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 id="2147483698" r:id="rId4"/>
  </p:sldMasterIdLst>
  <p:notesMasterIdLst>
    <p:notesMasterId r:id="rId24"/>
  </p:notesMasterIdLst>
  <p:sldIdLst>
    <p:sldId id="324" r:id="rId5"/>
    <p:sldId id="256" r:id="rId6"/>
    <p:sldId id="274" r:id="rId7"/>
    <p:sldId id="438" r:id="rId8"/>
    <p:sldId id="445" r:id="rId9"/>
    <p:sldId id="289" r:id="rId10"/>
    <p:sldId id="442" r:id="rId11"/>
    <p:sldId id="440" r:id="rId12"/>
    <p:sldId id="446" r:id="rId13"/>
    <p:sldId id="448" r:id="rId14"/>
    <p:sldId id="275" r:id="rId15"/>
    <p:sldId id="257" r:id="rId16"/>
    <p:sldId id="261" r:id="rId17"/>
    <p:sldId id="258" r:id="rId18"/>
    <p:sldId id="287" r:id="rId19"/>
    <p:sldId id="447" r:id="rId20"/>
    <p:sldId id="430" r:id="rId21"/>
    <p:sldId id="260" r:id="rId22"/>
    <p:sldId id="266" r:id="rId23"/>
  </p:sldIdLst>
  <p:sldSz cx="12192000" cy="6858000"/>
  <p:notesSz cx="6797675" cy="9926638"/>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5613" indent="1588" algn="l" rtl="0" fontAlgn="base">
      <a:spcBef>
        <a:spcPct val="0"/>
      </a:spcBef>
      <a:spcAft>
        <a:spcPct val="0"/>
      </a:spcAft>
      <a:defRPr sz="2000" kern="1200">
        <a:solidFill>
          <a:schemeClr val="tx1"/>
        </a:solidFill>
        <a:latin typeface="Arial" charset="0"/>
        <a:ea typeface="+mn-ea"/>
        <a:cs typeface="+mn-cs"/>
      </a:defRPr>
    </a:lvl2pPr>
    <a:lvl3pPr marL="911225" indent="3175" algn="l" rtl="0" fontAlgn="base">
      <a:spcBef>
        <a:spcPct val="0"/>
      </a:spcBef>
      <a:spcAft>
        <a:spcPct val="0"/>
      </a:spcAft>
      <a:defRPr sz="2000" kern="1200">
        <a:solidFill>
          <a:schemeClr val="tx1"/>
        </a:solidFill>
        <a:latin typeface="Arial" charset="0"/>
        <a:ea typeface="+mn-ea"/>
        <a:cs typeface="+mn-cs"/>
      </a:defRPr>
    </a:lvl3pPr>
    <a:lvl4pPr marL="1366838" indent="4763" algn="l" rtl="0" fontAlgn="base">
      <a:spcBef>
        <a:spcPct val="0"/>
      </a:spcBef>
      <a:spcAft>
        <a:spcPct val="0"/>
      </a:spcAft>
      <a:defRPr sz="2000" kern="1200">
        <a:solidFill>
          <a:schemeClr val="tx1"/>
        </a:solidFill>
        <a:latin typeface="Arial" charset="0"/>
        <a:ea typeface="+mn-ea"/>
        <a:cs typeface="+mn-cs"/>
      </a:defRPr>
    </a:lvl4pPr>
    <a:lvl5pPr marL="1824038" indent="4763"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ruppen@bergblueten.ch" initials="b" lastIdx="1" clrIdx="0">
    <p:extLst>
      <p:ext uri="{19B8F6BF-5375-455C-9EA6-DF929625EA0E}">
        <p15:presenceInfo xmlns:p15="http://schemas.microsoft.com/office/powerpoint/2012/main" userId="0ecc98f404ee4e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0000"/>
    <a:srgbClr val="009900"/>
    <a:srgbClr val="FF9933"/>
    <a:srgbClr val="FF9900"/>
    <a:srgbClr val="008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5223" autoAdjust="0"/>
  </p:normalViewPr>
  <p:slideViewPr>
    <p:cSldViewPr>
      <p:cViewPr varScale="1">
        <p:scale>
          <a:sx n="153" d="100"/>
          <a:sy n="153" d="100"/>
        </p:scale>
        <p:origin x="456" y="144"/>
      </p:cViewPr>
      <p:guideLst>
        <p:guide orient="horz" pos="2160"/>
        <p:guide pos="3840"/>
      </p:guideLst>
    </p:cSldViewPr>
  </p:slideViewPr>
  <p:outlineViewPr>
    <p:cViewPr>
      <p:scale>
        <a:sx n="33" d="100"/>
        <a:sy n="33" d="100"/>
      </p:scale>
      <p:origin x="0" y="-22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86C039F-FA0D-47FC-97AE-F48D28B71CD8}" type="datetimeFigureOut">
              <a:rPr lang="de-CH"/>
              <a:pPr>
                <a:defRPr/>
              </a:pPr>
              <a:t>06.02.2020</a:t>
            </a:fld>
            <a:endParaRPr lang="de-CH"/>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4396B740-0B90-4DBA-9CD2-098A8B1B6EFB}" type="slidenum">
              <a:rPr lang="de-CH"/>
              <a:pPr>
                <a:defRPr/>
              </a:pPr>
              <a:t>‹Nr.›</a:t>
            </a:fld>
            <a:endParaRPr lang="de-CH"/>
          </a:p>
        </p:txBody>
      </p:sp>
    </p:spTree>
    <p:extLst>
      <p:ext uri="{BB962C8B-B14F-4D97-AF65-F5344CB8AC3E}">
        <p14:creationId xmlns:p14="http://schemas.microsoft.com/office/powerpoint/2010/main" val="1687177632"/>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5613"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6838" algn="l" defTabSz="911225" rtl="0" eaLnBrk="0" fontAlgn="base" hangingPunct="0">
      <a:spcBef>
        <a:spcPct val="30000"/>
      </a:spcBef>
      <a:spcAft>
        <a:spcPct val="0"/>
      </a:spcAft>
      <a:defRPr sz="1200" kern="1200">
        <a:solidFill>
          <a:schemeClr val="tx1"/>
        </a:solidFill>
        <a:latin typeface="+mn-lt"/>
        <a:ea typeface="+mn-ea"/>
        <a:cs typeface="+mn-cs"/>
      </a:defRPr>
    </a:lvl4pPr>
    <a:lvl5pPr marL="1824038" algn="l" defTabSz="911225" rtl="0" eaLnBrk="0" fontAlgn="base" hangingPunct="0">
      <a:spcBef>
        <a:spcPct val="30000"/>
      </a:spcBef>
      <a:spcAft>
        <a:spcPct val="0"/>
      </a:spcAft>
      <a:defRPr sz="1200" kern="1200">
        <a:solidFill>
          <a:schemeClr val="tx1"/>
        </a:solidFill>
        <a:latin typeface="+mn-lt"/>
        <a:ea typeface="+mn-ea"/>
        <a:cs typeface="+mn-cs"/>
      </a:defRPr>
    </a:lvl5pPr>
    <a:lvl6pPr marL="2280353" algn="l" defTabSz="912141" rtl="0" eaLnBrk="1" latinLnBrk="0" hangingPunct="1">
      <a:defRPr sz="1200" kern="1200">
        <a:solidFill>
          <a:schemeClr val="tx1"/>
        </a:solidFill>
        <a:latin typeface="+mn-lt"/>
        <a:ea typeface="+mn-ea"/>
        <a:cs typeface="+mn-cs"/>
      </a:defRPr>
    </a:lvl6pPr>
    <a:lvl7pPr marL="2736424" algn="l" defTabSz="912141" rtl="0" eaLnBrk="1" latinLnBrk="0" hangingPunct="1">
      <a:defRPr sz="1200" kern="1200">
        <a:solidFill>
          <a:schemeClr val="tx1"/>
        </a:solidFill>
        <a:latin typeface="+mn-lt"/>
        <a:ea typeface="+mn-ea"/>
        <a:cs typeface="+mn-cs"/>
      </a:defRPr>
    </a:lvl7pPr>
    <a:lvl8pPr marL="3192496" algn="l" defTabSz="912141" rtl="0" eaLnBrk="1" latinLnBrk="0" hangingPunct="1">
      <a:defRPr sz="1200" kern="1200">
        <a:solidFill>
          <a:schemeClr val="tx1"/>
        </a:solidFill>
        <a:latin typeface="+mn-lt"/>
        <a:ea typeface="+mn-ea"/>
        <a:cs typeface="+mn-cs"/>
      </a:defRPr>
    </a:lvl8pPr>
    <a:lvl9pPr marL="3648566" algn="l" defTabSz="91214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6.jp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4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4" y="3886200"/>
            <a:ext cx="8534400" cy="1752600"/>
          </a:xfrm>
        </p:spPr>
        <p:txBody>
          <a:bodyPr/>
          <a:lstStyle>
            <a:lvl1pPr marL="0" indent="0" algn="ctr">
              <a:buNone/>
              <a:defRPr/>
            </a:lvl1pPr>
            <a:lvl2pPr marL="456065" indent="0" algn="ctr">
              <a:buNone/>
              <a:defRPr/>
            </a:lvl2pPr>
            <a:lvl3pPr marL="912141" indent="0" algn="ctr">
              <a:buNone/>
              <a:defRPr/>
            </a:lvl3pPr>
            <a:lvl4pPr marL="1368212" indent="0" algn="ctr">
              <a:buNone/>
              <a:defRPr/>
            </a:lvl4pPr>
            <a:lvl5pPr marL="1824282" indent="0" algn="ctr">
              <a:buNone/>
              <a:defRPr/>
            </a:lvl5pPr>
            <a:lvl6pPr marL="2280353" indent="0" algn="ctr">
              <a:buNone/>
              <a:defRPr/>
            </a:lvl6pPr>
            <a:lvl7pPr marL="2736424" indent="0" algn="ctr">
              <a:buNone/>
              <a:defRPr/>
            </a:lvl7pPr>
            <a:lvl8pPr marL="3192496" indent="0" algn="ctr">
              <a:buNone/>
              <a:defRPr/>
            </a:lvl8pPr>
            <a:lvl9pPr marL="3648566" indent="0" algn="ctr">
              <a:buNone/>
              <a:defRPr/>
            </a:lvl9pPr>
          </a:lstStyle>
          <a:p>
            <a:r>
              <a:rPr lang="de-DE"/>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5E05B92-0C6A-4267-BABD-13F42ABD2889}" type="slidenum">
              <a:rPr lang="de-DE"/>
              <a:pPr>
                <a:defRPr/>
              </a:pPr>
              <a:t>‹Nr.›</a:t>
            </a:fld>
            <a:endParaRPr lang="de-DE"/>
          </a:p>
        </p:txBody>
      </p:sp>
    </p:spTree>
    <p:extLst>
      <p:ext uri="{BB962C8B-B14F-4D97-AF65-F5344CB8AC3E}">
        <p14:creationId xmlns:p14="http://schemas.microsoft.com/office/powerpoint/2010/main" val="224361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4B918A3-E8E0-4BED-B914-74F738C6AEA4}" type="slidenum">
              <a:rPr lang="de-DE"/>
              <a:pPr>
                <a:defRPr/>
              </a:pPr>
              <a:t>‹Nr.›</a:t>
            </a:fld>
            <a:endParaRPr lang="de-DE"/>
          </a:p>
        </p:txBody>
      </p:sp>
    </p:spTree>
    <p:extLst>
      <p:ext uri="{BB962C8B-B14F-4D97-AF65-F5344CB8AC3E}">
        <p14:creationId xmlns:p14="http://schemas.microsoft.com/office/powerpoint/2010/main" val="20086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3"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0FE5876-C3BA-4987-B3C7-7CAE26056FD8}" type="slidenum">
              <a:rPr lang="de-DE"/>
              <a:pPr>
                <a:defRPr/>
              </a:pPr>
              <a:t>‹Nr.›</a:t>
            </a:fld>
            <a:endParaRPr lang="de-DE"/>
          </a:p>
        </p:txBody>
      </p:sp>
    </p:spTree>
    <p:extLst>
      <p:ext uri="{BB962C8B-B14F-4D97-AF65-F5344CB8AC3E}">
        <p14:creationId xmlns:p14="http://schemas.microsoft.com/office/powerpoint/2010/main" val="402999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39"/>
            <a:ext cx="10972800" cy="5851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49309DE-172F-4228-8CD0-1B46E548762F}" type="slidenum">
              <a:rPr lang="de-DE"/>
              <a:pPr>
                <a:defRPr/>
              </a:pPr>
              <a:t>‹Nr.›</a:t>
            </a:fld>
            <a:endParaRPr lang="de-DE"/>
          </a:p>
        </p:txBody>
      </p:sp>
    </p:spTree>
    <p:extLst>
      <p:ext uri="{BB962C8B-B14F-4D97-AF65-F5344CB8AC3E}">
        <p14:creationId xmlns:p14="http://schemas.microsoft.com/office/powerpoint/2010/main" val="390998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14960"/>
            <a:ext cx="10363200" cy="1470025"/>
          </a:xfrm>
        </p:spPr>
        <p:txBody>
          <a:bodyPr/>
          <a:lstStyle>
            <a:lvl1pPr algn="ctr">
              <a:defRPr>
                <a:solidFill>
                  <a:srgbClr val="C1002C"/>
                </a:solidFill>
                <a:latin typeface="Arial" pitchFamily="34" charset="0"/>
                <a:cs typeface="Arial" pitchFamily="34" charset="0"/>
              </a:defRPr>
            </a:lvl1pPr>
          </a:lstStyle>
          <a:p>
            <a:r>
              <a:rPr lang="de-DE"/>
              <a:t>Titelmasterformat durch Klicken bearbeiten</a:t>
            </a:r>
            <a:endParaRPr lang="de-CH"/>
          </a:p>
        </p:txBody>
      </p:sp>
      <p:sp>
        <p:nvSpPr>
          <p:cNvPr id="3" name="Untertitel 2"/>
          <p:cNvSpPr>
            <a:spLocks noGrp="1"/>
          </p:cNvSpPr>
          <p:nvPr>
            <p:ph type="subTitle" idx="1"/>
          </p:nvPr>
        </p:nvSpPr>
        <p:spPr>
          <a:xfrm>
            <a:off x="1828800" y="3645024"/>
            <a:ext cx="8534400" cy="1752600"/>
          </a:xfrm>
          <a:prstGeom prst="rect">
            <a:avLst/>
          </a:prstGeo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51" r="14134"/>
          <a:stretch/>
        </p:blipFill>
        <p:spPr>
          <a:xfrm>
            <a:off x="524176" y="-2354"/>
            <a:ext cx="2499483" cy="1332000"/>
          </a:xfrm>
          <a:prstGeom prst="rect">
            <a:avLst/>
          </a:prstGeom>
        </p:spPr>
      </p:pic>
      <p:sp>
        <p:nvSpPr>
          <p:cNvPr id="10" name="Datumsplatzhalter 3"/>
          <p:cNvSpPr>
            <a:spLocks noGrp="1"/>
          </p:cNvSpPr>
          <p:nvPr>
            <p:ph type="dt" sz="half" idx="10"/>
          </p:nvPr>
        </p:nvSpPr>
        <p:spPr>
          <a:xfrm>
            <a:off x="8880309" y="6285954"/>
            <a:ext cx="2844800" cy="365125"/>
          </a:xfrm>
          <a:prstGeom prst="rect">
            <a:avLst/>
          </a:prstGeom>
        </p:spPr>
        <p:txBody>
          <a:bodyPr/>
          <a:lstStyle>
            <a:lvl1pPr algn="r">
              <a:defRPr/>
            </a:lvl1pPr>
          </a:lstStyle>
          <a:p>
            <a:pPr fontAlgn="auto">
              <a:spcBef>
                <a:spcPts val="0"/>
              </a:spcBef>
              <a:spcAft>
                <a:spcPts val="0"/>
              </a:spcAft>
            </a:pPr>
            <a:endParaRPr lang="de-CH" sz="1800" dirty="0">
              <a:solidFill>
                <a:prstClr val="black"/>
              </a:solidFill>
              <a:latin typeface="Arial"/>
            </a:endParaRPr>
          </a:p>
        </p:txBody>
      </p:sp>
      <p:sp>
        <p:nvSpPr>
          <p:cNvPr id="11" name="Rechteck 10"/>
          <p:cNvSpPr/>
          <p:nvPr userDrawn="1"/>
        </p:nvSpPr>
        <p:spPr>
          <a:xfrm>
            <a:off x="524176" y="6309320"/>
            <a:ext cx="182740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CH" sz="1800">
              <a:solidFill>
                <a:prstClr val="white"/>
              </a:solidFill>
            </a:endParaRP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4176" y="6381329"/>
            <a:ext cx="6527800" cy="233519"/>
          </a:xfrm>
          <a:prstGeom prst="rect">
            <a:avLst/>
          </a:prstGeom>
        </p:spPr>
      </p:pic>
    </p:spTree>
    <p:extLst>
      <p:ext uri="{BB962C8B-B14F-4D97-AF65-F5344CB8AC3E}">
        <p14:creationId xmlns:p14="http://schemas.microsoft.com/office/powerpoint/2010/main" val="378038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a:t>Titelmasterformat durch Klicken bearbeiten</a:t>
            </a:r>
            <a:endParaRPr lang="de-CH"/>
          </a:p>
        </p:txBody>
      </p:sp>
      <p:sp>
        <p:nvSpPr>
          <p:cNvPr id="3" name="Inhaltsplatzhalter 2"/>
          <p:cNvSpPr>
            <a:spLocks noGrp="1"/>
          </p:cNvSpPr>
          <p:nvPr>
            <p:ph idx="1"/>
          </p:nvPr>
        </p:nvSpPr>
        <p:spPr>
          <a:xfrm>
            <a:off x="609600" y="1600201"/>
            <a:ext cx="10972800" cy="4525963"/>
          </a:xfrm>
          <a:prstGeom prst="rect">
            <a:avLst/>
          </a:prstGeom>
        </p:spPr>
        <p:txBody>
          <a:bodyPr/>
          <a:lstStyle>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cxnSp>
        <p:nvCxnSpPr>
          <p:cNvPr id="7" name="Gerade Verbindung 6"/>
          <p:cNvCxnSpPr/>
          <p:nvPr userDrawn="1"/>
        </p:nvCxnSpPr>
        <p:spPr>
          <a:xfrm>
            <a:off x="623392" y="1196752"/>
            <a:ext cx="10945216"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0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
    <p:spTree>
      <p:nvGrpSpPr>
        <p:cNvPr id="1" name=""/>
        <p:cNvGrpSpPr/>
        <p:nvPr/>
      </p:nvGrpSpPr>
      <p:grpSpPr>
        <a:xfrm>
          <a:off x="0" y="0"/>
          <a:ext cx="0" cy="0"/>
          <a:chOff x="0" y="0"/>
          <a:chExt cx="0" cy="0"/>
        </a:xfrm>
      </p:grpSpPr>
      <p:sp>
        <p:nvSpPr>
          <p:cNvPr id="2" name="Titel 1"/>
          <p:cNvSpPr>
            <a:spLocks noGrp="1"/>
          </p:cNvSpPr>
          <p:nvPr>
            <p:ph type="title"/>
          </p:nvPr>
        </p:nvSpPr>
        <p:spPr>
          <a:xfrm>
            <a:off x="963084" y="2498974"/>
            <a:ext cx="10363200" cy="1866131"/>
          </a:xfrm>
        </p:spPr>
        <p:txBody>
          <a:bodyPr anchor="t"/>
          <a:lstStyle>
            <a:lvl1pPr algn="ctr">
              <a:defRPr sz="4000" b="1" cap="all"/>
            </a:lvl1pPr>
          </a:lstStyle>
          <a:p>
            <a:r>
              <a:rPr lang="de-DE"/>
              <a:t>Titelmasterformat durch Klicken bearbeiten</a:t>
            </a:r>
            <a:endParaRPr lang="de-CH" dirty="0"/>
          </a:p>
        </p:txBody>
      </p:sp>
      <p:sp>
        <p:nvSpPr>
          <p:cNvPr id="3" name="Textplatzhalter 2"/>
          <p:cNvSpPr>
            <a:spLocks noGrp="1"/>
          </p:cNvSpPr>
          <p:nvPr>
            <p:ph type="body" idx="1"/>
          </p:nvPr>
        </p:nvSpPr>
        <p:spPr>
          <a:xfrm>
            <a:off x="963084" y="980729"/>
            <a:ext cx="10363200" cy="1500187"/>
          </a:xfrm>
          <a:prstGeom prst="rect">
            <a:avLst/>
          </a:prstGeom>
        </p:spPr>
        <p:txBody>
          <a:bodyPr anchor="b"/>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84518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28800"/>
            <a:ext cx="5384800" cy="452596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dirty="0">
              <a:solidFill>
                <a:prstClr val="black">
                  <a:tint val="75000"/>
                </a:prstClr>
              </a:solidFill>
            </a:endParaRPr>
          </a:p>
        </p:txBody>
      </p:sp>
      <p:sp>
        <p:nvSpPr>
          <p:cNvPr id="8" name="Inhaltsplatzhalter 2"/>
          <p:cNvSpPr>
            <a:spLocks noGrp="1"/>
          </p:cNvSpPr>
          <p:nvPr>
            <p:ph sz="half" idx="13"/>
          </p:nvPr>
        </p:nvSpPr>
        <p:spPr>
          <a:xfrm>
            <a:off x="6192011" y="1628800"/>
            <a:ext cx="5384800" cy="452596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2" name="Titel 1"/>
          <p:cNvSpPr>
            <a:spLocks noGrp="1"/>
          </p:cNvSpPr>
          <p:nvPr>
            <p:ph type="title"/>
          </p:nvPr>
        </p:nvSpPr>
        <p:spPr>
          <a:xfrm>
            <a:off x="609600" y="274638"/>
            <a:ext cx="10972800" cy="1143000"/>
          </a:xfrm>
        </p:spPr>
        <p:txBody>
          <a:bodyPr/>
          <a:lstStyle/>
          <a:p>
            <a:r>
              <a:rPr lang="de-DE"/>
              <a:t>Titelmasterformat durch Klicken bearbeiten</a:t>
            </a:r>
            <a:endParaRPr lang="de-CH"/>
          </a:p>
        </p:txBody>
      </p:sp>
      <p:cxnSp>
        <p:nvCxnSpPr>
          <p:cNvPr id="13" name="Gerade Verbindung 12"/>
          <p:cNvCxnSpPr/>
          <p:nvPr userDrawn="1"/>
        </p:nvCxnSpPr>
        <p:spPr>
          <a:xfrm>
            <a:off x="623392" y="1196752"/>
            <a:ext cx="10945216"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0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solidFill>
                  <a:srgbClr val="C1002C"/>
                </a:solidFill>
              </a:defRPr>
            </a:lvl1pPr>
          </a:lstStyle>
          <a:p>
            <a:r>
              <a:rPr lang="de-DE"/>
              <a:t>Titelmasterformat durch Klicken bearbeiten</a:t>
            </a:r>
            <a:endParaRPr lang="de-CH" dirty="0"/>
          </a:p>
        </p:txBody>
      </p:sp>
      <p:sp>
        <p:nvSpPr>
          <p:cNvPr id="3" name="Inhaltsplatzhalter 2"/>
          <p:cNvSpPr>
            <a:spLocks noGrp="1"/>
          </p:cNvSpPr>
          <p:nvPr>
            <p:ph idx="1"/>
          </p:nvPr>
        </p:nvSpPr>
        <p:spPr>
          <a:xfrm>
            <a:off x="4766733" y="273051"/>
            <a:ext cx="6815667" cy="585311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760294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dirty="0">
              <a:solidFill>
                <a:prstClr val="black">
                  <a:tint val="75000"/>
                </a:prstClr>
              </a:solidFill>
            </a:endParaRPr>
          </a:p>
        </p:txBody>
      </p:sp>
      <p:sp>
        <p:nvSpPr>
          <p:cNvPr id="7" name="Titel 1"/>
          <p:cNvSpPr>
            <a:spLocks noGrp="1"/>
          </p:cNvSpPr>
          <p:nvPr>
            <p:ph type="title"/>
          </p:nvPr>
        </p:nvSpPr>
        <p:spPr>
          <a:xfrm>
            <a:off x="609600" y="274638"/>
            <a:ext cx="10972800" cy="1143000"/>
          </a:xfrm>
        </p:spPr>
        <p:txBody>
          <a:bodyPr/>
          <a:lstStyle/>
          <a:p>
            <a:r>
              <a:rPr lang="de-DE"/>
              <a:t>Titelmasterformat durch Klicken bearbeiten</a:t>
            </a:r>
            <a:endParaRPr lang="de-CH"/>
          </a:p>
        </p:txBody>
      </p:sp>
      <p:cxnSp>
        <p:nvCxnSpPr>
          <p:cNvPr id="8" name="Gerade Verbindung 7"/>
          <p:cNvCxnSpPr/>
          <p:nvPr userDrawn="1"/>
        </p:nvCxnSpPr>
        <p:spPr>
          <a:xfrm>
            <a:off x="623392" y="1196752"/>
            <a:ext cx="10945216"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solidFill>
                  <a:srgbClr val="C1002C"/>
                </a:solidFill>
              </a:defRPr>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61901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8E28397-3A05-4F56-87CD-34950C301F87}" type="slidenum">
              <a:rPr lang="de-DE"/>
              <a:pPr>
                <a:defRPr/>
              </a:pPr>
              <a:t>‹Nr.›</a:t>
            </a:fld>
            <a:endParaRPr lang="de-DE"/>
          </a:p>
        </p:txBody>
      </p:sp>
    </p:spTree>
    <p:extLst>
      <p:ext uri="{BB962C8B-B14F-4D97-AF65-F5344CB8AC3E}">
        <p14:creationId xmlns:p14="http://schemas.microsoft.com/office/powerpoint/2010/main" val="38553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r hochformati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27381" y="1196752"/>
            <a:ext cx="35523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
        <p:nvSpPr>
          <p:cNvPr id="6" name="Bildplatzhalter 2"/>
          <p:cNvSpPr>
            <a:spLocks noGrp="1"/>
          </p:cNvSpPr>
          <p:nvPr>
            <p:ph type="pic" idx="13"/>
          </p:nvPr>
        </p:nvSpPr>
        <p:spPr>
          <a:xfrm>
            <a:off x="4271797" y="1196752"/>
            <a:ext cx="35523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8" name="Bildplatzhalter 2"/>
          <p:cNvSpPr>
            <a:spLocks noGrp="1"/>
          </p:cNvSpPr>
          <p:nvPr>
            <p:ph type="pic" idx="14"/>
          </p:nvPr>
        </p:nvSpPr>
        <p:spPr>
          <a:xfrm>
            <a:off x="8016213" y="1196752"/>
            <a:ext cx="355239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Tree>
    <p:extLst>
      <p:ext uri="{BB962C8B-B14F-4D97-AF65-F5344CB8AC3E}">
        <p14:creationId xmlns:p14="http://schemas.microsoft.com/office/powerpoint/2010/main" val="3790706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 querformati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527381" y="1196752"/>
            <a:ext cx="3552395" cy="2016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
        <p:nvSpPr>
          <p:cNvPr id="6" name="Bildplatzhalter 2"/>
          <p:cNvSpPr>
            <a:spLocks noGrp="1"/>
          </p:cNvSpPr>
          <p:nvPr>
            <p:ph type="pic" idx="13"/>
          </p:nvPr>
        </p:nvSpPr>
        <p:spPr>
          <a:xfrm>
            <a:off x="527381" y="3356992"/>
            <a:ext cx="3552395" cy="2016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8" name="Bildplatzhalter 2"/>
          <p:cNvSpPr>
            <a:spLocks noGrp="1"/>
          </p:cNvSpPr>
          <p:nvPr>
            <p:ph type="pic" idx="14"/>
          </p:nvPr>
        </p:nvSpPr>
        <p:spPr>
          <a:xfrm>
            <a:off x="4271797" y="1196752"/>
            <a:ext cx="7296811" cy="41764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Tree>
    <p:extLst>
      <p:ext uri="{BB962C8B-B14F-4D97-AF65-F5344CB8AC3E}">
        <p14:creationId xmlns:p14="http://schemas.microsoft.com/office/powerpoint/2010/main" val="2771871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Fusszeile">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81074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Nur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06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print"/>
          <a:srcRect/>
          <a:stretch>
            <a:fillRect/>
          </a:stretch>
        </p:blipFill>
        <p:spPr bwMode="auto">
          <a:xfrm>
            <a:off x="1245704" y="381000"/>
            <a:ext cx="4876800" cy="509588"/>
          </a:xfrm>
          <a:prstGeom prst="rect">
            <a:avLst/>
          </a:prstGeom>
          <a:noFill/>
        </p:spPr>
      </p:pic>
      <p:pic>
        <p:nvPicPr>
          <p:cNvPr id="4" name="Grafik 3" descr="BFH_Logo_B_de_100_4CC.gif"/>
          <p:cNvPicPr>
            <a:picLocks noChangeAspect="1"/>
          </p:cNvPicPr>
          <p:nvPr userDrawn="1"/>
        </p:nvPicPr>
        <p:blipFill>
          <a:blip r:embed="rId3" cstate="print"/>
          <a:stretch>
            <a:fillRect/>
          </a:stretch>
        </p:blipFill>
        <p:spPr>
          <a:xfrm>
            <a:off x="10295069" y="5609119"/>
            <a:ext cx="1465131" cy="630031"/>
          </a:xfrm>
          <a:prstGeom prst="rect">
            <a:avLst/>
          </a:prstGeom>
        </p:spPr>
      </p:pic>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67066" y="1412876"/>
            <a:ext cx="1824935" cy="1048001"/>
          </a:xfrm>
          <a:prstGeom prst="rect">
            <a:avLst/>
          </a:prstGeom>
        </p:spPr>
      </p:pic>
    </p:spTree>
    <p:extLst>
      <p:ext uri="{BB962C8B-B14F-4D97-AF65-F5344CB8AC3E}">
        <p14:creationId xmlns:p14="http://schemas.microsoft.com/office/powerpoint/2010/main" val="450079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9045" y="1412876"/>
            <a:ext cx="1002956" cy="575965"/>
          </a:xfrm>
          <a:prstGeom prst="rect">
            <a:avLst/>
          </a:prstGeom>
        </p:spPr>
      </p:pic>
      <p:sp>
        <p:nvSpPr>
          <p:cNvPr id="6"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146610377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Inhalt ohne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p>
            <a:r>
              <a:rPr lang="de-DE" dirty="0"/>
              <a:t>Titelmaster durch Klicken bearbeiten</a:t>
            </a:r>
            <a:endParaRPr lang="de-CH" dirty="0"/>
          </a:p>
        </p:txBody>
      </p:sp>
      <p:sp>
        <p:nvSpPr>
          <p:cNvPr id="4"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43346299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38399" y="280526"/>
            <a:ext cx="10327504"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775885" y="1412876"/>
            <a:ext cx="9977967"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61886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12192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264205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elfolie_hell">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0" y="3004457"/>
            <a:ext cx="10515600" cy="1558018"/>
          </a:xfrm>
        </p:spPr>
        <p:txBody>
          <a:bodyPr anchor="t" anchorCtr="0">
            <a:normAutofit/>
          </a:bodyPr>
          <a:lstStyle>
            <a:lvl1pPr>
              <a:defRPr sz="4800">
                <a:solidFill>
                  <a:schemeClr val="accent1">
                    <a:lumMod val="75000"/>
                  </a:schemeClr>
                </a:solidFill>
              </a:defRPr>
            </a:lvl1pPr>
          </a:lstStyle>
          <a:p>
            <a:r>
              <a:rPr lang="de-DE"/>
              <a:t>Titelmasterformat durch Klicken bearbeiten</a:t>
            </a:r>
            <a:endParaRPr lang="de-CH" dirty="0"/>
          </a:p>
        </p:txBody>
      </p:sp>
      <p:sp>
        <p:nvSpPr>
          <p:cNvPr id="3" name="Textplatzhalter 2"/>
          <p:cNvSpPr>
            <a:spLocks noGrp="1"/>
          </p:cNvSpPr>
          <p:nvPr>
            <p:ph type="body" idx="1" hasCustomPrompt="1"/>
          </p:nvPr>
        </p:nvSpPr>
        <p:spPr>
          <a:xfrm>
            <a:off x="831850" y="4589463"/>
            <a:ext cx="10515600" cy="1500187"/>
          </a:xfrm>
        </p:spPr>
        <p:txBody>
          <a:bodyPr/>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Vortragender, Rolle</a:t>
            </a:r>
          </a:p>
        </p:txBody>
      </p:sp>
      <p:sp>
        <p:nvSpPr>
          <p:cNvPr id="8" name="Ellipse 7"/>
          <p:cNvSpPr/>
          <p:nvPr/>
        </p:nvSpPr>
        <p:spPr>
          <a:xfrm>
            <a:off x="-562708" y="2873828"/>
            <a:ext cx="1125415" cy="11254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9"/>
          <p:cNvSpPr>
            <a:spLocks noGrp="1"/>
          </p:cNvSpPr>
          <p:nvPr>
            <p:ph type="body" sz="quarter" idx="10" hasCustomPrompt="1"/>
          </p:nvPr>
        </p:nvSpPr>
        <p:spPr>
          <a:xfrm>
            <a:off x="831850" y="6116638"/>
            <a:ext cx="10515600" cy="394693"/>
          </a:xfrm>
        </p:spPr>
        <p:txBody>
          <a:bodyPr>
            <a:noAutofit/>
          </a:bodyPr>
          <a:lstStyle>
            <a:lvl1pPr marL="0" indent="0" algn="l">
              <a:buNone/>
              <a:defRPr sz="1200" baseline="0">
                <a:solidFill>
                  <a:schemeClr val="tx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de-DE" dirty="0"/>
              <a:t>Ort, Datum</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783" y="471719"/>
            <a:ext cx="3128738" cy="792000"/>
          </a:xfrm>
          <a:prstGeom prst="rect">
            <a:avLst/>
          </a:prstGeom>
        </p:spPr>
      </p:pic>
    </p:spTree>
    <p:extLst>
      <p:ext uri="{BB962C8B-B14F-4D97-AF65-F5344CB8AC3E}">
        <p14:creationId xmlns:p14="http://schemas.microsoft.com/office/powerpoint/2010/main" val="321700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2"/>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34"/>
            <a:ext cx="10363200" cy="1500187"/>
          </a:xfrm>
        </p:spPr>
        <p:txBody>
          <a:bodyPr anchor="b"/>
          <a:lstStyle>
            <a:lvl1pPr marL="0" indent="0">
              <a:buNone/>
              <a:defRPr sz="2000"/>
            </a:lvl1pPr>
            <a:lvl2pPr marL="456065" indent="0">
              <a:buNone/>
              <a:defRPr sz="1800"/>
            </a:lvl2pPr>
            <a:lvl3pPr marL="912141" indent="0">
              <a:buNone/>
              <a:defRPr sz="1600"/>
            </a:lvl3pPr>
            <a:lvl4pPr marL="1368212" indent="0">
              <a:buNone/>
              <a:defRPr sz="1400"/>
            </a:lvl4pPr>
            <a:lvl5pPr marL="1824282" indent="0">
              <a:buNone/>
              <a:defRPr sz="1400"/>
            </a:lvl5pPr>
            <a:lvl6pPr marL="2280353" indent="0">
              <a:buNone/>
              <a:defRPr sz="1400"/>
            </a:lvl6pPr>
            <a:lvl7pPr marL="2736424" indent="0">
              <a:buNone/>
              <a:defRPr sz="1400"/>
            </a:lvl7pPr>
            <a:lvl8pPr marL="3192496" indent="0">
              <a:buNone/>
              <a:defRPr sz="1400"/>
            </a:lvl8pPr>
            <a:lvl9pPr marL="3648566"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1F3DE0E-1366-4ECB-AC6B-87B75BF10E7E}" type="slidenum">
              <a:rPr lang="de-DE"/>
              <a:pPr>
                <a:defRPr/>
              </a:pPr>
              <a:t>‹Nr.›</a:t>
            </a:fld>
            <a:endParaRPr lang="de-DE"/>
          </a:p>
        </p:txBody>
      </p:sp>
    </p:spTree>
    <p:extLst>
      <p:ext uri="{BB962C8B-B14F-4D97-AF65-F5344CB8AC3E}">
        <p14:creationId xmlns:p14="http://schemas.microsoft.com/office/powerpoint/2010/main" val="3516146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folie_dunkel">
    <p:bg>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0" y="3004457"/>
            <a:ext cx="10515600" cy="1558018"/>
          </a:xfrm>
        </p:spPr>
        <p:txBody>
          <a:bodyPr anchor="t" anchorCtr="0">
            <a:normAutofit/>
          </a:bodyPr>
          <a:lstStyle>
            <a:lvl1pPr>
              <a:defRPr sz="4800">
                <a:solidFill>
                  <a:schemeClr val="bg1"/>
                </a:solidFill>
              </a:defRPr>
            </a:lvl1pPr>
          </a:lstStyle>
          <a:p>
            <a:r>
              <a:rPr lang="de-DE"/>
              <a:t>Titelmasterformat durch Klicken bearbeiten</a:t>
            </a:r>
            <a:endParaRPr lang="de-CH" dirty="0"/>
          </a:p>
        </p:txBody>
      </p:sp>
      <p:sp>
        <p:nvSpPr>
          <p:cNvPr id="3" name="Textplatzhalt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Vortragender, Rolle</a:t>
            </a:r>
          </a:p>
        </p:txBody>
      </p:sp>
      <p:sp>
        <p:nvSpPr>
          <p:cNvPr id="8" name="Ellipse 7"/>
          <p:cNvSpPr/>
          <p:nvPr/>
        </p:nvSpPr>
        <p:spPr>
          <a:xfrm>
            <a:off x="-562708" y="2873828"/>
            <a:ext cx="1125415" cy="11254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9"/>
          <p:cNvSpPr>
            <a:spLocks noGrp="1"/>
          </p:cNvSpPr>
          <p:nvPr>
            <p:ph type="body" sz="quarter" idx="10" hasCustomPrompt="1"/>
          </p:nvPr>
        </p:nvSpPr>
        <p:spPr>
          <a:xfrm>
            <a:off x="831850" y="6116638"/>
            <a:ext cx="10515600" cy="394693"/>
          </a:xfrm>
        </p:spPr>
        <p:txBody>
          <a:bodyPr>
            <a:noAutofit/>
          </a:bodyPr>
          <a:lstStyle>
            <a:lvl1pPr marL="0" indent="0" algn="l">
              <a:buNone/>
              <a:defRPr sz="1200" baseline="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de-DE" dirty="0"/>
              <a:t>Ort, Datum</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9783" y="471719"/>
            <a:ext cx="3128738" cy="792000"/>
          </a:xfrm>
          <a:prstGeom prst="rect">
            <a:avLst/>
          </a:prstGeom>
        </p:spPr>
      </p:pic>
    </p:spTree>
    <p:extLst>
      <p:ext uri="{BB962C8B-B14F-4D97-AF65-F5344CB8AC3E}">
        <p14:creationId xmlns:p14="http://schemas.microsoft.com/office/powerpoint/2010/main" val="36061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elfolie_grün">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1850" y="3004457"/>
            <a:ext cx="10515600" cy="1558018"/>
          </a:xfrm>
        </p:spPr>
        <p:txBody>
          <a:bodyPr anchor="t" anchorCtr="0">
            <a:normAutofit/>
          </a:bodyPr>
          <a:lstStyle>
            <a:lvl1pPr>
              <a:defRPr sz="4800">
                <a:solidFill>
                  <a:schemeClr val="bg1"/>
                </a:solidFill>
              </a:defRPr>
            </a:lvl1pPr>
          </a:lstStyle>
          <a:p>
            <a:r>
              <a:rPr lang="de-DE"/>
              <a:t>Titelmasterformat durch Klicken bearbeiten</a:t>
            </a:r>
            <a:endParaRPr lang="de-CH" dirty="0"/>
          </a:p>
        </p:txBody>
      </p:sp>
      <p:sp>
        <p:nvSpPr>
          <p:cNvPr id="3" name="Textplatzhalter 2"/>
          <p:cNvSpPr>
            <a:spLocks noGrp="1"/>
          </p:cNvSpPr>
          <p:nvPr>
            <p:ph type="body" idx="1" hasCustomPrompt="1"/>
          </p:nvPr>
        </p:nvSpPr>
        <p:spPr>
          <a:xfrm>
            <a:off x="831850" y="4589463"/>
            <a:ext cx="105156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Vortragender, Rolle</a:t>
            </a:r>
          </a:p>
        </p:txBody>
      </p:sp>
      <p:sp>
        <p:nvSpPr>
          <p:cNvPr id="8" name="Ellipse 7"/>
          <p:cNvSpPr/>
          <p:nvPr/>
        </p:nvSpPr>
        <p:spPr>
          <a:xfrm>
            <a:off x="-562708" y="2873828"/>
            <a:ext cx="1125415" cy="11254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platzhalter 9"/>
          <p:cNvSpPr>
            <a:spLocks noGrp="1"/>
          </p:cNvSpPr>
          <p:nvPr>
            <p:ph type="body" sz="quarter" idx="10" hasCustomPrompt="1"/>
          </p:nvPr>
        </p:nvSpPr>
        <p:spPr>
          <a:xfrm>
            <a:off x="831850" y="6116638"/>
            <a:ext cx="10515600" cy="394693"/>
          </a:xfrm>
        </p:spPr>
        <p:txBody>
          <a:bodyPr>
            <a:noAutofit/>
          </a:bodyPr>
          <a:lstStyle>
            <a:lvl1pPr marL="0" indent="0" algn="l">
              <a:buNone/>
              <a:defRPr sz="1200" baseline="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de-DE" dirty="0"/>
              <a:t>Ort, Datum</a:t>
            </a:r>
          </a:p>
        </p:txBody>
      </p:sp>
      <p:pic>
        <p:nvPicPr>
          <p:cNvPr id="12" name="Grafik 11"/>
          <p:cNvPicPr>
            <a:picLocks noChangeAspect="1"/>
          </p:cNvPicPr>
          <p:nvPr/>
        </p:nvPicPr>
        <p:blipFill>
          <a:blip r:embed="rId2">
            <a:clrChange>
              <a:clrFrom>
                <a:srgbClr val="6CAB36"/>
              </a:clrFrom>
              <a:clrTo>
                <a:srgbClr val="6CAB36">
                  <a:alpha val="0"/>
                </a:srgbClr>
              </a:clrTo>
            </a:clrChange>
          </a:blip>
          <a:stretch>
            <a:fillRect/>
          </a:stretch>
        </p:blipFill>
        <p:spPr>
          <a:xfrm>
            <a:off x="8608129" y="328589"/>
            <a:ext cx="3417090" cy="1134362"/>
          </a:xfrm>
          <a:prstGeom prst="rect">
            <a:avLst/>
          </a:prstGeom>
        </p:spPr>
      </p:pic>
    </p:spTree>
    <p:extLst>
      <p:ext uri="{BB962C8B-B14F-4D97-AF65-F5344CB8AC3E}">
        <p14:creationId xmlns:p14="http://schemas.microsoft.com/office/powerpoint/2010/main" val="3139621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bschnittsfolie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6" name="Ellipse 5"/>
          <p:cNvSpPr/>
          <p:nvPr/>
        </p:nvSpPr>
        <p:spPr>
          <a:xfrm>
            <a:off x="-562708" y="2873828"/>
            <a:ext cx="1125415" cy="11254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itel 1"/>
          <p:cNvSpPr>
            <a:spLocks noGrp="1"/>
          </p:cNvSpPr>
          <p:nvPr>
            <p:ph type="title" hasCustomPrompt="1"/>
          </p:nvPr>
        </p:nvSpPr>
        <p:spPr>
          <a:xfrm>
            <a:off x="831850" y="2594343"/>
            <a:ext cx="10515600" cy="1722475"/>
          </a:xfrm>
        </p:spPr>
        <p:txBody>
          <a:bodyPr lIns="0" anchor="ctr" anchorCtr="0">
            <a:normAutofit/>
          </a:bodyPr>
          <a:lstStyle>
            <a:lvl1pPr marL="0" indent="0">
              <a:buFont typeface="+mj-lt"/>
              <a:buNone/>
              <a:defRPr sz="4800">
                <a:solidFill>
                  <a:schemeClr val="accent1">
                    <a:lumMod val="75000"/>
                  </a:schemeClr>
                </a:solidFill>
              </a:defRPr>
            </a:lvl1pPr>
          </a:lstStyle>
          <a:p>
            <a:r>
              <a:rPr lang="de-DE" dirty="0"/>
              <a:t>Abschnittstitel</a:t>
            </a:r>
            <a:endParaRPr lang="de-CH" dirty="0"/>
          </a:p>
        </p:txBody>
      </p:sp>
      <p:sp>
        <p:nvSpPr>
          <p:cNvPr id="4" name="Freihandform 3"/>
          <p:cNvSpPr/>
          <p:nvPr/>
        </p:nvSpPr>
        <p:spPr>
          <a:xfrm>
            <a:off x="583369" y="4253031"/>
            <a:ext cx="8879606" cy="95692"/>
          </a:xfrm>
          <a:custGeom>
            <a:avLst/>
            <a:gdLst>
              <a:gd name="connsiteX0" fmla="*/ 150275 w 5147578"/>
              <a:gd name="connsiteY0" fmla="*/ 10633 h 98025"/>
              <a:gd name="connsiteX1" fmla="*/ 469252 w 5147578"/>
              <a:gd name="connsiteY1" fmla="*/ 63795 h 98025"/>
              <a:gd name="connsiteX2" fmla="*/ 4063057 w 5147578"/>
              <a:gd name="connsiteY2" fmla="*/ 95693 h 98025"/>
              <a:gd name="connsiteX3" fmla="*/ 5147578 w 5147578"/>
              <a:gd name="connsiteY3" fmla="*/ 0 h 98025"/>
            </a:gdLst>
            <a:ahLst/>
            <a:cxnLst>
              <a:cxn ang="0">
                <a:pos x="connsiteX0" y="connsiteY0"/>
              </a:cxn>
              <a:cxn ang="0">
                <a:pos x="connsiteX1" y="connsiteY1"/>
              </a:cxn>
              <a:cxn ang="0">
                <a:pos x="connsiteX2" y="connsiteY2"/>
              </a:cxn>
              <a:cxn ang="0">
                <a:pos x="connsiteX3" y="connsiteY3"/>
              </a:cxn>
            </a:cxnLst>
            <a:rect l="l" t="t" r="r" b="b"/>
            <a:pathLst>
              <a:path w="5147578" h="98025">
                <a:moveTo>
                  <a:pt x="150275" y="10633"/>
                </a:moveTo>
                <a:cubicBezTo>
                  <a:pt x="-16302" y="30125"/>
                  <a:pt x="-182878" y="49618"/>
                  <a:pt x="469252" y="63795"/>
                </a:cubicBezTo>
                <a:cubicBezTo>
                  <a:pt x="1121382" y="77972"/>
                  <a:pt x="3283336" y="106325"/>
                  <a:pt x="4063057" y="95693"/>
                </a:cubicBezTo>
                <a:cubicBezTo>
                  <a:pt x="4842778" y="85061"/>
                  <a:pt x="4995178" y="42530"/>
                  <a:pt x="5147578" y="0"/>
                </a:cubicBezTo>
              </a:path>
            </a:pathLst>
          </a:cu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572878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bschnittsfolie_dunkel">
    <p:bg>
      <p:bgPr>
        <a:solidFill>
          <a:schemeClr val="tx2"/>
        </a:solidFill>
        <a:effectLst/>
      </p:bgPr>
    </p:bg>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bg1"/>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6" name="Ellipse 5"/>
          <p:cNvSpPr/>
          <p:nvPr/>
        </p:nvSpPr>
        <p:spPr>
          <a:xfrm>
            <a:off x="-562708" y="2873828"/>
            <a:ext cx="1125415" cy="112541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Freihandform 10"/>
          <p:cNvSpPr/>
          <p:nvPr/>
        </p:nvSpPr>
        <p:spPr>
          <a:xfrm>
            <a:off x="583369" y="4253031"/>
            <a:ext cx="8879606" cy="95692"/>
          </a:xfrm>
          <a:custGeom>
            <a:avLst/>
            <a:gdLst>
              <a:gd name="connsiteX0" fmla="*/ 150275 w 5147578"/>
              <a:gd name="connsiteY0" fmla="*/ 10633 h 98025"/>
              <a:gd name="connsiteX1" fmla="*/ 469252 w 5147578"/>
              <a:gd name="connsiteY1" fmla="*/ 63795 h 98025"/>
              <a:gd name="connsiteX2" fmla="*/ 4063057 w 5147578"/>
              <a:gd name="connsiteY2" fmla="*/ 95693 h 98025"/>
              <a:gd name="connsiteX3" fmla="*/ 5147578 w 5147578"/>
              <a:gd name="connsiteY3" fmla="*/ 0 h 98025"/>
            </a:gdLst>
            <a:ahLst/>
            <a:cxnLst>
              <a:cxn ang="0">
                <a:pos x="connsiteX0" y="connsiteY0"/>
              </a:cxn>
              <a:cxn ang="0">
                <a:pos x="connsiteX1" y="connsiteY1"/>
              </a:cxn>
              <a:cxn ang="0">
                <a:pos x="connsiteX2" y="connsiteY2"/>
              </a:cxn>
              <a:cxn ang="0">
                <a:pos x="connsiteX3" y="connsiteY3"/>
              </a:cxn>
            </a:cxnLst>
            <a:rect l="l" t="t" r="r" b="b"/>
            <a:pathLst>
              <a:path w="5147578" h="98025">
                <a:moveTo>
                  <a:pt x="150275" y="10633"/>
                </a:moveTo>
                <a:cubicBezTo>
                  <a:pt x="-16302" y="30125"/>
                  <a:pt x="-182878" y="49618"/>
                  <a:pt x="469252" y="63795"/>
                </a:cubicBezTo>
                <a:cubicBezTo>
                  <a:pt x="1121382" y="77972"/>
                  <a:pt x="3283336" y="106325"/>
                  <a:pt x="4063057" y="95693"/>
                </a:cubicBezTo>
                <a:cubicBezTo>
                  <a:pt x="4842778" y="85061"/>
                  <a:pt x="4995178" y="42530"/>
                  <a:pt x="5147578"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Titel 1"/>
          <p:cNvSpPr>
            <a:spLocks noGrp="1"/>
          </p:cNvSpPr>
          <p:nvPr>
            <p:ph type="title" hasCustomPrompt="1"/>
          </p:nvPr>
        </p:nvSpPr>
        <p:spPr>
          <a:xfrm>
            <a:off x="831850" y="2594343"/>
            <a:ext cx="10515600" cy="1722475"/>
          </a:xfrm>
        </p:spPr>
        <p:txBody>
          <a:bodyPr lIns="0" anchor="ctr" anchorCtr="0">
            <a:normAutofit/>
          </a:bodyPr>
          <a:lstStyle>
            <a:lvl1pPr marL="0" indent="0">
              <a:buFont typeface="+mj-lt"/>
              <a:buNone/>
              <a:defRPr sz="4800">
                <a:solidFill>
                  <a:schemeClr val="bg1"/>
                </a:solidFill>
              </a:defRPr>
            </a:lvl1pPr>
          </a:lstStyle>
          <a:p>
            <a:r>
              <a:rPr lang="de-DE" dirty="0"/>
              <a:t>Abschnittstitel</a:t>
            </a:r>
            <a:endParaRPr lang="de-CH" dirty="0"/>
          </a:p>
        </p:txBody>
      </p:sp>
    </p:spTree>
    <p:extLst>
      <p:ext uri="{BB962C8B-B14F-4D97-AF65-F5344CB8AC3E}">
        <p14:creationId xmlns:p14="http://schemas.microsoft.com/office/powerpoint/2010/main" val="3609077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bschnittsfolie_grün">
    <p:bg>
      <p:bgPr>
        <a:solidFill>
          <a:schemeClr val="accent1">
            <a:lumMod val="75000"/>
          </a:schemeClr>
        </a:solidFill>
        <a:effectLst/>
      </p:bgPr>
    </p:bg>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bg1"/>
                </a:solidFill>
              </a:defRPr>
            </a:lvl1pPr>
          </a:lstStyle>
          <a:p>
            <a:fld id="{F712ED2E-5FD5-4D9D-AA40-4AB98F8BFE40}" type="slidenum">
              <a:rPr lang="de-CH" smtClean="0"/>
              <a:pPr/>
              <a:t>‹Nr.›</a:t>
            </a:fld>
            <a:endParaRPr lang="de-CH"/>
          </a:p>
        </p:txBody>
      </p:sp>
      <p:sp>
        <p:nvSpPr>
          <p:cNvPr id="6" name="Ellipse 5"/>
          <p:cNvSpPr/>
          <p:nvPr/>
        </p:nvSpPr>
        <p:spPr>
          <a:xfrm>
            <a:off x="-562708" y="2873828"/>
            <a:ext cx="1125415" cy="11254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11" name="Grafik 10"/>
          <p:cNvPicPr>
            <a:picLocks noChangeAspect="1"/>
          </p:cNvPicPr>
          <p:nvPr/>
        </p:nvPicPr>
        <p:blipFill>
          <a:blip r:embed="rId2">
            <a:clrChange>
              <a:clrFrom>
                <a:srgbClr val="6CAB36"/>
              </a:clrFrom>
              <a:clrTo>
                <a:srgbClr val="6CAB36">
                  <a:alpha val="0"/>
                </a:srgbClr>
              </a:clrTo>
            </a:clrChange>
          </a:blip>
          <a:stretch>
            <a:fillRect/>
          </a:stretch>
        </p:blipFill>
        <p:spPr>
          <a:xfrm>
            <a:off x="10068381" y="328589"/>
            <a:ext cx="1956838" cy="649606"/>
          </a:xfrm>
          <a:prstGeom prst="rect">
            <a:avLst/>
          </a:prstGeom>
        </p:spPr>
      </p:pic>
      <p:sp>
        <p:nvSpPr>
          <p:cNvPr id="12" name="Freihandform 11"/>
          <p:cNvSpPr/>
          <p:nvPr/>
        </p:nvSpPr>
        <p:spPr>
          <a:xfrm>
            <a:off x="583369" y="4253031"/>
            <a:ext cx="8879606" cy="95692"/>
          </a:xfrm>
          <a:custGeom>
            <a:avLst/>
            <a:gdLst>
              <a:gd name="connsiteX0" fmla="*/ 150275 w 5147578"/>
              <a:gd name="connsiteY0" fmla="*/ 10633 h 98025"/>
              <a:gd name="connsiteX1" fmla="*/ 469252 w 5147578"/>
              <a:gd name="connsiteY1" fmla="*/ 63795 h 98025"/>
              <a:gd name="connsiteX2" fmla="*/ 4063057 w 5147578"/>
              <a:gd name="connsiteY2" fmla="*/ 95693 h 98025"/>
              <a:gd name="connsiteX3" fmla="*/ 5147578 w 5147578"/>
              <a:gd name="connsiteY3" fmla="*/ 0 h 98025"/>
            </a:gdLst>
            <a:ahLst/>
            <a:cxnLst>
              <a:cxn ang="0">
                <a:pos x="connsiteX0" y="connsiteY0"/>
              </a:cxn>
              <a:cxn ang="0">
                <a:pos x="connsiteX1" y="connsiteY1"/>
              </a:cxn>
              <a:cxn ang="0">
                <a:pos x="connsiteX2" y="connsiteY2"/>
              </a:cxn>
              <a:cxn ang="0">
                <a:pos x="connsiteX3" y="connsiteY3"/>
              </a:cxn>
            </a:cxnLst>
            <a:rect l="l" t="t" r="r" b="b"/>
            <a:pathLst>
              <a:path w="5147578" h="98025">
                <a:moveTo>
                  <a:pt x="150275" y="10633"/>
                </a:moveTo>
                <a:cubicBezTo>
                  <a:pt x="-16302" y="30125"/>
                  <a:pt x="-182878" y="49618"/>
                  <a:pt x="469252" y="63795"/>
                </a:cubicBezTo>
                <a:cubicBezTo>
                  <a:pt x="1121382" y="77972"/>
                  <a:pt x="3283336" y="106325"/>
                  <a:pt x="4063057" y="95693"/>
                </a:cubicBezTo>
                <a:cubicBezTo>
                  <a:pt x="4842778" y="85061"/>
                  <a:pt x="4995178" y="42530"/>
                  <a:pt x="5147578"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itel 1"/>
          <p:cNvSpPr>
            <a:spLocks noGrp="1"/>
          </p:cNvSpPr>
          <p:nvPr>
            <p:ph type="title" hasCustomPrompt="1"/>
          </p:nvPr>
        </p:nvSpPr>
        <p:spPr>
          <a:xfrm>
            <a:off x="831850" y="2594343"/>
            <a:ext cx="10515600" cy="1722475"/>
          </a:xfrm>
        </p:spPr>
        <p:txBody>
          <a:bodyPr lIns="0" anchor="ctr" anchorCtr="0">
            <a:normAutofit/>
          </a:bodyPr>
          <a:lstStyle>
            <a:lvl1pPr marL="0" indent="0">
              <a:buFont typeface="+mj-lt"/>
              <a:buNone/>
              <a:defRPr sz="4800">
                <a:solidFill>
                  <a:schemeClr val="bg1"/>
                </a:solidFill>
              </a:defRPr>
            </a:lvl1pPr>
          </a:lstStyle>
          <a:p>
            <a:r>
              <a:rPr lang="de-DE" dirty="0"/>
              <a:t>Abschnittstitel</a:t>
            </a:r>
            <a:endParaRPr lang="de-CH" dirty="0"/>
          </a:p>
        </p:txBody>
      </p:sp>
    </p:spTree>
    <p:extLst>
      <p:ext uri="{BB962C8B-B14F-4D97-AF65-F5344CB8AC3E}">
        <p14:creationId xmlns:p14="http://schemas.microsoft.com/office/powerpoint/2010/main" val="2744429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ormale Folie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976020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22" name="Titel 1"/>
          <p:cNvSpPr>
            <a:spLocks noGrp="1"/>
          </p:cNvSpPr>
          <p:nvPr>
            <p:ph type="title"/>
          </p:nvPr>
        </p:nvSpPr>
        <p:spPr>
          <a:xfrm>
            <a:off x="-1" y="0"/>
            <a:ext cx="10122196" cy="818711"/>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25"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90264901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rmale Folie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976020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93888520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ormale Folie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976020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Titel 1"/>
          <p:cNvSpPr>
            <a:spLocks noGrp="1"/>
          </p:cNvSpPr>
          <p:nvPr>
            <p:ph type="title"/>
          </p:nvPr>
        </p:nvSpPr>
        <p:spPr>
          <a:xfrm>
            <a:off x="-1"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65841913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Inhalte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Titel 1"/>
          <p:cNvSpPr>
            <a:spLocks noGrp="1"/>
          </p:cNvSpPr>
          <p:nvPr>
            <p:ph type="title"/>
          </p:nvPr>
        </p:nvSpPr>
        <p:spPr>
          <a:xfrm>
            <a:off x="-1"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3"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98726650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Inhalte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reihandform 6"/>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0"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4"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4457403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2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2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72F89A6-29BB-451D-95AB-12365F5ADD7F}" type="slidenum">
              <a:rPr lang="de-DE"/>
              <a:pPr>
                <a:defRPr/>
              </a:pPr>
              <a:t>‹Nr.›</a:t>
            </a:fld>
            <a:endParaRPr lang="de-DE"/>
          </a:p>
        </p:txBody>
      </p:sp>
    </p:spTree>
    <p:extLst>
      <p:ext uri="{BB962C8B-B14F-4D97-AF65-F5344CB8AC3E}">
        <p14:creationId xmlns:p14="http://schemas.microsoft.com/office/powerpoint/2010/main" val="3881635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Inhalte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1520825"/>
            <a:ext cx="5273749" cy="5049838"/>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0" name="Freihandform 9"/>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1"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4"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62663483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ergleich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Textplatzhalter 2"/>
          <p:cNvSpPr>
            <a:spLocks noGrp="1"/>
          </p:cNvSpPr>
          <p:nvPr>
            <p:ph type="body" sz="quarter" idx="13" hasCustomPrompt="1"/>
          </p:nvPr>
        </p:nvSpPr>
        <p:spPr>
          <a:xfrm>
            <a:off x="287079"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0" name="Textplatzhalter 2"/>
          <p:cNvSpPr>
            <a:spLocks noGrp="1"/>
          </p:cNvSpPr>
          <p:nvPr>
            <p:ph type="body" sz="quarter" idx="14" hasCustomPrompt="1"/>
          </p:nvPr>
        </p:nvSpPr>
        <p:spPr>
          <a:xfrm>
            <a:off x="5825245"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1" name="Titel 1"/>
          <p:cNvSpPr>
            <a:spLocks noGrp="1"/>
          </p:cNvSpPr>
          <p:nvPr>
            <p:ph type="title"/>
          </p:nvPr>
        </p:nvSpPr>
        <p:spPr>
          <a:xfrm>
            <a:off x="-1"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5"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68014545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gleich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Textplatzhalter 2"/>
          <p:cNvSpPr>
            <a:spLocks noGrp="1"/>
          </p:cNvSpPr>
          <p:nvPr>
            <p:ph type="body" sz="quarter" idx="13" hasCustomPrompt="1"/>
          </p:nvPr>
        </p:nvSpPr>
        <p:spPr>
          <a:xfrm>
            <a:off x="287079"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0" name="Textplatzhalter 2"/>
          <p:cNvSpPr>
            <a:spLocks noGrp="1"/>
          </p:cNvSpPr>
          <p:nvPr>
            <p:ph type="body" sz="quarter" idx="14" hasCustomPrompt="1"/>
          </p:nvPr>
        </p:nvSpPr>
        <p:spPr>
          <a:xfrm>
            <a:off x="5825245"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1" name="Freihandform 10"/>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3"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6"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239060999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Vergleich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17" name="Inhaltsplatzhalter 16"/>
          <p:cNvSpPr>
            <a:spLocks noGrp="1"/>
          </p:cNvSpPr>
          <p:nvPr>
            <p:ph sz="quarter" idx="11"/>
          </p:nvPr>
        </p:nvSpPr>
        <p:spPr>
          <a:xfrm>
            <a:off x="28707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Inhaltsplatzhalter 16"/>
          <p:cNvSpPr>
            <a:spLocks noGrp="1"/>
          </p:cNvSpPr>
          <p:nvPr>
            <p:ph sz="quarter" idx="12"/>
          </p:nvPr>
        </p:nvSpPr>
        <p:spPr>
          <a:xfrm>
            <a:off x="5825319" y="2286551"/>
            <a:ext cx="5273749" cy="4284112"/>
          </a:xfrm>
        </p:spPr>
        <p:txBody>
          <a:bodyPr>
            <a:normAutofit/>
          </a:bodyPr>
          <a:lstStyle>
            <a:lvl1pPr>
              <a:defRPr sz="2000"/>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3" name="Textplatzhalter 2"/>
          <p:cNvSpPr>
            <a:spLocks noGrp="1"/>
          </p:cNvSpPr>
          <p:nvPr>
            <p:ph type="body" sz="quarter" idx="13" hasCustomPrompt="1"/>
          </p:nvPr>
        </p:nvSpPr>
        <p:spPr>
          <a:xfrm>
            <a:off x="287079"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0" name="Textplatzhalter 2"/>
          <p:cNvSpPr>
            <a:spLocks noGrp="1"/>
          </p:cNvSpPr>
          <p:nvPr>
            <p:ph type="body" sz="quarter" idx="14" hasCustomPrompt="1"/>
          </p:nvPr>
        </p:nvSpPr>
        <p:spPr>
          <a:xfrm>
            <a:off x="5825245" y="1594879"/>
            <a:ext cx="5273675" cy="691672"/>
          </a:xfrm>
        </p:spPr>
        <p:txBody>
          <a:bodyP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de-DE" dirty="0"/>
              <a:t>Titel</a:t>
            </a:r>
            <a:endParaRPr lang="de-CH" dirty="0"/>
          </a:p>
        </p:txBody>
      </p:sp>
      <p:sp>
        <p:nvSpPr>
          <p:cNvPr id="12" name="Freihandform 11"/>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13" name="Titel 1"/>
          <p:cNvSpPr>
            <a:spLocks noGrp="1"/>
          </p:cNvSpPr>
          <p:nvPr>
            <p:ph type="title"/>
          </p:nvPr>
        </p:nvSpPr>
        <p:spPr>
          <a:xfrm>
            <a:off x="0" y="-1"/>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8"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412994775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ur Titel_hel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reihandform 4"/>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6"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716385050"/>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ur Titel_dunkel">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reihandform 4"/>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6"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1"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1917778847"/>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ur Titel_grün">
    <p:spTree>
      <p:nvGrpSpPr>
        <p:cNvPr id="1" name=""/>
        <p:cNvGrpSpPr/>
        <p:nvPr/>
      </p:nvGrpSpPr>
      <p:grpSpPr>
        <a:xfrm>
          <a:off x="0" y="0"/>
          <a:ext cx="0" cy="0"/>
          <a:chOff x="0" y="0"/>
          <a:chExt cx="0" cy="0"/>
        </a:xfrm>
      </p:grpSpPr>
      <p:sp>
        <p:nvSpPr>
          <p:cNvPr id="8"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6" name="Freihandform 5"/>
          <p:cNvSpPr/>
          <p:nvPr/>
        </p:nvSpPr>
        <p:spPr>
          <a:xfrm>
            <a:off x="-1" y="0"/>
            <a:ext cx="10122196" cy="1275907"/>
          </a:xfrm>
          <a:custGeom>
            <a:avLst/>
            <a:gdLst>
              <a:gd name="connsiteX0" fmla="*/ 0 w 9520624"/>
              <a:gd name="connsiteY0" fmla="*/ 0 h 1275907"/>
              <a:gd name="connsiteX1" fmla="*/ 9520624 w 9520624"/>
              <a:gd name="connsiteY1" fmla="*/ 0 h 1275907"/>
              <a:gd name="connsiteX2" fmla="*/ 9498451 w 9520624"/>
              <a:gd name="connsiteY2" fmla="*/ 46029 h 1275907"/>
              <a:gd name="connsiteX3" fmla="*/ 9376400 w 9520624"/>
              <a:gd name="connsiteY3" fmla="*/ 650569 h 1275907"/>
              <a:gd name="connsiteX4" fmla="*/ 9498451 w 9520624"/>
              <a:gd name="connsiteY4" fmla="*/ 1255110 h 1275907"/>
              <a:gd name="connsiteX5" fmla="*/ 9508470 w 9520624"/>
              <a:gd name="connsiteY5" fmla="*/ 1275907 h 1275907"/>
              <a:gd name="connsiteX6" fmla="*/ 0 w 9520624"/>
              <a:gd name="connsiteY6" fmla="*/ 1275907 h 127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0624" h="1275907">
                <a:moveTo>
                  <a:pt x="0" y="0"/>
                </a:moveTo>
                <a:lnTo>
                  <a:pt x="9520624" y="0"/>
                </a:lnTo>
                <a:lnTo>
                  <a:pt x="9498451" y="46029"/>
                </a:lnTo>
                <a:cubicBezTo>
                  <a:pt x="9419859" y="231840"/>
                  <a:pt x="9376400" y="436129"/>
                  <a:pt x="9376400" y="650569"/>
                </a:cubicBezTo>
                <a:cubicBezTo>
                  <a:pt x="9376400" y="865009"/>
                  <a:pt x="9419859" y="1069298"/>
                  <a:pt x="9498451" y="1255110"/>
                </a:cubicBezTo>
                <a:lnTo>
                  <a:pt x="9508470" y="1275907"/>
                </a:lnTo>
                <a:lnTo>
                  <a:pt x="0" y="127590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sp>
        <p:nvSpPr>
          <p:cNvPr id="7" name="Titel 1"/>
          <p:cNvSpPr>
            <a:spLocks noGrp="1"/>
          </p:cNvSpPr>
          <p:nvPr>
            <p:ph type="title"/>
          </p:nvPr>
        </p:nvSpPr>
        <p:spPr>
          <a:xfrm>
            <a:off x="0" y="0"/>
            <a:ext cx="10122196" cy="817200"/>
          </a:xfrm>
        </p:spPr>
        <p:txBody>
          <a:bodyPr lIns="360000" tIns="36000" rIns="252000" bIns="36000" anchor="ctr" anchorCtr="0"/>
          <a:lstStyle>
            <a:lvl1pPr>
              <a:defRPr sz="3200">
                <a:solidFill>
                  <a:schemeClr val="bg1"/>
                </a:solidFill>
              </a:defRPr>
            </a:lvl1pPr>
          </a:lstStyle>
          <a:p>
            <a:r>
              <a:rPr lang="de-DE"/>
              <a:t>Titelmasterformat durch Klicken bearbeiten</a:t>
            </a:r>
            <a:endParaRPr lang="de-CH" dirty="0"/>
          </a:p>
        </p:txBody>
      </p:sp>
      <p:sp>
        <p:nvSpPr>
          <p:cNvPr id="10" name="Untertitel 1"/>
          <p:cNvSpPr>
            <a:spLocks noGrp="1"/>
          </p:cNvSpPr>
          <p:nvPr>
            <p:ph type="body" idx="1" hasCustomPrompt="1"/>
          </p:nvPr>
        </p:nvSpPr>
        <p:spPr>
          <a:xfrm>
            <a:off x="0" y="818711"/>
            <a:ext cx="10122195" cy="425297"/>
          </a:xfrm>
        </p:spPr>
        <p:txBody>
          <a:bodyPr lIns="360000" rIns="252000">
            <a:normAutofit/>
          </a:bodyPr>
          <a:lstStyle>
            <a:lvl1pPr marL="0" indent="0">
              <a:buNone/>
              <a:defRPr sz="20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a:t>
            </a:r>
          </a:p>
        </p:txBody>
      </p:sp>
    </p:spTree>
    <p:extLst>
      <p:ext uri="{BB962C8B-B14F-4D97-AF65-F5344CB8AC3E}">
        <p14:creationId xmlns:p14="http://schemas.microsoft.com/office/powerpoint/2010/main" val="3518313119"/>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032759"/>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rich-Folie">
    <p:spTree>
      <p:nvGrpSpPr>
        <p:cNvPr id="1" name=""/>
        <p:cNvGrpSpPr/>
        <p:nvPr/>
      </p:nvGrpSpPr>
      <p:grpSpPr>
        <a:xfrm>
          <a:off x="0" y="0"/>
          <a:ext cx="0" cy="0"/>
          <a:chOff x="0" y="0"/>
          <a:chExt cx="0" cy="0"/>
        </a:xfrm>
      </p:grpSpPr>
      <p:cxnSp>
        <p:nvCxnSpPr>
          <p:cNvPr id="14" name="Gerader Verbinder 13"/>
          <p:cNvCxnSpPr/>
          <p:nvPr userDrawn="1"/>
        </p:nvCxnSpPr>
        <p:spPr>
          <a:xfrm>
            <a:off x="12565476" y="-119641"/>
            <a:ext cx="0" cy="685800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7" name="Richtungspfeil 16"/>
          <p:cNvSpPr/>
          <p:nvPr userDrawn="1"/>
        </p:nvSpPr>
        <p:spPr>
          <a:xfrm>
            <a:off x="-2" y="4755839"/>
            <a:ext cx="1512000" cy="2088000"/>
          </a:xfrm>
          <a:prstGeom prst="homePlate">
            <a:avLst>
              <a:gd name="adj" fmla="val 11351"/>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r>
              <a:rPr lang="de-CH" b="1" dirty="0">
                <a:solidFill>
                  <a:schemeClr val="bg1"/>
                </a:solidFill>
              </a:rPr>
              <a:t>Gläubiger / </a:t>
            </a:r>
            <a:r>
              <a:rPr lang="de-CH" b="1" baseline="0" dirty="0">
                <a:solidFill>
                  <a:schemeClr val="bg1"/>
                </a:solidFill>
              </a:rPr>
              <a:t>Aktionäre</a:t>
            </a:r>
            <a:endParaRPr lang="de-CH" b="1" dirty="0">
              <a:solidFill>
                <a:schemeClr val="bg1"/>
              </a:solidFill>
            </a:endParaRPr>
          </a:p>
        </p:txBody>
      </p:sp>
      <p:sp>
        <p:nvSpPr>
          <p:cNvPr id="18" name="Richtungspfeil 17"/>
          <p:cNvSpPr/>
          <p:nvPr userDrawn="1"/>
        </p:nvSpPr>
        <p:spPr>
          <a:xfrm>
            <a:off x="-1" y="2650304"/>
            <a:ext cx="1512000" cy="2088000"/>
          </a:xfrm>
          <a:prstGeom prst="homePlate">
            <a:avLst>
              <a:gd name="adj" fmla="val 11351"/>
            </a:avLst>
          </a:prstGeom>
          <a:solidFill>
            <a:srgbClr val="4FA929"/>
          </a:solidFill>
          <a:ln>
            <a:solidFill>
              <a:srgbClr val="4FA929"/>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r>
              <a:rPr lang="de-CH" b="1" dirty="0">
                <a:solidFill>
                  <a:schemeClr val="bg1"/>
                </a:solidFill>
              </a:rPr>
              <a:t>Gemeinde</a:t>
            </a:r>
          </a:p>
        </p:txBody>
      </p:sp>
      <p:cxnSp>
        <p:nvCxnSpPr>
          <p:cNvPr id="19" name="Gerader Verbinder 18"/>
          <p:cNvCxnSpPr/>
          <p:nvPr userDrawn="1"/>
        </p:nvCxnSpPr>
        <p:spPr>
          <a:xfrm>
            <a:off x="0" y="4746112"/>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6" descr="Bildergebnis fÃ¼r personen vektor"/>
          <p:cNvPicPr>
            <a:picLocks noChangeAspect="1" noChangeArrowheads="1"/>
          </p:cNvPicPr>
          <p:nvPr userDrawn="1"/>
        </p:nvPicPr>
        <p:blipFill rotWithShape="1">
          <a:blip r:embed="rId2" cstate="print">
            <a:clrChange>
              <a:clrFrom>
                <a:srgbClr val="F1F1F3"/>
              </a:clrFrom>
              <a:clrTo>
                <a:srgbClr val="F1F1F3">
                  <a:alpha val="0"/>
                </a:srgbClr>
              </a:clrTo>
            </a:clrChange>
            <a:extLst>
              <a:ext uri="{28A0092B-C50C-407E-A947-70E740481C1C}">
                <a14:useLocalDpi xmlns:a14="http://schemas.microsoft.com/office/drawing/2010/main" val="0"/>
              </a:ext>
            </a:extLst>
          </a:blip>
          <a:srcRect t="11608" b="31319"/>
          <a:stretch/>
        </p:blipFill>
        <p:spPr bwMode="auto">
          <a:xfrm>
            <a:off x="-2389" y="5263615"/>
            <a:ext cx="1389952" cy="7932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ergebnis fÃ¼r gemeindewappen saas grun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20850870">
            <a:off x="330700" y="3146464"/>
            <a:ext cx="834432" cy="1076224"/>
          </a:xfrm>
          <a:prstGeom prst="rect">
            <a:avLst/>
          </a:prstGeom>
          <a:noFill/>
          <a:extLst>
            <a:ext uri="{909E8E84-426E-40DD-AFC4-6F175D3DCCD1}">
              <a14:hiddenFill xmlns:a14="http://schemas.microsoft.com/office/drawing/2010/main">
                <a:solidFill>
                  <a:srgbClr val="FFFFFF"/>
                </a:solidFill>
              </a14:hiddenFill>
            </a:ext>
          </a:extLst>
        </p:spPr>
      </p:pic>
      <p:sp>
        <p:nvSpPr>
          <p:cNvPr id="22" name="Richtungspfeil 21"/>
          <p:cNvSpPr/>
          <p:nvPr userDrawn="1"/>
        </p:nvSpPr>
        <p:spPr>
          <a:xfrm>
            <a:off x="0" y="544768"/>
            <a:ext cx="1512000" cy="2088000"/>
          </a:xfrm>
          <a:prstGeom prst="homePlate">
            <a:avLst>
              <a:gd name="adj" fmla="val 11351"/>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bIns="144000" rtlCol="0" anchor="b" anchorCtr="0"/>
          <a:lstStyle/>
          <a:p>
            <a:r>
              <a:rPr lang="de-CH" b="1" dirty="0">
                <a:solidFill>
                  <a:schemeClr val="bg1"/>
                </a:solidFill>
              </a:rPr>
              <a:t>Bergbahn</a:t>
            </a:r>
          </a:p>
        </p:txBody>
      </p:sp>
      <p:pic>
        <p:nvPicPr>
          <p:cNvPr id="23" name="Picture 4" descr="Bildergebnis fÃ¼r bergbahnen hohsaas logo"/>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0" b="68359" l="60677" r="87435">
                        <a14:foregroundMark x1="69141" y1="2344" x2="68685" y2="16797"/>
                        <a14:foregroundMark x1="69466" y1="22135" x2="74219" y2="22786"/>
                        <a14:foregroundMark x1="67383" y1="2734" x2="67969" y2="4557"/>
                        <a14:foregroundMark x1="72135" y1="24870" x2="66536" y2="27734"/>
                        <a14:foregroundMark x1="77214" y1="20703" x2="77214" y2="20703"/>
                        <a14:foregroundMark x1="77669" y1="23177" x2="80794" y2="27734"/>
                        <a14:foregroundMark x1="74414" y1="19661" x2="74414" y2="19661"/>
                        <a14:foregroundMark x1="71615" y1="20703" x2="71615" y2="20703"/>
                        <a14:foregroundMark x1="70378" y1="23438" x2="70378" y2="23438"/>
                        <a14:foregroundMark x1="68685" y1="20443" x2="68685" y2="20443"/>
                        <a14:foregroundMark x1="63672" y1="55859" x2="64974" y2="58464"/>
                        <a14:foregroundMark x1="65104" y1="61849" x2="65104" y2="61849"/>
                        <a14:foregroundMark x1="62695" y1="44661" x2="62695" y2="44661"/>
                        <a14:foregroundMark x1="67904" y1="5990" x2="67904" y2="5990"/>
                        <a14:foregroundMark x1="76563" y1="21094" x2="76563" y2="21094"/>
                        <a14:foregroundMark x1="77604" y1="19401" x2="77604" y2="19401"/>
                      </a14:backgroundRemoval>
                    </a14:imgEffect>
                  </a14:imgLayer>
                </a14:imgProps>
              </a:ext>
              <a:ext uri="{28A0092B-C50C-407E-A947-70E740481C1C}">
                <a14:useLocalDpi xmlns:a14="http://schemas.microsoft.com/office/drawing/2010/main" val="0"/>
              </a:ext>
            </a:extLst>
          </a:blip>
          <a:srcRect l="58860" r="12629" b="31606"/>
          <a:stretch/>
        </p:blipFill>
        <p:spPr bwMode="auto">
          <a:xfrm>
            <a:off x="38910" y="551131"/>
            <a:ext cx="1306052" cy="1566523"/>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Gerader Verbinder 23"/>
          <p:cNvCxnSpPr/>
          <p:nvPr userDrawn="1"/>
        </p:nvCxnSpPr>
        <p:spPr>
          <a:xfrm>
            <a:off x="0" y="2640576"/>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0" y="544768"/>
            <a:ext cx="1219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139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r mit Logo">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3" name="Foliennummernplatzhalter 7"/>
          <p:cNvSpPr>
            <a:spLocks noGrp="1"/>
          </p:cNvSpPr>
          <p:nvPr>
            <p:ph type="sldNum" sz="quarter" idx="10"/>
          </p:nvPr>
        </p:nvSpPr>
        <p:spPr>
          <a:xfrm>
            <a:off x="11704667" y="6492875"/>
            <a:ext cx="487333" cy="365125"/>
          </a:xfrm>
        </p:spPr>
        <p:txBody>
          <a:bodyPr/>
          <a:lstStyle>
            <a:lvl1pPr>
              <a:defRPr>
                <a:solidFill>
                  <a:schemeClr val="accent6"/>
                </a:solidFill>
              </a:defRPr>
            </a:lvl1pPr>
          </a:lstStyle>
          <a:p>
            <a:fld id="{F712ED2E-5FD5-4D9D-AA40-4AB98F8BFE40}" type="slidenum">
              <a:rPr lang="de-CH" smtClean="0"/>
              <a:pPr/>
              <a:t>‹Nr.›</a:t>
            </a:fld>
            <a:endParaRPr lang="de-CH"/>
          </a:p>
        </p:txBody>
      </p:sp>
    </p:spTree>
    <p:extLst>
      <p:ext uri="{BB962C8B-B14F-4D97-AF65-F5344CB8AC3E}">
        <p14:creationId xmlns:p14="http://schemas.microsoft.com/office/powerpoint/2010/main" val="151657382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6"/>
            <a:ext cx="5386917" cy="639762"/>
          </a:xfrm>
        </p:spPr>
        <p:txBody>
          <a:bodyPr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9"/>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6"/>
            <a:ext cx="5389033" cy="639762"/>
          </a:xfrm>
        </p:spPr>
        <p:txBody>
          <a:bodyPr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9"/>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16630BC-EFA4-4E01-A41F-F1E6D222C219}" type="slidenum">
              <a:rPr lang="de-DE"/>
              <a:pPr>
                <a:defRPr/>
              </a:pPr>
              <a:t>‹Nr.›</a:t>
            </a:fld>
            <a:endParaRPr lang="de-DE"/>
          </a:p>
        </p:txBody>
      </p:sp>
    </p:spTree>
    <p:extLst>
      <p:ext uri="{BB962C8B-B14F-4D97-AF65-F5344CB8AC3E}">
        <p14:creationId xmlns:p14="http://schemas.microsoft.com/office/powerpoint/2010/main" val="20103347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ontaktfolie_hell">
    <p:spTree>
      <p:nvGrpSpPr>
        <p:cNvPr id="1" name=""/>
        <p:cNvGrpSpPr/>
        <p:nvPr/>
      </p:nvGrpSpPr>
      <p:grpSpPr>
        <a:xfrm>
          <a:off x="0" y="0"/>
          <a:ext cx="0" cy="0"/>
          <a:chOff x="0" y="0"/>
          <a:chExt cx="0" cy="0"/>
        </a:xfrm>
      </p:grpSpPr>
      <p:sp>
        <p:nvSpPr>
          <p:cNvPr id="14" name="Freihandform 13"/>
          <p:cNvSpPr/>
          <p:nvPr/>
        </p:nvSpPr>
        <p:spPr>
          <a:xfrm>
            <a:off x="-2" y="0"/>
            <a:ext cx="12192001" cy="6858000"/>
          </a:xfrm>
          <a:custGeom>
            <a:avLst/>
            <a:gdLst>
              <a:gd name="connsiteX0" fmla="*/ 0 w 12192001"/>
              <a:gd name="connsiteY0" fmla="*/ 0 h 6858000"/>
              <a:gd name="connsiteX1" fmla="*/ 9332290 w 12192001"/>
              <a:gd name="connsiteY1" fmla="*/ 0 h 6858000"/>
              <a:gd name="connsiteX2" fmla="*/ 9330039 w 12192001"/>
              <a:gd name="connsiteY2" fmla="*/ 6150 h 6858000"/>
              <a:gd name="connsiteX3" fmla="*/ 9239694 w 12192001"/>
              <a:gd name="connsiteY3" fmla="*/ 603730 h 6858000"/>
              <a:gd name="connsiteX4" fmla="*/ 11249248 w 12192001"/>
              <a:gd name="connsiteY4" fmla="*/ 2613284 h 6858000"/>
              <a:gd name="connsiteX5" fmla="*/ 12031457 w 12192001"/>
              <a:gd name="connsiteY5" fmla="*/ 2455363 h 6858000"/>
              <a:gd name="connsiteX6" fmla="*/ 12192001 w 12192001"/>
              <a:gd name="connsiteY6" fmla="*/ 2378025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9332290" y="0"/>
                </a:lnTo>
                <a:lnTo>
                  <a:pt x="9330039" y="6150"/>
                </a:lnTo>
                <a:cubicBezTo>
                  <a:pt x="9271324" y="194926"/>
                  <a:pt x="9239694" y="395634"/>
                  <a:pt x="9239694" y="603730"/>
                </a:cubicBezTo>
                <a:cubicBezTo>
                  <a:pt x="9239694" y="1713576"/>
                  <a:pt x="10139402" y="2613284"/>
                  <a:pt x="11249248" y="2613284"/>
                </a:cubicBezTo>
                <a:cubicBezTo>
                  <a:pt x="11526710" y="2613284"/>
                  <a:pt x="11791037" y="2557052"/>
                  <a:pt x="12031457" y="2455363"/>
                </a:cubicBezTo>
                <a:lnTo>
                  <a:pt x="12192001" y="2378025"/>
                </a:lnTo>
                <a:lnTo>
                  <a:pt x="12192001"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lussdiagramm: Prozess 4"/>
          <p:cNvSpPr/>
          <p:nvPr/>
        </p:nvSpPr>
        <p:spPr>
          <a:xfrm>
            <a:off x="450504" y="5863663"/>
            <a:ext cx="111780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200" b="1" dirty="0">
                <a:solidFill>
                  <a:schemeClr val="tx1"/>
                </a:solidFill>
                <a:latin typeface="+mj-lt"/>
              </a:rPr>
              <a:t>AVALUA AG</a:t>
            </a:r>
          </a:p>
        </p:txBody>
      </p:sp>
      <p:sp>
        <p:nvSpPr>
          <p:cNvPr id="16" name="Flussdiagramm: Prozess 15"/>
          <p:cNvSpPr/>
          <p:nvPr/>
        </p:nvSpPr>
        <p:spPr>
          <a:xfrm>
            <a:off x="9913510"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tx1"/>
                </a:solidFill>
              </a:rPr>
              <a:t>St. Niklaus</a:t>
            </a:r>
          </a:p>
          <a:p>
            <a:pPr algn="l"/>
            <a:r>
              <a:rPr lang="de-CH" sz="1200" dirty="0">
                <a:solidFill>
                  <a:schemeClr val="tx1"/>
                </a:solidFill>
              </a:rPr>
              <a:t>Bahnhofstrasse 11</a:t>
            </a:r>
          </a:p>
          <a:p>
            <a:pPr algn="l"/>
            <a:r>
              <a:rPr lang="de-CH" sz="1200" dirty="0">
                <a:solidFill>
                  <a:schemeClr val="tx1"/>
                </a:solidFill>
              </a:rPr>
              <a:t>3924 St. Niklaus</a:t>
            </a:r>
          </a:p>
        </p:txBody>
      </p:sp>
      <p:sp>
        <p:nvSpPr>
          <p:cNvPr id="10" name="Flussdiagramm: Prozess 9"/>
          <p:cNvSpPr/>
          <p:nvPr/>
        </p:nvSpPr>
        <p:spPr>
          <a:xfrm>
            <a:off x="8241998"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tx1"/>
                </a:solidFill>
              </a:rPr>
              <a:t>Naters</a:t>
            </a:r>
          </a:p>
          <a:p>
            <a:pPr algn="l"/>
            <a:r>
              <a:rPr lang="de-CH" sz="1200" dirty="0">
                <a:solidFill>
                  <a:schemeClr val="tx1"/>
                </a:solidFill>
              </a:rPr>
              <a:t>Bahnhofstrasse 9d</a:t>
            </a:r>
          </a:p>
          <a:p>
            <a:pPr algn="l"/>
            <a:r>
              <a:rPr lang="de-CH" sz="1200" dirty="0">
                <a:solidFill>
                  <a:schemeClr val="tx1"/>
                </a:solidFill>
              </a:rPr>
              <a:t>3904 Naters</a:t>
            </a:r>
          </a:p>
        </p:txBody>
      </p:sp>
      <p:sp>
        <p:nvSpPr>
          <p:cNvPr id="26" name="Flussdiagramm: Prozess 25"/>
          <p:cNvSpPr/>
          <p:nvPr/>
        </p:nvSpPr>
        <p:spPr>
          <a:xfrm>
            <a:off x="407468" y="1955527"/>
            <a:ext cx="3422477" cy="32533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400" b="1" dirty="0">
                <a:solidFill>
                  <a:schemeClr val="accent1">
                    <a:lumMod val="75000"/>
                  </a:schemeClr>
                </a:solidFill>
                <a:latin typeface="+mj-lt"/>
              </a:rPr>
              <a:t>Ihre Ansprechperson</a:t>
            </a:r>
          </a:p>
          <a:p>
            <a:pPr algn="l"/>
            <a:endParaRPr lang="de-CH" sz="1400" b="0" dirty="0">
              <a:solidFill>
                <a:schemeClr val="bg1"/>
              </a:solidFill>
              <a:latin typeface="+mj-lt"/>
            </a:endParaRPr>
          </a:p>
        </p:txBody>
      </p:sp>
      <p:cxnSp>
        <p:nvCxnSpPr>
          <p:cNvPr id="17" name="Gerader Verbinder 16"/>
          <p:cNvCxnSpPr/>
          <p:nvPr/>
        </p:nvCxnSpPr>
        <p:spPr>
          <a:xfrm>
            <a:off x="1547759" y="5853574"/>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ussdiagramm: Prozess 30"/>
          <p:cNvSpPr/>
          <p:nvPr/>
        </p:nvSpPr>
        <p:spPr>
          <a:xfrm>
            <a:off x="1568308" y="5863475"/>
            <a:ext cx="204805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spcAft>
                <a:spcPts val="300"/>
              </a:spcAft>
              <a:buFontTx/>
              <a:buBlip>
                <a:blip r:embed="rId3"/>
              </a:buBlip>
              <a:tabLst>
                <a:tab pos="228600" algn="l"/>
              </a:tabLst>
            </a:pPr>
            <a:r>
              <a:rPr lang="de-CH" sz="1200" dirty="0">
                <a:solidFill>
                  <a:schemeClr val="tx1"/>
                </a:solidFill>
                <a:effectLst/>
                <a:latin typeface="+mj-lt"/>
                <a:ea typeface="Calibri" panose="020F0502020204030204" pitchFamily="34" charset="0"/>
                <a:cs typeface="Times New Roman" panose="02020603050405020304" pitchFamily="18" charset="0"/>
              </a:rPr>
              <a:t>027 922 20 50</a:t>
            </a:r>
          </a:p>
          <a:p>
            <a:pPr marL="285750" lvl="0" indent="-285750">
              <a:spcAft>
                <a:spcPts val="300"/>
              </a:spcAft>
              <a:buFontTx/>
              <a:buBlip>
                <a:blip r:embed="rId4"/>
              </a:buBlip>
              <a:tabLst>
                <a:tab pos="228600" algn="l"/>
              </a:tabLst>
            </a:pPr>
            <a:r>
              <a:rPr lang="de-CH" sz="1200" dirty="0">
                <a:solidFill>
                  <a:schemeClr val="tx1"/>
                </a:solidFill>
                <a:effectLst/>
                <a:latin typeface="+mj-lt"/>
                <a:ea typeface="Calibri" panose="020F0502020204030204" pitchFamily="34" charset="0"/>
                <a:cs typeface="Times New Roman" panose="02020603050405020304" pitchFamily="18" charset="0"/>
              </a:rPr>
              <a:t>info@avalua.ch</a:t>
            </a:r>
          </a:p>
          <a:p>
            <a:pPr marL="285750" lvl="0" indent="-285750">
              <a:spcAft>
                <a:spcPts val="300"/>
              </a:spcAft>
              <a:buFontTx/>
              <a:buBlip>
                <a:blip r:embed="rId5"/>
              </a:buBlip>
              <a:tabLst>
                <a:tab pos="228600" algn="l"/>
              </a:tabLst>
            </a:pPr>
            <a:r>
              <a:rPr lang="de-CH" sz="1200" dirty="0">
                <a:solidFill>
                  <a:schemeClr val="tx1"/>
                </a:solidFill>
                <a:effectLst/>
                <a:latin typeface="+mj-lt"/>
                <a:ea typeface="Calibri" panose="020F0502020204030204" pitchFamily="34" charset="0"/>
                <a:cs typeface="Times New Roman" panose="02020603050405020304" pitchFamily="18" charset="0"/>
              </a:rPr>
              <a:t>avalua.ch</a:t>
            </a:r>
          </a:p>
          <a:p>
            <a:pPr algn="l">
              <a:spcAft>
                <a:spcPts val="300"/>
              </a:spcAft>
            </a:pPr>
            <a:endParaRPr lang="de-CH" sz="1200" dirty="0">
              <a:solidFill>
                <a:schemeClr val="tx1"/>
              </a:solidFill>
            </a:endParaRPr>
          </a:p>
        </p:txBody>
      </p:sp>
      <p:cxnSp>
        <p:nvCxnSpPr>
          <p:cNvPr id="33" name="Gerader Verbinder 32"/>
          <p:cNvCxnSpPr/>
          <p:nvPr/>
        </p:nvCxnSpPr>
        <p:spPr>
          <a:xfrm>
            <a:off x="8142062" y="5853574"/>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816750" y="5853574"/>
            <a:ext cx="0" cy="90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Name"/>
          <p:cNvSpPr>
            <a:spLocks noGrp="1"/>
          </p:cNvSpPr>
          <p:nvPr>
            <p:ph type="body" sz="quarter" idx="10" hasCustomPrompt="1"/>
          </p:nvPr>
        </p:nvSpPr>
        <p:spPr>
          <a:xfrm>
            <a:off x="389205" y="2433407"/>
            <a:ext cx="2903459" cy="1522144"/>
          </a:xfrm>
        </p:spPr>
        <p:txBody>
          <a:bodyPr>
            <a:noAutofit/>
          </a:bodyPr>
          <a:lstStyle>
            <a:lvl1pPr marL="0" indent="0">
              <a:spcBef>
                <a:spcPts val="0"/>
              </a:spcBef>
              <a:spcAft>
                <a:spcPts val="300"/>
              </a:spcAft>
              <a:buNone/>
              <a:defRPr sz="1400" baseline="0">
                <a:solidFill>
                  <a:schemeClr val="tx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de-DE" dirty="0"/>
              <a:t>Vorname Name</a:t>
            </a:r>
          </a:p>
          <a:p>
            <a:pPr lvl="0"/>
            <a:r>
              <a:rPr lang="de-DE" dirty="0"/>
              <a:t>Rolle</a:t>
            </a:r>
          </a:p>
          <a:p>
            <a:pPr lvl="0"/>
            <a:endParaRPr lang="de-DE" dirty="0"/>
          </a:p>
          <a:p>
            <a:pPr lvl="0"/>
            <a:r>
              <a:rPr lang="de-DE" dirty="0"/>
              <a:t>Tel. 027</a:t>
            </a:r>
          </a:p>
          <a:p>
            <a:pPr lvl="0"/>
            <a:r>
              <a:rPr lang="de-DE" dirty="0"/>
              <a:t>vorname.name@avalua.ch</a:t>
            </a:r>
          </a:p>
        </p:txBody>
      </p:sp>
    </p:spTree>
    <p:extLst>
      <p:ext uri="{BB962C8B-B14F-4D97-AF65-F5344CB8AC3E}">
        <p14:creationId xmlns:p14="http://schemas.microsoft.com/office/powerpoint/2010/main" val="2142561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ontaktfolie_dunkel">
    <p:spTree>
      <p:nvGrpSpPr>
        <p:cNvPr id="1" name=""/>
        <p:cNvGrpSpPr/>
        <p:nvPr/>
      </p:nvGrpSpPr>
      <p:grpSpPr>
        <a:xfrm>
          <a:off x="0" y="0"/>
          <a:ext cx="0" cy="0"/>
          <a:chOff x="0" y="0"/>
          <a:chExt cx="0" cy="0"/>
        </a:xfrm>
      </p:grpSpPr>
      <p:sp>
        <p:nvSpPr>
          <p:cNvPr id="14" name="Freihandform 13"/>
          <p:cNvSpPr/>
          <p:nvPr/>
        </p:nvSpPr>
        <p:spPr>
          <a:xfrm>
            <a:off x="-2" y="0"/>
            <a:ext cx="12192001" cy="6858000"/>
          </a:xfrm>
          <a:custGeom>
            <a:avLst/>
            <a:gdLst>
              <a:gd name="connsiteX0" fmla="*/ 0 w 12192001"/>
              <a:gd name="connsiteY0" fmla="*/ 0 h 6858000"/>
              <a:gd name="connsiteX1" fmla="*/ 9332290 w 12192001"/>
              <a:gd name="connsiteY1" fmla="*/ 0 h 6858000"/>
              <a:gd name="connsiteX2" fmla="*/ 9330039 w 12192001"/>
              <a:gd name="connsiteY2" fmla="*/ 6150 h 6858000"/>
              <a:gd name="connsiteX3" fmla="*/ 9239694 w 12192001"/>
              <a:gd name="connsiteY3" fmla="*/ 603730 h 6858000"/>
              <a:gd name="connsiteX4" fmla="*/ 11249248 w 12192001"/>
              <a:gd name="connsiteY4" fmla="*/ 2613284 h 6858000"/>
              <a:gd name="connsiteX5" fmla="*/ 12031457 w 12192001"/>
              <a:gd name="connsiteY5" fmla="*/ 2455363 h 6858000"/>
              <a:gd name="connsiteX6" fmla="*/ 12192001 w 12192001"/>
              <a:gd name="connsiteY6" fmla="*/ 2378025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9332290" y="0"/>
                </a:lnTo>
                <a:lnTo>
                  <a:pt x="9330039" y="6150"/>
                </a:lnTo>
                <a:cubicBezTo>
                  <a:pt x="9271324" y="194926"/>
                  <a:pt x="9239694" y="395634"/>
                  <a:pt x="9239694" y="603730"/>
                </a:cubicBezTo>
                <a:cubicBezTo>
                  <a:pt x="9239694" y="1713576"/>
                  <a:pt x="10139402" y="2613284"/>
                  <a:pt x="11249248" y="2613284"/>
                </a:cubicBezTo>
                <a:cubicBezTo>
                  <a:pt x="11526710" y="2613284"/>
                  <a:pt x="11791037" y="2557052"/>
                  <a:pt x="12031457" y="2455363"/>
                </a:cubicBezTo>
                <a:lnTo>
                  <a:pt x="12192001" y="2378025"/>
                </a:lnTo>
                <a:lnTo>
                  <a:pt x="12192001"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lussdiagramm: Prozess 4"/>
          <p:cNvSpPr/>
          <p:nvPr/>
        </p:nvSpPr>
        <p:spPr>
          <a:xfrm>
            <a:off x="450504" y="5863663"/>
            <a:ext cx="111780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200" b="1" dirty="0">
                <a:solidFill>
                  <a:schemeClr val="bg1"/>
                </a:solidFill>
                <a:latin typeface="+mj-lt"/>
              </a:rPr>
              <a:t>AVALUA AG</a:t>
            </a:r>
          </a:p>
        </p:txBody>
      </p:sp>
      <p:sp>
        <p:nvSpPr>
          <p:cNvPr id="16" name="Flussdiagramm: Prozess 15"/>
          <p:cNvSpPr/>
          <p:nvPr/>
        </p:nvSpPr>
        <p:spPr>
          <a:xfrm>
            <a:off x="9913510"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St. Niklaus</a:t>
            </a:r>
          </a:p>
          <a:p>
            <a:pPr algn="l"/>
            <a:r>
              <a:rPr lang="de-CH" sz="1200" dirty="0">
                <a:solidFill>
                  <a:schemeClr val="bg1"/>
                </a:solidFill>
              </a:rPr>
              <a:t>Bahnhofstrasse 11</a:t>
            </a:r>
          </a:p>
          <a:p>
            <a:pPr algn="l"/>
            <a:r>
              <a:rPr lang="de-CH" sz="1200" dirty="0">
                <a:solidFill>
                  <a:schemeClr val="bg1"/>
                </a:solidFill>
              </a:rPr>
              <a:t>3924 St. Niklaus</a:t>
            </a:r>
          </a:p>
        </p:txBody>
      </p:sp>
      <p:sp>
        <p:nvSpPr>
          <p:cNvPr id="10" name="Flussdiagramm: Prozess 9"/>
          <p:cNvSpPr/>
          <p:nvPr/>
        </p:nvSpPr>
        <p:spPr>
          <a:xfrm>
            <a:off x="8241998"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Naters</a:t>
            </a:r>
          </a:p>
          <a:p>
            <a:pPr algn="l"/>
            <a:r>
              <a:rPr lang="de-CH" sz="1200" dirty="0">
                <a:solidFill>
                  <a:schemeClr val="bg1"/>
                </a:solidFill>
              </a:rPr>
              <a:t>Bahnhofstrasse 9d</a:t>
            </a:r>
          </a:p>
          <a:p>
            <a:pPr algn="l"/>
            <a:r>
              <a:rPr lang="de-CH" sz="1200" dirty="0">
                <a:solidFill>
                  <a:schemeClr val="bg1"/>
                </a:solidFill>
              </a:rPr>
              <a:t>3904 Naters</a:t>
            </a:r>
          </a:p>
        </p:txBody>
      </p:sp>
      <p:sp>
        <p:nvSpPr>
          <p:cNvPr id="26" name="Flussdiagramm: Prozess 25"/>
          <p:cNvSpPr/>
          <p:nvPr/>
        </p:nvSpPr>
        <p:spPr>
          <a:xfrm>
            <a:off x="407468" y="1955527"/>
            <a:ext cx="3422477" cy="32533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400" b="1" dirty="0">
                <a:solidFill>
                  <a:schemeClr val="accent1">
                    <a:lumMod val="75000"/>
                  </a:schemeClr>
                </a:solidFill>
                <a:latin typeface="+mj-lt"/>
              </a:rPr>
              <a:t>Ihre Ansprechperson</a:t>
            </a:r>
          </a:p>
          <a:p>
            <a:pPr algn="l"/>
            <a:endParaRPr lang="de-CH" sz="1400" b="0" dirty="0">
              <a:solidFill>
                <a:schemeClr val="bg1"/>
              </a:solidFill>
              <a:latin typeface="+mj-lt"/>
            </a:endParaRPr>
          </a:p>
        </p:txBody>
      </p:sp>
      <p:cxnSp>
        <p:nvCxnSpPr>
          <p:cNvPr id="17" name="Gerader Verbinder 16"/>
          <p:cNvCxnSpPr/>
          <p:nvPr/>
        </p:nvCxnSpPr>
        <p:spPr>
          <a:xfrm>
            <a:off x="1547759"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Flussdiagramm: Prozess 30"/>
          <p:cNvSpPr/>
          <p:nvPr/>
        </p:nvSpPr>
        <p:spPr>
          <a:xfrm>
            <a:off x="1568308" y="5863475"/>
            <a:ext cx="204805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spcAft>
                <a:spcPts val="300"/>
              </a:spcAft>
              <a:buFontTx/>
              <a:buBlip>
                <a:blip r:embed="rId3"/>
              </a:buBlip>
              <a:tabLst>
                <a:tab pos="228600" algn="l"/>
              </a:tabLst>
            </a:pPr>
            <a:r>
              <a:rPr lang="de-CH" sz="1200" dirty="0">
                <a:effectLst/>
                <a:latin typeface="+mj-lt"/>
                <a:ea typeface="Calibri" panose="020F0502020204030204" pitchFamily="34" charset="0"/>
                <a:cs typeface="Times New Roman" panose="02020603050405020304" pitchFamily="18" charset="0"/>
              </a:rPr>
              <a:t>027 922 20 50</a:t>
            </a:r>
          </a:p>
          <a:p>
            <a:pPr marL="285750" lvl="0" indent="-285750">
              <a:spcAft>
                <a:spcPts val="300"/>
              </a:spcAft>
              <a:buFontTx/>
              <a:buBlip>
                <a:blip r:embed="rId4"/>
              </a:buBlip>
              <a:tabLst>
                <a:tab pos="228600" algn="l"/>
              </a:tabLst>
            </a:pPr>
            <a:r>
              <a:rPr lang="de-CH" sz="1200" dirty="0">
                <a:effectLst/>
                <a:latin typeface="+mj-lt"/>
                <a:ea typeface="Calibri" panose="020F0502020204030204" pitchFamily="34" charset="0"/>
                <a:cs typeface="Times New Roman" panose="02020603050405020304" pitchFamily="18" charset="0"/>
              </a:rPr>
              <a:t>info@avalua.ch</a:t>
            </a:r>
          </a:p>
          <a:p>
            <a:pPr marL="285750" lvl="0" indent="-285750">
              <a:spcAft>
                <a:spcPts val="300"/>
              </a:spcAft>
              <a:buFontTx/>
              <a:buBlip>
                <a:blip r:embed="rId5"/>
              </a:buBlip>
              <a:tabLst>
                <a:tab pos="228600" algn="l"/>
              </a:tabLst>
            </a:pPr>
            <a:r>
              <a:rPr lang="de-CH" sz="1200" dirty="0">
                <a:effectLst/>
                <a:latin typeface="+mj-lt"/>
                <a:ea typeface="Calibri" panose="020F0502020204030204" pitchFamily="34" charset="0"/>
                <a:cs typeface="Times New Roman" panose="02020603050405020304" pitchFamily="18" charset="0"/>
              </a:rPr>
              <a:t>avalua.ch</a:t>
            </a:r>
          </a:p>
          <a:p>
            <a:pPr algn="l">
              <a:spcAft>
                <a:spcPts val="300"/>
              </a:spcAft>
            </a:pPr>
            <a:endParaRPr lang="de-CH" sz="1200" dirty="0">
              <a:solidFill>
                <a:schemeClr val="bg1"/>
              </a:solidFill>
            </a:endParaRPr>
          </a:p>
        </p:txBody>
      </p:sp>
      <p:cxnSp>
        <p:nvCxnSpPr>
          <p:cNvPr id="33" name="Gerader Verbinder 32"/>
          <p:cNvCxnSpPr/>
          <p:nvPr/>
        </p:nvCxnSpPr>
        <p:spPr>
          <a:xfrm>
            <a:off x="8142062"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816750"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Name"/>
          <p:cNvSpPr>
            <a:spLocks noGrp="1"/>
          </p:cNvSpPr>
          <p:nvPr>
            <p:ph type="body" sz="quarter" idx="10" hasCustomPrompt="1"/>
          </p:nvPr>
        </p:nvSpPr>
        <p:spPr>
          <a:xfrm>
            <a:off x="389205" y="2433407"/>
            <a:ext cx="2907649" cy="1563240"/>
          </a:xfrm>
        </p:spPr>
        <p:txBody>
          <a:bodyPr>
            <a:noAutofit/>
          </a:bodyPr>
          <a:lstStyle>
            <a:lvl1pPr marL="0" indent="0">
              <a:spcBef>
                <a:spcPts val="0"/>
              </a:spcBef>
              <a:spcAft>
                <a:spcPts val="300"/>
              </a:spcAft>
              <a:buNone/>
              <a:defRPr sz="14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de-DE" dirty="0"/>
              <a:t>Vorname Name</a:t>
            </a:r>
          </a:p>
          <a:p>
            <a:pPr lvl="0"/>
            <a:r>
              <a:rPr lang="de-DE" dirty="0"/>
              <a:t>Rolle</a:t>
            </a:r>
          </a:p>
          <a:p>
            <a:pPr lvl="0"/>
            <a:endParaRPr lang="de-DE" dirty="0"/>
          </a:p>
          <a:p>
            <a:pPr lvl="0"/>
            <a:r>
              <a:rPr lang="de-DE" dirty="0"/>
              <a:t>Tel. 027</a:t>
            </a:r>
          </a:p>
          <a:p>
            <a:pPr lvl="0"/>
            <a:r>
              <a:rPr lang="de-DE" dirty="0"/>
              <a:t>vorname.name@avalua.ch</a:t>
            </a:r>
          </a:p>
        </p:txBody>
      </p:sp>
    </p:spTree>
    <p:extLst>
      <p:ext uri="{BB962C8B-B14F-4D97-AF65-F5344CB8AC3E}">
        <p14:creationId xmlns:p14="http://schemas.microsoft.com/office/powerpoint/2010/main" val="742743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ontaktfolie_grün">
    <p:spTree>
      <p:nvGrpSpPr>
        <p:cNvPr id="1" name=""/>
        <p:cNvGrpSpPr/>
        <p:nvPr/>
      </p:nvGrpSpPr>
      <p:grpSpPr>
        <a:xfrm>
          <a:off x="0" y="0"/>
          <a:ext cx="0" cy="0"/>
          <a:chOff x="0" y="0"/>
          <a:chExt cx="0" cy="0"/>
        </a:xfrm>
      </p:grpSpPr>
      <p:sp>
        <p:nvSpPr>
          <p:cNvPr id="14" name="Freihandform 13"/>
          <p:cNvSpPr/>
          <p:nvPr/>
        </p:nvSpPr>
        <p:spPr>
          <a:xfrm>
            <a:off x="-2" y="0"/>
            <a:ext cx="12192001" cy="6858000"/>
          </a:xfrm>
          <a:custGeom>
            <a:avLst/>
            <a:gdLst>
              <a:gd name="connsiteX0" fmla="*/ 0 w 12192001"/>
              <a:gd name="connsiteY0" fmla="*/ 0 h 6858000"/>
              <a:gd name="connsiteX1" fmla="*/ 9332290 w 12192001"/>
              <a:gd name="connsiteY1" fmla="*/ 0 h 6858000"/>
              <a:gd name="connsiteX2" fmla="*/ 9330039 w 12192001"/>
              <a:gd name="connsiteY2" fmla="*/ 6150 h 6858000"/>
              <a:gd name="connsiteX3" fmla="*/ 9239694 w 12192001"/>
              <a:gd name="connsiteY3" fmla="*/ 603730 h 6858000"/>
              <a:gd name="connsiteX4" fmla="*/ 11249248 w 12192001"/>
              <a:gd name="connsiteY4" fmla="*/ 2613284 h 6858000"/>
              <a:gd name="connsiteX5" fmla="*/ 12031457 w 12192001"/>
              <a:gd name="connsiteY5" fmla="*/ 2455363 h 6858000"/>
              <a:gd name="connsiteX6" fmla="*/ 12192001 w 12192001"/>
              <a:gd name="connsiteY6" fmla="*/ 2378025 h 6858000"/>
              <a:gd name="connsiteX7" fmla="*/ 12192001 w 12192001"/>
              <a:gd name="connsiteY7" fmla="*/ 6858000 h 6858000"/>
              <a:gd name="connsiteX8" fmla="*/ 0 w 12192001"/>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1" h="6858000">
                <a:moveTo>
                  <a:pt x="0" y="0"/>
                </a:moveTo>
                <a:lnTo>
                  <a:pt x="9332290" y="0"/>
                </a:lnTo>
                <a:lnTo>
                  <a:pt x="9330039" y="6150"/>
                </a:lnTo>
                <a:cubicBezTo>
                  <a:pt x="9271324" y="194926"/>
                  <a:pt x="9239694" y="395634"/>
                  <a:pt x="9239694" y="603730"/>
                </a:cubicBezTo>
                <a:cubicBezTo>
                  <a:pt x="9239694" y="1713576"/>
                  <a:pt x="10139402" y="2613284"/>
                  <a:pt x="11249248" y="2613284"/>
                </a:cubicBezTo>
                <a:cubicBezTo>
                  <a:pt x="11526710" y="2613284"/>
                  <a:pt x="11791037" y="2557052"/>
                  <a:pt x="12031457" y="2455363"/>
                </a:cubicBezTo>
                <a:lnTo>
                  <a:pt x="12192001" y="2378025"/>
                </a:lnTo>
                <a:lnTo>
                  <a:pt x="12192001" y="6858000"/>
                </a:lnTo>
                <a:lnTo>
                  <a:pt x="0" y="6858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252000" bIns="36000" rtlCol="0" anchor="ctr"/>
          <a:lstStyle/>
          <a:p>
            <a:pPr algn="l"/>
            <a:endParaRPr lang="de-CH" sz="3000" dirty="0">
              <a:solidFill>
                <a:schemeClr val="bg1"/>
              </a:solidFill>
            </a:endParaRP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9804" y="388750"/>
            <a:ext cx="1698529" cy="429961"/>
          </a:xfrm>
          <a:prstGeom prst="rect">
            <a:avLst/>
          </a:prstGeom>
        </p:spPr>
      </p:pic>
      <p:sp>
        <p:nvSpPr>
          <p:cNvPr id="5" name="Flussdiagramm: Prozess 4"/>
          <p:cNvSpPr/>
          <p:nvPr/>
        </p:nvSpPr>
        <p:spPr>
          <a:xfrm>
            <a:off x="450504" y="5863663"/>
            <a:ext cx="111780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200" b="1" dirty="0">
                <a:solidFill>
                  <a:schemeClr val="bg1"/>
                </a:solidFill>
                <a:latin typeface="+mj-lt"/>
              </a:rPr>
              <a:t>AVALUA AG</a:t>
            </a:r>
          </a:p>
        </p:txBody>
      </p:sp>
      <p:sp>
        <p:nvSpPr>
          <p:cNvPr id="16" name="Flussdiagramm: Prozess 15"/>
          <p:cNvSpPr/>
          <p:nvPr/>
        </p:nvSpPr>
        <p:spPr>
          <a:xfrm>
            <a:off x="9913510"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St. Niklaus</a:t>
            </a:r>
          </a:p>
          <a:p>
            <a:pPr algn="l"/>
            <a:r>
              <a:rPr lang="de-CH" sz="1200" dirty="0">
                <a:solidFill>
                  <a:schemeClr val="bg1"/>
                </a:solidFill>
              </a:rPr>
              <a:t>Bahnhofstrasse 11</a:t>
            </a:r>
          </a:p>
          <a:p>
            <a:pPr algn="l"/>
            <a:r>
              <a:rPr lang="de-CH" sz="1200" dirty="0">
                <a:solidFill>
                  <a:schemeClr val="bg1"/>
                </a:solidFill>
              </a:rPr>
              <a:t>3924 St. Niklaus</a:t>
            </a:r>
          </a:p>
        </p:txBody>
      </p:sp>
      <p:sp>
        <p:nvSpPr>
          <p:cNvPr id="10" name="Flussdiagramm: Prozess 9"/>
          <p:cNvSpPr/>
          <p:nvPr/>
        </p:nvSpPr>
        <p:spPr>
          <a:xfrm>
            <a:off x="8241998" y="5868984"/>
            <a:ext cx="1671511" cy="98882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r>
              <a:rPr lang="de-CH" sz="1200" b="1" dirty="0">
                <a:solidFill>
                  <a:schemeClr val="bg1"/>
                </a:solidFill>
              </a:rPr>
              <a:t>Naters</a:t>
            </a:r>
          </a:p>
          <a:p>
            <a:pPr algn="l"/>
            <a:r>
              <a:rPr lang="de-CH" sz="1200" dirty="0">
                <a:solidFill>
                  <a:schemeClr val="bg1"/>
                </a:solidFill>
              </a:rPr>
              <a:t>Bahnhofstrasse 9d</a:t>
            </a:r>
          </a:p>
          <a:p>
            <a:pPr algn="l"/>
            <a:r>
              <a:rPr lang="de-CH" sz="1200" dirty="0">
                <a:solidFill>
                  <a:schemeClr val="bg1"/>
                </a:solidFill>
              </a:rPr>
              <a:t>3904 Naters</a:t>
            </a:r>
          </a:p>
        </p:txBody>
      </p:sp>
      <p:sp>
        <p:nvSpPr>
          <p:cNvPr id="26" name="Flussdiagramm: Prozess 25"/>
          <p:cNvSpPr/>
          <p:nvPr/>
        </p:nvSpPr>
        <p:spPr>
          <a:xfrm>
            <a:off x="407468" y="1955527"/>
            <a:ext cx="3422477" cy="325335"/>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de-CH" sz="1400" b="1" dirty="0">
                <a:solidFill>
                  <a:schemeClr val="bg1"/>
                </a:solidFill>
                <a:latin typeface="+mj-lt"/>
              </a:rPr>
              <a:t>Ihre Ansprechperson</a:t>
            </a:r>
          </a:p>
          <a:p>
            <a:pPr algn="l"/>
            <a:endParaRPr lang="de-CH" sz="1400" b="0" dirty="0">
              <a:solidFill>
                <a:schemeClr val="bg1"/>
              </a:solidFill>
              <a:latin typeface="+mj-lt"/>
            </a:endParaRPr>
          </a:p>
        </p:txBody>
      </p:sp>
      <p:cxnSp>
        <p:nvCxnSpPr>
          <p:cNvPr id="17" name="Gerader Verbinder 16"/>
          <p:cNvCxnSpPr/>
          <p:nvPr/>
        </p:nvCxnSpPr>
        <p:spPr>
          <a:xfrm>
            <a:off x="1547759"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Flussdiagramm: Prozess 30"/>
          <p:cNvSpPr/>
          <p:nvPr/>
        </p:nvSpPr>
        <p:spPr>
          <a:xfrm>
            <a:off x="1568308" y="5863475"/>
            <a:ext cx="2048053" cy="99414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lvl="0" indent="-285750">
              <a:spcAft>
                <a:spcPts val="300"/>
              </a:spcAft>
              <a:buFontTx/>
              <a:buBlip>
                <a:blip r:embed="rId3"/>
              </a:buBlip>
              <a:tabLst>
                <a:tab pos="228600" algn="l"/>
              </a:tabLst>
            </a:pPr>
            <a:r>
              <a:rPr lang="de-CH" sz="1200" dirty="0">
                <a:effectLst/>
                <a:latin typeface="+mj-lt"/>
                <a:ea typeface="Calibri" panose="020F0502020204030204" pitchFamily="34" charset="0"/>
                <a:cs typeface="Times New Roman" panose="02020603050405020304" pitchFamily="18" charset="0"/>
              </a:rPr>
              <a:t>027 922 20 50</a:t>
            </a:r>
          </a:p>
          <a:p>
            <a:pPr marL="285750" lvl="0" indent="-285750">
              <a:spcAft>
                <a:spcPts val="300"/>
              </a:spcAft>
              <a:buFontTx/>
              <a:buBlip>
                <a:blip r:embed="rId4"/>
              </a:buBlip>
              <a:tabLst>
                <a:tab pos="228600" algn="l"/>
              </a:tabLst>
            </a:pPr>
            <a:r>
              <a:rPr lang="de-CH" sz="1200" dirty="0">
                <a:effectLst/>
                <a:latin typeface="+mj-lt"/>
                <a:ea typeface="Calibri" panose="020F0502020204030204" pitchFamily="34" charset="0"/>
                <a:cs typeface="Times New Roman" panose="02020603050405020304" pitchFamily="18" charset="0"/>
              </a:rPr>
              <a:t>info@avalua.ch</a:t>
            </a:r>
          </a:p>
          <a:p>
            <a:pPr marL="285750" lvl="0" indent="-285750">
              <a:spcAft>
                <a:spcPts val="300"/>
              </a:spcAft>
              <a:buFontTx/>
              <a:buBlip>
                <a:blip r:embed="rId5"/>
              </a:buBlip>
              <a:tabLst>
                <a:tab pos="228600" algn="l"/>
              </a:tabLst>
            </a:pPr>
            <a:r>
              <a:rPr lang="de-CH" sz="1200" dirty="0">
                <a:effectLst/>
                <a:latin typeface="+mj-lt"/>
                <a:ea typeface="Calibri" panose="020F0502020204030204" pitchFamily="34" charset="0"/>
                <a:cs typeface="Times New Roman" panose="02020603050405020304" pitchFamily="18" charset="0"/>
              </a:rPr>
              <a:t>avalua.ch</a:t>
            </a:r>
          </a:p>
          <a:p>
            <a:pPr algn="l">
              <a:spcAft>
                <a:spcPts val="300"/>
              </a:spcAft>
            </a:pPr>
            <a:endParaRPr lang="de-CH" sz="1200" dirty="0">
              <a:solidFill>
                <a:schemeClr val="bg1"/>
              </a:solidFill>
            </a:endParaRPr>
          </a:p>
        </p:txBody>
      </p:sp>
      <p:cxnSp>
        <p:nvCxnSpPr>
          <p:cNvPr id="33" name="Gerader Verbinder 32"/>
          <p:cNvCxnSpPr/>
          <p:nvPr/>
        </p:nvCxnSpPr>
        <p:spPr>
          <a:xfrm>
            <a:off x="8142062"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816750" y="5853574"/>
            <a:ext cx="0" cy="9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Name"/>
          <p:cNvSpPr>
            <a:spLocks noGrp="1"/>
          </p:cNvSpPr>
          <p:nvPr>
            <p:ph type="body" sz="quarter" idx="10" hasCustomPrompt="1"/>
          </p:nvPr>
        </p:nvSpPr>
        <p:spPr>
          <a:xfrm>
            <a:off x="389205" y="2433407"/>
            <a:ext cx="2908789" cy="1409128"/>
          </a:xfrm>
        </p:spPr>
        <p:txBody>
          <a:bodyPr>
            <a:noAutofit/>
          </a:bodyPr>
          <a:lstStyle>
            <a:lvl1pPr marL="0" indent="0">
              <a:spcBef>
                <a:spcPts val="0"/>
              </a:spcBef>
              <a:spcAft>
                <a:spcPts val="300"/>
              </a:spcAft>
              <a:buNone/>
              <a:defRPr sz="1400">
                <a:solidFill>
                  <a:schemeClr val="bg1"/>
                </a:solidFill>
              </a:defRPr>
            </a:lvl1pPr>
            <a:lvl2pPr marL="457200" indent="0">
              <a:buNone/>
              <a:defRPr sz="1400">
                <a:solidFill>
                  <a:schemeClr val="bg1"/>
                </a:solidFill>
              </a:defRPr>
            </a:lvl2pPr>
            <a:lvl3pPr marL="914400" indent="0">
              <a:buNone/>
              <a:defRPr sz="1200">
                <a:solidFill>
                  <a:schemeClr val="bg1"/>
                </a:solidFill>
              </a:defRPr>
            </a:lvl3pPr>
            <a:lvl4pPr marL="1371600" indent="0">
              <a:buNone/>
              <a:defRPr sz="1100">
                <a:solidFill>
                  <a:schemeClr val="bg1"/>
                </a:solidFill>
              </a:defRPr>
            </a:lvl4pPr>
            <a:lvl5pPr marL="1828800" indent="0">
              <a:buNone/>
              <a:defRPr sz="1100">
                <a:solidFill>
                  <a:schemeClr val="bg1"/>
                </a:solidFill>
              </a:defRPr>
            </a:lvl5pPr>
          </a:lstStyle>
          <a:p>
            <a:pPr lvl="0"/>
            <a:r>
              <a:rPr lang="de-DE" dirty="0"/>
              <a:t>Vorname Name</a:t>
            </a:r>
          </a:p>
          <a:p>
            <a:pPr lvl="0"/>
            <a:r>
              <a:rPr lang="de-DE" dirty="0"/>
              <a:t>Rolle</a:t>
            </a:r>
          </a:p>
          <a:p>
            <a:pPr lvl="0"/>
            <a:endParaRPr lang="de-DE" dirty="0"/>
          </a:p>
          <a:p>
            <a:pPr lvl="0"/>
            <a:r>
              <a:rPr lang="de-DE" dirty="0"/>
              <a:t>Tel. 027</a:t>
            </a:r>
          </a:p>
          <a:p>
            <a:pPr lvl="0"/>
            <a:r>
              <a:rPr lang="de-DE" dirty="0"/>
              <a:t>vorname.name@avalua.ch</a:t>
            </a:r>
          </a:p>
        </p:txBody>
      </p:sp>
    </p:spTree>
    <p:extLst>
      <p:ext uri="{BB962C8B-B14F-4D97-AF65-F5344CB8AC3E}">
        <p14:creationId xmlns:p14="http://schemas.microsoft.com/office/powerpoint/2010/main" val="24879974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dirty="0"/>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06.02.2020</a:t>
            </a:fld>
            <a:endParaRPr lang="de-CH"/>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134793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06.02.2020</a:t>
            </a:fld>
            <a:endParaRPr lang="de-CH"/>
          </a:p>
        </p:txBody>
      </p:sp>
      <p:sp>
        <p:nvSpPr>
          <p:cNvPr id="6" name="Fußzeilenplatzhalter 5"/>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642535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06.02.2020</a:t>
            </a:fld>
            <a:endParaRPr lang="de-CH"/>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450400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0F86304E-9A6C-4AFF-93AA-DF45A0D12924}" type="datetimeFigureOut">
              <a:rPr lang="de-CH" smtClean="0"/>
              <a:t>06.02.2020</a:t>
            </a:fld>
            <a:endParaRPr lang="de-CH"/>
          </a:p>
        </p:txBody>
      </p:sp>
      <p:sp>
        <p:nvSpPr>
          <p:cNvPr id="5" name="Fußzeilenplatzhalter 4"/>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p:cNvSpPr>
            <a:spLocks noGrp="1"/>
          </p:cNvSpPr>
          <p:nvPr>
            <p:ph type="sldNum" sz="quarter" idx="12"/>
          </p:nvPr>
        </p:nvSpPr>
        <p:spPr/>
        <p:txBody>
          <a:bodyPr/>
          <a:lstStyle/>
          <a:p>
            <a:fld id="{F712ED2E-5FD5-4D9D-AA40-4AB98F8BFE40}" type="slidenum">
              <a:rPr lang="de-CH" smtClean="0"/>
              <a:t>‹Nr.›</a:t>
            </a:fld>
            <a:endParaRPr lang="de-CH"/>
          </a:p>
        </p:txBody>
      </p:sp>
    </p:spTree>
    <p:extLst>
      <p:ext uri="{BB962C8B-B14F-4D97-AF65-F5344CB8AC3E}">
        <p14:creationId xmlns:p14="http://schemas.microsoft.com/office/powerpoint/2010/main" val="144835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18BA58B-75D3-4718-8F8F-EFD5D2F410C6}" type="slidenum">
              <a:rPr lang="de-DE"/>
              <a:pPr>
                <a:defRPr/>
              </a:pPr>
              <a:t>‹Nr.›</a:t>
            </a:fld>
            <a:endParaRPr lang="de-DE"/>
          </a:p>
        </p:txBody>
      </p:sp>
    </p:spTree>
    <p:extLst>
      <p:ext uri="{BB962C8B-B14F-4D97-AF65-F5344CB8AC3E}">
        <p14:creationId xmlns:p14="http://schemas.microsoft.com/office/powerpoint/2010/main" val="13199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1982660-3245-48BF-865A-F5C5B0EB8F5B}" type="slidenum">
              <a:rPr lang="de-DE"/>
              <a:pPr>
                <a:defRPr/>
              </a:pPr>
              <a:t>‹Nr.›</a:t>
            </a:fld>
            <a:endParaRPr lang="de-DE"/>
          </a:p>
        </p:txBody>
      </p:sp>
    </p:spTree>
    <p:extLst>
      <p:ext uri="{BB962C8B-B14F-4D97-AF65-F5344CB8AC3E}">
        <p14:creationId xmlns:p14="http://schemas.microsoft.com/office/powerpoint/2010/main" val="5504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5"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7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5" y="1435102"/>
            <a:ext cx="4011084" cy="4691063"/>
          </a:xfrm>
        </p:spPr>
        <p:txBody>
          <a:bodyPr/>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BE6B622-E3CF-417C-AC5B-5A651C451FE1}" type="slidenum">
              <a:rPr lang="de-DE"/>
              <a:pPr>
                <a:defRPr/>
              </a:pPr>
              <a:t>‹Nr.›</a:t>
            </a:fld>
            <a:endParaRPr lang="de-DE"/>
          </a:p>
        </p:txBody>
      </p:sp>
    </p:spTree>
    <p:extLst>
      <p:ext uri="{BB962C8B-B14F-4D97-AF65-F5344CB8AC3E}">
        <p14:creationId xmlns:p14="http://schemas.microsoft.com/office/powerpoint/2010/main" val="269449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9"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9" y="612775"/>
            <a:ext cx="7315200" cy="4114800"/>
          </a:xfrm>
        </p:spPr>
        <p:txBody>
          <a:bodyPr/>
          <a:lstStyle>
            <a:lvl1pPr marL="0" indent="0">
              <a:buNone/>
              <a:defRPr sz="3200"/>
            </a:lvl1pPr>
            <a:lvl2pPr marL="456065" indent="0">
              <a:buNone/>
              <a:defRPr sz="2800"/>
            </a:lvl2pPr>
            <a:lvl3pPr marL="912141" indent="0">
              <a:buNone/>
              <a:defRPr sz="2400"/>
            </a:lvl3pPr>
            <a:lvl4pPr marL="1368212" indent="0">
              <a:buNone/>
              <a:defRPr sz="2000"/>
            </a:lvl4pPr>
            <a:lvl5pPr marL="1824282" indent="0">
              <a:buNone/>
              <a:defRPr sz="2000"/>
            </a:lvl5pPr>
            <a:lvl6pPr marL="2280353" indent="0">
              <a:buNone/>
              <a:defRPr sz="2000"/>
            </a:lvl6pPr>
            <a:lvl7pPr marL="2736424" indent="0">
              <a:buNone/>
              <a:defRPr sz="2000"/>
            </a:lvl7pPr>
            <a:lvl8pPr marL="3192496" indent="0">
              <a:buNone/>
              <a:defRPr sz="2000"/>
            </a:lvl8pPr>
            <a:lvl9pPr marL="3648566" indent="0">
              <a:buNone/>
              <a:defRPr sz="2000"/>
            </a:lvl9pPr>
          </a:lstStyle>
          <a:p>
            <a:pPr lvl="0"/>
            <a:endParaRPr lang="de-CH" noProof="0"/>
          </a:p>
        </p:txBody>
      </p:sp>
      <p:sp>
        <p:nvSpPr>
          <p:cNvPr id="4" name="Textplatzhalter 3"/>
          <p:cNvSpPr>
            <a:spLocks noGrp="1"/>
          </p:cNvSpPr>
          <p:nvPr>
            <p:ph type="body" sz="half" idx="2"/>
          </p:nvPr>
        </p:nvSpPr>
        <p:spPr>
          <a:xfrm>
            <a:off x="2389719" y="5367338"/>
            <a:ext cx="7315200" cy="804862"/>
          </a:xfrm>
        </p:spPr>
        <p:txBody>
          <a:bodyPr/>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CB9671-21B2-4C0A-8330-2151E6EA5A37}" type="slidenum">
              <a:rPr lang="de-DE"/>
              <a:pPr>
                <a:defRPr/>
              </a:pPr>
              <a:t>‹Nr.›</a:t>
            </a:fld>
            <a:endParaRPr lang="de-DE"/>
          </a:p>
        </p:txBody>
      </p:sp>
    </p:spTree>
    <p:extLst>
      <p:ext uri="{BB962C8B-B14F-4D97-AF65-F5344CB8AC3E}">
        <p14:creationId xmlns:p14="http://schemas.microsoft.com/office/powerpoint/2010/main" val="114155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4" tIns="45605" rIns="91214" bIns="45605"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4" tIns="45605" rIns="91214" bIns="4560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r">
              <a:defRPr sz="1400"/>
            </a:lvl1pPr>
          </a:lstStyle>
          <a:p>
            <a:pPr>
              <a:defRPr/>
            </a:pPr>
            <a:fld id="{C5F7776A-55AA-4BBC-A10C-253761BDFFCB}"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065" algn="ctr" rtl="0" fontAlgn="base">
        <a:spcBef>
          <a:spcPct val="0"/>
        </a:spcBef>
        <a:spcAft>
          <a:spcPct val="0"/>
        </a:spcAft>
        <a:defRPr sz="4400">
          <a:solidFill>
            <a:schemeClr val="tx2"/>
          </a:solidFill>
          <a:latin typeface="Arial" charset="0"/>
        </a:defRPr>
      </a:lvl6pPr>
      <a:lvl7pPr marL="912141" algn="ctr" rtl="0" fontAlgn="base">
        <a:spcBef>
          <a:spcPct val="0"/>
        </a:spcBef>
        <a:spcAft>
          <a:spcPct val="0"/>
        </a:spcAft>
        <a:defRPr sz="4400">
          <a:solidFill>
            <a:schemeClr val="tx2"/>
          </a:solidFill>
          <a:latin typeface="Arial" charset="0"/>
        </a:defRPr>
      </a:lvl7pPr>
      <a:lvl8pPr marL="1368212" algn="ctr" rtl="0" fontAlgn="base">
        <a:spcBef>
          <a:spcPct val="0"/>
        </a:spcBef>
        <a:spcAft>
          <a:spcPct val="0"/>
        </a:spcAft>
        <a:defRPr sz="4400">
          <a:solidFill>
            <a:schemeClr val="tx2"/>
          </a:solidFill>
          <a:latin typeface="Arial" charset="0"/>
        </a:defRPr>
      </a:lvl8pPr>
      <a:lvl9pPr marL="1824282"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388" indent="-228031" algn="l" rtl="0" fontAlgn="base">
        <a:spcBef>
          <a:spcPct val="20000"/>
        </a:spcBef>
        <a:spcAft>
          <a:spcPct val="0"/>
        </a:spcAft>
        <a:buChar char="»"/>
        <a:defRPr sz="2000">
          <a:solidFill>
            <a:schemeClr val="tx1"/>
          </a:solidFill>
          <a:latin typeface="+mn-lt"/>
        </a:defRPr>
      </a:lvl6pPr>
      <a:lvl7pPr marL="2964460" indent="-228031" algn="l" rtl="0" fontAlgn="base">
        <a:spcBef>
          <a:spcPct val="20000"/>
        </a:spcBef>
        <a:spcAft>
          <a:spcPct val="0"/>
        </a:spcAft>
        <a:buChar char="»"/>
        <a:defRPr sz="2000">
          <a:solidFill>
            <a:schemeClr val="tx1"/>
          </a:solidFill>
          <a:latin typeface="+mn-lt"/>
        </a:defRPr>
      </a:lvl7pPr>
      <a:lvl8pPr marL="3420531" indent="-228031" algn="l" rtl="0" fontAlgn="base">
        <a:spcBef>
          <a:spcPct val="20000"/>
        </a:spcBef>
        <a:spcAft>
          <a:spcPct val="0"/>
        </a:spcAft>
        <a:buChar char="»"/>
        <a:defRPr sz="2000">
          <a:solidFill>
            <a:schemeClr val="tx1"/>
          </a:solidFill>
          <a:latin typeface="+mn-lt"/>
        </a:defRPr>
      </a:lvl8pPr>
      <a:lvl9pPr marL="3876601" indent="-228031" algn="l" rtl="0" fontAlgn="base">
        <a:spcBef>
          <a:spcPct val="20000"/>
        </a:spcBef>
        <a:spcAft>
          <a:spcPct val="0"/>
        </a:spcAft>
        <a:buChar char="»"/>
        <a:defRPr sz="2000">
          <a:solidFill>
            <a:schemeClr val="tx1"/>
          </a:solidFill>
          <a:latin typeface="+mn-lt"/>
        </a:defRPr>
      </a:lvl9pPr>
    </p:bodyStyle>
    <p:otherStyle>
      <a:defPPr>
        <a:defRPr lang="de-DE"/>
      </a:defPPr>
      <a:lvl1pPr marL="0" algn="l" defTabSz="912141" rtl="0" eaLnBrk="1" latinLnBrk="0" hangingPunct="1">
        <a:defRPr sz="1800" kern="1200">
          <a:solidFill>
            <a:schemeClr val="tx1"/>
          </a:solidFill>
          <a:latin typeface="+mn-lt"/>
          <a:ea typeface="+mn-ea"/>
          <a:cs typeface="+mn-cs"/>
        </a:defRPr>
      </a:lvl1pPr>
      <a:lvl2pPr marL="456065" algn="l" defTabSz="912141" rtl="0" eaLnBrk="1" latinLnBrk="0" hangingPunct="1">
        <a:defRPr sz="1800" kern="1200">
          <a:solidFill>
            <a:schemeClr val="tx1"/>
          </a:solidFill>
          <a:latin typeface="+mn-lt"/>
          <a:ea typeface="+mn-ea"/>
          <a:cs typeface="+mn-cs"/>
        </a:defRPr>
      </a:lvl2pPr>
      <a:lvl3pPr marL="912141" algn="l" defTabSz="912141" rtl="0" eaLnBrk="1" latinLnBrk="0" hangingPunct="1">
        <a:defRPr sz="1800" kern="1200">
          <a:solidFill>
            <a:schemeClr val="tx1"/>
          </a:solidFill>
          <a:latin typeface="+mn-lt"/>
          <a:ea typeface="+mn-ea"/>
          <a:cs typeface="+mn-cs"/>
        </a:defRPr>
      </a:lvl3pPr>
      <a:lvl4pPr marL="1368212" algn="l" defTabSz="912141" rtl="0" eaLnBrk="1" latinLnBrk="0" hangingPunct="1">
        <a:defRPr sz="1800" kern="1200">
          <a:solidFill>
            <a:schemeClr val="tx1"/>
          </a:solidFill>
          <a:latin typeface="+mn-lt"/>
          <a:ea typeface="+mn-ea"/>
          <a:cs typeface="+mn-cs"/>
        </a:defRPr>
      </a:lvl4pPr>
      <a:lvl5pPr marL="1824282" algn="l" defTabSz="912141" rtl="0" eaLnBrk="1" latinLnBrk="0" hangingPunct="1">
        <a:defRPr sz="1800" kern="1200">
          <a:solidFill>
            <a:schemeClr val="tx1"/>
          </a:solidFill>
          <a:latin typeface="+mn-lt"/>
          <a:ea typeface="+mn-ea"/>
          <a:cs typeface="+mn-cs"/>
        </a:defRPr>
      </a:lvl5pPr>
      <a:lvl6pPr marL="2280353" algn="l" defTabSz="912141" rtl="0" eaLnBrk="1" latinLnBrk="0" hangingPunct="1">
        <a:defRPr sz="1800" kern="1200">
          <a:solidFill>
            <a:schemeClr val="tx1"/>
          </a:solidFill>
          <a:latin typeface="+mn-lt"/>
          <a:ea typeface="+mn-ea"/>
          <a:cs typeface="+mn-cs"/>
        </a:defRPr>
      </a:lvl6pPr>
      <a:lvl7pPr marL="2736424" algn="l" defTabSz="912141" rtl="0" eaLnBrk="1" latinLnBrk="0" hangingPunct="1">
        <a:defRPr sz="1800" kern="1200">
          <a:solidFill>
            <a:schemeClr val="tx1"/>
          </a:solidFill>
          <a:latin typeface="+mn-lt"/>
          <a:ea typeface="+mn-ea"/>
          <a:cs typeface="+mn-cs"/>
        </a:defRPr>
      </a:lvl7pPr>
      <a:lvl8pPr marL="3192496" algn="l" defTabSz="912141" rtl="0" eaLnBrk="1" latinLnBrk="0" hangingPunct="1">
        <a:defRPr sz="1800" kern="1200">
          <a:solidFill>
            <a:schemeClr val="tx1"/>
          </a:solidFill>
          <a:latin typeface="+mn-lt"/>
          <a:ea typeface="+mn-ea"/>
          <a:cs typeface="+mn-cs"/>
        </a:defRPr>
      </a:lvl8pPr>
      <a:lvl9pPr marL="3648566" algn="l" defTabSz="91214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6" name="Foliennummernplatzhalter 5"/>
          <p:cNvSpPr>
            <a:spLocks noGrp="1"/>
          </p:cNvSpPr>
          <p:nvPr>
            <p:ph type="sldNum" sz="quarter" idx="4"/>
          </p:nvPr>
        </p:nvSpPr>
        <p:spPr>
          <a:xfrm>
            <a:off x="623392" y="6356351"/>
            <a:ext cx="109590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9CA546-30A1-46D0-9798-19AB3B21EF8D}" type="slidenum">
              <a:rPr lang="de-CH" smtClean="0">
                <a:solidFill>
                  <a:prstClr val="black">
                    <a:tint val="75000"/>
                  </a:prstClr>
                </a:solidFill>
                <a:latin typeface="Arial"/>
              </a:rPr>
              <a:pPr fontAlgn="auto">
                <a:spcBef>
                  <a:spcPts val="0"/>
                </a:spcBef>
                <a:spcAft>
                  <a:spcPts val="0"/>
                </a:spcAft>
              </a:pPr>
              <a:t>‹Nr.›</a:t>
            </a:fld>
            <a:endParaRPr lang="de-CH">
              <a:solidFill>
                <a:prstClr val="black">
                  <a:tint val="75000"/>
                </a:prstClr>
              </a:solidFill>
              <a:latin typeface="Arial"/>
            </a:endParaRPr>
          </a:p>
        </p:txBody>
      </p:sp>
      <p:pic>
        <p:nvPicPr>
          <p:cNvPr id="7" name="Grafik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5051" t="27520" r="14134" b="27825"/>
          <a:stretch/>
        </p:blipFill>
        <p:spPr>
          <a:xfrm>
            <a:off x="524181" y="6309320"/>
            <a:ext cx="1815345" cy="432000"/>
          </a:xfrm>
          <a:prstGeom prst="rect">
            <a:avLst/>
          </a:prstGeom>
        </p:spPr>
      </p:pic>
    </p:spTree>
    <p:extLst>
      <p:ext uri="{BB962C8B-B14F-4D97-AF65-F5344CB8AC3E}">
        <p14:creationId xmlns:p14="http://schemas.microsoft.com/office/powerpoint/2010/main" val="8731595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spcBef>
          <a:spcPct val="0"/>
        </a:spcBef>
        <a:buNone/>
        <a:defRPr sz="3200" kern="1200">
          <a:solidFill>
            <a:srgbClr val="C1002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9"/>
            <a:ext cx="2976331" cy="135293"/>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5" name="AutoShape 5"/>
          <p:cNvSpPr>
            <a:spLocks noChangeArrowheads="1"/>
          </p:cNvSpPr>
          <p:nvPr/>
        </p:nvSpPr>
        <p:spPr bwMode="auto">
          <a:xfrm>
            <a:off x="1675423" y="6353175"/>
            <a:ext cx="4897967"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a:t>Eidgenössische Hochschule für Sport Magglingen EHSM</a:t>
            </a:r>
          </a:p>
        </p:txBody>
      </p:sp>
      <p:pic>
        <p:nvPicPr>
          <p:cNvPr id="15366" name="Picture 6" descr="Logo_col_wappen"/>
          <p:cNvPicPr>
            <a:picLocks noChangeAspect="1" noChangeArrowheads="1"/>
          </p:cNvPicPr>
          <p:nvPr/>
        </p:nvPicPr>
        <p:blipFill>
          <a:blip r:embed="rId7" cstate="print"/>
          <a:srcRect/>
          <a:stretch>
            <a:fillRect/>
          </a:stretch>
        </p:blipFill>
        <p:spPr bwMode="auto">
          <a:xfrm>
            <a:off x="480484" y="390525"/>
            <a:ext cx="355600" cy="304800"/>
          </a:xfrm>
          <a:prstGeom prst="rect">
            <a:avLst/>
          </a:prstGeom>
          <a:noFill/>
          <a:ln w="9525">
            <a:noFill/>
            <a:miter lim="800000"/>
            <a:headEnd/>
            <a:tailEnd/>
          </a:ln>
        </p:spPr>
      </p:pic>
      <p:sp>
        <p:nvSpPr>
          <p:cNvPr id="15367" name="Line 7"/>
          <p:cNvSpPr>
            <a:spLocks noChangeShapeType="1"/>
          </p:cNvSpPr>
          <p:nvPr/>
        </p:nvSpPr>
        <p:spPr bwMode="auto">
          <a:xfrm flipH="1">
            <a:off x="1767418" y="6384925"/>
            <a:ext cx="9994900" cy="0"/>
          </a:xfrm>
          <a:prstGeom prst="line">
            <a:avLst/>
          </a:prstGeom>
          <a:noFill/>
          <a:ln w="9525">
            <a:solidFill>
              <a:schemeClr val="tx1"/>
            </a:solidFill>
            <a:round/>
            <a:headEnd/>
            <a:tailEnd/>
          </a:ln>
          <a:effectLst/>
        </p:spPr>
        <p:txBody>
          <a:bodyPr/>
          <a:lstStyle/>
          <a:p>
            <a:endParaRPr lang="de-CH" sz="2000" dirty="0"/>
          </a:p>
        </p:txBody>
      </p:sp>
      <p:sp>
        <p:nvSpPr>
          <p:cNvPr id="15370" name="Rectangle 10"/>
          <p:cNvSpPr>
            <a:spLocks noGrp="1" noChangeArrowheads="1"/>
          </p:cNvSpPr>
          <p:nvPr>
            <p:ph type="title"/>
          </p:nvPr>
        </p:nvSpPr>
        <p:spPr bwMode="auto">
          <a:xfrm>
            <a:off x="1625147" y="312708"/>
            <a:ext cx="10135053"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Tree>
    <p:extLst>
      <p:ext uri="{BB962C8B-B14F-4D97-AF65-F5344CB8AC3E}">
        <p14:creationId xmlns:p14="http://schemas.microsoft.com/office/powerpoint/2010/main" val="29972604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1119" userDrawn="1">
          <p15:clr>
            <a:srgbClr val="F26B43"/>
          </p15:clr>
        </p15:guide>
        <p15:guide id="3" pos="7404" userDrawn="1">
          <p15:clr>
            <a:srgbClr val="F26B43"/>
          </p15:clr>
        </p15:guide>
        <p15:guide id="4" orient="horz" pos="436" userDrawn="1">
          <p15:clr>
            <a:srgbClr val="F26B43"/>
          </p15:clr>
        </p15:guide>
        <p15:guide id="5" orient="horz" pos="3929"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2ED2E-5FD5-4D9D-AA40-4AB98F8BFE40}" type="slidenum">
              <a:rPr lang="de-CH" smtClean="0"/>
              <a:t>‹Nr.›</a:t>
            </a:fld>
            <a:endParaRPr lang="de-CH"/>
          </a:p>
        </p:txBody>
      </p:sp>
    </p:spTree>
    <p:extLst>
      <p:ext uri="{BB962C8B-B14F-4D97-AF65-F5344CB8AC3E}">
        <p14:creationId xmlns:p14="http://schemas.microsoft.com/office/powerpoint/2010/main" val="33514125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1775520" y="3284984"/>
            <a:ext cx="8784976" cy="3168736"/>
          </a:xfrm>
          <a:prstGeom prst="rect">
            <a:avLst/>
          </a:prstGeom>
        </p:spPr>
        <p:txBody>
          <a:bodyPr wrap="none" fromWordArt="1">
            <a:prstTxWarp prst="textPlain">
              <a:avLst>
                <a:gd name="adj" fmla="val 50000"/>
              </a:avLst>
            </a:prstTxWarp>
          </a:bodyPr>
          <a:lstStyle/>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Herzlich Willkommen</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zur ausserordentlichen</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Urversammlung vom</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06. Februar 2020</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9876" y="189360"/>
            <a:ext cx="2232248" cy="2879600"/>
          </a:xfrm>
          <a:prstGeom prst="rect">
            <a:avLst/>
          </a:prstGeom>
        </p:spPr>
      </p:pic>
    </p:spTree>
    <p:extLst>
      <p:ext uri="{BB962C8B-B14F-4D97-AF65-F5344CB8AC3E}">
        <p14:creationId xmlns:p14="http://schemas.microsoft.com/office/powerpoint/2010/main" val="192686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44624"/>
            <a:ext cx="9143999" cy="1631216"/>
          </a:xfrm>
          <a:prstGeom prst="rect">
            <a:avLst/>
          </a:prstGeom>
          <a:noFill/>
        </p:spPr>
        <p:txBody>
          <a:bodyPr wrap="square" rtlCol="0">
            <a:spAutoFit/>
          </a:bodyPr>
          <a:lstStyle/>
          <a:p>
            <a:pPr algn="ctr"/>
            <a:r>
              <a:rPr lang="de-CH" sz="5000" b="1" dirty="0"/>
              <a:t>Vermögensübertragung</a:t>
            </a:r>
          </a:p>
          <a:p>
            <a:pPr algn="ctr"/>
            <a:r>
              <a:rPr lang="de-CH" sz="5000" b="1" dirty="0"/>
              <a:t>Entscheid GV </a:t>
            </a:r>
            <a:r>
              <a:rPr lang="de-CH" sz="5000" b="1" dirty="0" err="1"/>
              <a:t>BBH</a:t>
            </a:r>
            <a:endParaRPr lang="de-CH" sz="5000" b="1" dirty="0"/>
          </a:p>
        </p:txBody>
      </p:sp>
      <p:sp>
        <p:nvSpPr>
          <p:cNvPr id="4" name="Textfeld 3">
            <a:extLst>
              <a:ext uri="{FF2B5EF4-FFF2-40B4-BE49-F238E27FC236}">
                <a16:creationId xmlns:a16="http://schemas.microsoft.com/office/drawing/2014/main" id="{4E447C6A-7FE3-4932-AE25-FE8B47466B8F}"/>
              </a:ext>
            </a:extLst>
          </p:cNvPr>
          <p:cNvSpPr txBox="1"/>
          <p:nvPr/>
        </p:nvSpPr>
        <p:spPr>
          <a:xfrm>
            <a:off x="1235460" y="1844824"/>
            <a:ext cx="9721080" cy="3216265"/>
          </a:xfrm>
          <a:prstGeom prst="rect">
            <a:avLst/>
          </a:prstGeom>
          <a:noFill/>
        </p:spPr>
        <p:txBody>
          <a:bodyPr wrap="square" rtlCol="0">
            <a:spAutoFit/>
          </a:bodyPr>
          <a:lstStyle/>
          <a:p>
            <a:r>
              <a:rPr lang="de-CH" sz="2200" dirty="0"/>
              <a:t>Genehmigung des Beschlusses der ausserordentlichen </a:t>
            </a:r>
            <a:r>
              <a:rPr lang="de-CH" sz="2200" dirty="0" err="1"/>
              <a:t>Generalver</a:t>
            </a:r>
            <a:r>
              <a:rPr lang="de-CH" sz="2200" dirty="0"/>
              <a:t>-sammlung der Bergbahnen Hohsaas AG zur Vermögensübertragung nachstehender Werte (Anlagevermögen &amp; Fremdkapital) per 01. November 2019 an die Einwohnergemeinde Saas-Grund und gleichzeitigem Abschluss Mietvertrag (01.11.2019 – 31.05.2028) für die übertragenen Anlagen zum jährlichen Mietzins von CHF 750’000.00 (ab 01. Januar 2020)</a:t>
            </a:r>
          </a:p>
          <a:p>
            <a:endParaRPr lang="de-CH" sz="500" dirty="0"/>
          </a:p>
          <a:p>
            <a:r>
              <a:rPr lang="de-CH" sz="2200" dirty="0"/>
              <a:t>Wert Aktive (Anlagevermögen)		CHF	5’775’433.59</a:t>
            </a:r>
          </a:p>
          <a:p>
            <a:r>
              <a:rPr lang="de-CH" sz="2200" dirty="0"/>
              <a:t>Wert Passive (Fremdkapital)			</a:t>
            </a:r>
            <a:r>
              <a:rPr lang="de-CH" sz="2200" u="sng" dirty="0"/>
              <a:t>CHF	3’150’206.65</a:t>
            </a:r>
          </a:p>
          <a:p>
            <a:r>
              <a:rPr lang="de-CH" sz="2200" b="1" dirty="0"/>
              <a:t>Aktivüberschuss				CHF	2’625’226.94</a:t>
            </a:r>
          </a:p>
        </p:txBody>
      </p:sp>
    </p:spTree>
    <p:extLst>
      <p:ext uri="{BB962C8B-B14F-4D97-AF65-F5344CB8AC3E}">
        <p14:creationId xmlns:p14="http://schemas.microsoft.com/office/powerpoint/2010/main" val="390762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524002" y="1997839"/>
            <a:ext cx="9143999" cy="2862322"/>
          </a:xfrm>
          <a:prstGeom prst="rect">
            <a:avLst/>
          </a:prstGeom>
          <a:noFill/>
        </p:spPr>
        <p:txBody>
          <a:bodyPr wrap="square" rtlCol="0">
            <a:spAutoFit/>
          </a:bodyPr>
          <a:lstStyle/>
          <a:p>
            <a:pPr algn="ctr"/>
            <a:r>
              <a:rPr lang="de-CH" sz="5000" b="1" dirty="0">
                <a:latin typeface="+mn-lt"/>
              </a:rPr>
              <a:t>3. Protokoll der Urversammlung vom</a:t>
            </a:r>
          </a:p>
          <a:p>
            <a:pPr algn="ctr"/>
            <a:r>
              <a:rPr lang="de-CH" sz="5000" b="1" dirty="0">
                <a:latin typeface="+mn-lt"/>
              </a:rPr>
              <a:t>19. Dezember 2019</a:t>
            </a:r>
          </a:p>
          <a:p>
            <a:pPr algn="ctr"/>
            <a:r>
              <a:rPr lang="de-CH" sz="3000" b="1" dirty="0">
                <a:latin typeface="+mn-lt"/>
              </a:rPr>
              <a:t>(lag zur Einsichtnahme auf)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24001" y="56818"/>
            <a:ext cx="9143999" cy="861774"/>
          </a:xfrm>
          <a:prstGeom prst="rect">
            <a:avLst/>
          </a:prstGeom>
          <a:noFill/>
        </p:spPr>
        <p:txBody>
          <a:bodyPr wrap="square" rtlCol="0">
            <a:spAutoFit/>
          </a:bodyPr>
          <a:lstStyle/>
          <a:p>
            <a:pPr algn="ctr"/>
            <a:r>
              <a:rPr lang="de-CH" sz="5000" b="1" dirty="0">
                <a:latin typeface="+mn-lt"/>
              </a:rPr>
              <a:t>4. Kostenvoranschlag 2020</a:t>
            </a:r>
          </a:p>
        </p:txBody>
      </p:sp>
      <p:pic>
        <p:nvPicPr>
          <p:cNvPr id="3" name="Grafik 2">
            <a:extLst>
              <a:ext uri="{FF2B5EF4-FFF2-40B4-BE49-F238E27FC236}">
                <a16:creationId xmlns:a16="http://schemas.microsoft.com/office/drawing/2014/main" id="{3DC54FF2-7DA8-4679-99EF-DA9129ABBE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24000" y="836712"/>
            <a:ext cx="9131609" cy="5891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8E14C5B-290A-4AA0-A0A8-546CA0B66D3A}"/>
              </a:ext>
            </a:extLst>
          </p:cNvPr>
          <p:cNvSpPr>
            <a:spLocks noChangeArrowheads="1"/>
          </p:cNvSpPr>
          <p:nvPr/>
        </p:nvSpPr>
        <p:spPr bwMode="auto">
          <a:xfrm>
            <a:off x="2135560" y="-68722"/>
            <a:ext cx="117467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pic>
        <p:nvPicPr>
          <p:cNvPr id="3" name="Grafik 2" descr="Ein Bild, das Screenshot enthält.&#10;&#10;Automatisch generierte Beschreibung">
            <a:extLst>
              <a:ext uri="{FF2B5EF4-FFF2-40B4-BE49-F238E27FC236}">
                <a16:creationId xmlns:a16="http://schemas.microsoft.com/office/drawing/2014/main" id="{D9D7D303-DDE0-43AF-9EE7-6C05B2D286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892"/>
          <a:stretch/>
        </p:blipFill>
        <p:spPr>
          <a:xfrm>
            <a:off x="1524000" y="476672"/>
            <a:ext cx="9144000" cy="5904656"/>
          </a:xfrm>
          <a:prstGeom prst="rect">
            <a:avLst/>
          </a:prstGeom>
        </p:spPr>
      </p:pic>
      <p:cxnSp>
        <p:nvCxnSpPr>
          <p:cNvPr id="4" name="Gerader Verbinder 3">
            <a:extLst>
              <a:ext uri="{FF2B5EF4-FFF2-40B4-BE49-F238E27FC236}">
                <a16:creationId xmlns:a16="http://schemas.microsoft.com/office/drawing/2014/main" id="{7A6491E5-A0A0-4B04-9985-2BB358AA1F40}"/>
              </a:ext>
            </a:extLst>
          </p:cNvPr>
          <p:cNvCxnSpPr>
            <a:cxnSpLocks/>
          </p:cNvCxnSpPr>
          <p:nvPr/>
        </p:nvCxnSpPr>
        <p:spPr>
          <a:xfrm>
            <a:off x="1524000" y="5805264"/>
            <a:ext cx="89644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960F1157-EA22-410E-BC19-16FB5415E982}"/>
              </a:ext>
            </a:extLst>
          </p:cNvPr>
          <p:cNvSpPr txBox="1"/>
          <p:nvPr/>
        </p:nvSpPr>
        <p:spPr>
          <a:xfrm>
            <a:off x="10488488" y="5672281"/>
            <a:ext cx="1571841" cy="553998"/>
          </a:xfrm>
          <a:prstGeom prst="rect">
            <a:avLst/>
          </a:prstGeom>
          <a:noFill/>
        </p:spPr>
        <p:txBody>
          <a:bodyPr wrap="none" rtlCol="0">
            <a:spAutoFit/>
          </a:bodyPr>
          <a:lstStyle/>
          <a:p>
            <a:r>
              <a:rPr lang="de-CH" sz="1500" b="1" dirty="0">
                <a:solidFill>
                  <a:srgbClr val="FF0000"/>
                </a:solidFill>
              </a:rPr>
              <a:t>Verbuchung im</a:t>
            </a:r>
          </a:p>
          <a:p>
            <a:r>
              <a:rPr lang="de-CH" sz="1500" b="1" dirty="0">
                <a:solidFill>
                  <a:srgbClr val="FF0000"/>
                </a:solidFill>
              </a:rPr>
              <a:t> Jahr 2019</a:t>
            </a:r>
          </a:p>
        </p:txBody>
      </p:sp>
      <p:sp>
        <p:nvSpPr>
          <p:cNvPr id="7" name="Textfeld 6">
            <a:extLst>
              <a:ext uri="{FF2B5EF4-FFF2-40B4-BE49-F238E27FC236}">
                <a16:creationId xmlns:a16="http://schemas.microsoft.com/office/drawing/2014/main" id="{989DA555-B9F1-4C55-9914-539C7BC9B0D2}"/>
              </a:ext>
            </a:extLst>
          </p:cNvPr>
          <p:cNvSpPr txBox="1"/>
          <p:nvPr/>
        </p:nvSpPr>
        <p:spPr>
          <a:xfrm>
            <a:off x="6528048" y="6237312"/>
            <a:ext cx="1228221" cy="307777"/>
          </a:xfrm>
          <a:prstGeom prst="rect">
            <a:avLst/>
          </a:prstGeom>
          <a:noFill/>
        </p:spPr>
        <p:txBody>
          <a:bodyPr wrap="none" rtlCol="0">
            <a:spAutoFit/>
          </a:bodyPr>
          <a:lstStyle/>
          <a:p>
            <a:r>
              <a:rPr lang="de-CH" sz="1400" b="1" dirty="0">
                <a:solidFill>
                  <a:srgbClr val="FF0000"/>
                </a:solidFill>
              </a:rPr>
              <a:t>1’214’000.00</a:t>
            </a:r>
          </a:p>
        </p:txBody>
      </p:sp>
      <p:sp>
        <p:nvSpPr>
          <p:cNvPr id="10" name="Textfeld 9">
            <a:extLst>
              <a:ext uri="{FF2B5EF4-FFF2-40B4-BE49-F238E27FC236}">
                <a16:creationId xmlns:a16="http://schemas.microsoft.com/office/drawing/2014/main" id="{7BEDC88C-59D2-4183-AC28-3DA6E6B72E6E}"/>
              </a:ext>
            </a:extLst>
          </p:cNvPr>
          <p:cNvSpPr txBox="1"/>
          <p:nvPr/>
        </p:nvSpPr>
        <p:spPr>
          <a:xfrm>
            <a:off x="9264352" y="6237312"/>
            <a:ext cx="1079142" cy="307777"/>
          </a:xfrm>
          <a:prstGeom prst="rect">
            <a:avLst/>
          </a:prstGeom>
          <a:noFill/>
        </p:spPr>
        <p:txBody>
          <a:bodyPr wrap="none" rtlCol="0">
            <a:spAutoFit/>
          </a:bodyPr>
          <a:lstStyle/>
          <a:p>
            <a:r>
              <a:rPr lang="de-CH" sz="1400" b="1" dirty="0">
                <a:solidFill>
                  <a:srgbClr val="FF0000"/>
                </a:solidFill>
              </a:rPr>
              <a:t>419’000.00</a:t>
            </a:r>
          </a:p>
        </p:txBody>
      </p:sp>
      <p:sp>
        <p:nvSpPr>
          <p:cNvPr id="9" name="Textfeld 8">
            <a:extLst>
              <a:ext uri="{FF2B5EF4-FFF2-40B4-BE49-F238E27FC236}">
                <a16:creationId xmlns:a16="http://schemas.microsoft.com/office/drawing/2014/main" id="{BBAB7E48-3B62-4FDE-90DC-0E186096C66B}"/>
              </a:ext>
            </a:extLst>
          </p:cNvPr>
          <p:cNvSpPr txBox="1"/>
          <p:nvPr/>
        </p:nvSpPr>
        <p:spPr>
          <a:xfrm>
            <a:off x="1434244" y="44624"/>
            <a:ext cx="9143999" cy="477054"/>
          </a:xfrm>
          <a:prstGeom prst="rect">
            <a:avLst/>
          </a:prstGeom>
          <a:noFill/>
        </p:spPr>
        <p:txBody>
          <a:bodyPr wrap="square" rtlCol="0">
            <a:spAutoFit/>
          </a:bodyPr>
          <a:lstStyle/>
          <a:p>
            <a:pPr algn="ctr"/>
            <a:r>
              <a:rPr lang="de-CH" sz="2500" b="1" dirty="0">
                <a:latin typeface="+mn-lt"/>
              </a:rPr>
              <a:t>Genehmigtes Investitionsbudget 2020 vom 19.12.2019</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1340211128"/>
              </p:ext>
            </p:extLst>
          </p:nvPr>
        </p:nvGraphicFramePr>
        <p:xfrm>
          <a:off x="551385" y="404664"/>
          <a:ext cx="11161239" cy="6385520"/>
        </p:xfrm>
        <a:graphic>
          <a:graphicData uri="http://schemas.openxmlformats.org/drawingml/2006/table">
            <a:tbl>
              <a:tblPr firstRow="1" bandRow="1">
                <a:tableStyleId>{21E4AEA4-8DFA-4A89-87EB-49C32662AFE0}</a:tableStyleId>
              </a:tblPr>
              <a:tblGrid>
                <a:gridCol w="2442708">
                  <a:extLst>
                    <a:ext uri="{9D8B030D-6E8A-4147-A177-3AD203B41FA5}">
                      <a16:colId xmlns:a16="http://schemas.microsoft.com/office/drawing/2014/main" val="20000"/>
                    </a:ext>
                  </a:extLst>
                </a:gridCol>
                <a:gridCol w="1628472">
                  <a:extLst>
                    <a:ext uri="{9D8B030D-6E8A-4147-A177-3AD203B41FA5}">
                      <a16:colId xmlns:a16="http://schemas.microsoft.com/office/drawing/2014/main" val="20001"/>
                    </a:ext>
                  </a:extLst>
                </a:gridCol>
                <a:gridCol w="7090059">
                  <a:extLst>
                    <a:ext uri="{9D8B030D-6E8A-4147-A177-3AD203B41FA5}">
                      <a16:colId xmlns:a16="http://schemas.microsoft.com/office/drawing/2014/main" val="20002"/>
                    </a:ext>
                  </a:extLst>
                </a:gridCol>
              </a:tblGrid>
              <a:tr h="304796">
                <a:tc>
                  <a:txBody>
                    <a:bodyPr/>
                    <a:lstStyle/>
                    <a:p>
                      <a:r>
                        <a:rPr lang="de-CH" sz="1400" dirty="0"/>
                        <a:t>Bezeichnung</a:t>
                      </a:r>
                    </a:p>
                  </a:txBody>
                  <a:tcPr marL="91423" marR="91423" marT="45718" marB="45718">
                    <a:solidFill>
                      <a:srgbClr val="009900"/>
                    </a:solidFill>
                  </a:tcPr>
                </a:tc>
                <a:tc>
                  <a:txBody>
                    <a:bodyPr/>
                    <a:lstStyle/>
                    <a:p>
                      <a:r>
                        <a:rPr lang="de-CH" sz="1400" dirty="0"/>
                        <a:t>Betrag</a:t>
                      </a:r>
                    </a:p>
                  </a:txBody>
                  <a:tcPr marL="91423" marR="91423" marT="45718" marB="45718">
                    <a:solidFill>
                      <a:srgbClr val="009900"/>
                    </a:solidFill>
                  </a:tcPr>
                </a:tc>
                <a:tc>
                  <a:txBody>
                    <a:bodyPr/>
                    <a:lstStyle/>
                    <a:p>
                      <a:r>
                        <a:rPr lang="de-CH" sz="1400" dirty="0"/>
                        <a:t>Bemerkungen</a:t>
                      </a:r>
                    </a:p>
                  </a:txBody>
                  <a:tcPr marL="91423" marR="91423" marT="45718" marB="45718">
                    <a:solidFill>
                      <a:srgbClr val="009900"/>
                    </a:solidFill>
                  </a:tcPr>
                </a:tc>
                <a:extLst>
                  <a:ext uri="{0D108BD9-81ED-4DB2-BD59-A6C34878D82A}">
                    <a16:rowId xmlns:a16="http://schemas.microsoft.com/office/drawing/2014/main" val="10000"/>
                  </a:ext>
                </a:extLst>
              </a:tr>
              <a:tr h="199260">
                <a:tc>
                  <a:txBody>
                    <a:bodyPr/>
                    <a:lstStyle/>
                    <a:p>
                      <a:r>
                        <a:rPr lang="de-CH" sz="1150" b="1" dirty="0"/>
                        <a:t>Personalaufwand</a:t>
                      </a:r>
                    </a:p>
                  </a:txBody>
                  <a:tcPr marL="91423" marR="91423" marT="45718" marB="45718">
                    <a:solidFill>
                      <a:schemeClr val="bg1">
                        <a:lumMod val="95000"/>
                      </a:schemeClr>
                    </a:solidFill>
                  </a:tcPr>
                </a:tc>
                <a:tc>
                  <a:txBody>
                    <a:bodyPr/>
                    <a:lstStyle/>
                    <a:p>
                      <a:pPr>
                        <a:tabLst>
                          <a:tab pos="1073150" algn="r"/>
                        </a:tabLst>
                      </a:pPr>
                      <a:r>
                        <a:rPr lang="de-CH" sz="1150" b="1" dirty="0"/>
                        <a:t>CHF	835’000</a:t>
                      </a:r>
                    </a:p>
                  </a:txBody>
                  <a:tcPr marL="91423" marR="91423" marT="45718" marB="45718">
                    <a:solidFill>
                      <a:schemeClr val="bg1">
                        <a:lumMod val="95000"/>
                      </a:schemeClr>
                    </a:solidFill>
                  </a:tcPr>
                </a:tc>
                <a:tc>
                  <a:txBody>
                    <a:bodyPr/>
                    <a:lstStyle/>
                    <a:p>
                      <a:r>
                        <a:rPr lang="de-CH" sz="1150" b="1" dirty="0"/>
                        <a:t>Minderaufwand gegenüber Vorjahr von Fr. 74’750.00. Teuerung von 1.0% berücksichtigt. Umstrukturierung Werkhof bzw. Zusammenarbeit mit den Bergbahnen Hohsaas AG</a:t>
                      </a:r>
                    </a:p>
                  </a:txBody>
                  <a:tcPr marL="91423" marR="91423" marT="45718" marB="45718">
                    <a:solidFill>
                      <a:schemeClr val="bg1">
                        <a:lumMod val="95000"/>
                      </a:schemeClr>
                    </a:solidFill>
                  </a:tcPr>
                </a:tc>
                <a:extLst>
                  <a:ext uri="{0D108BD9-81ED-4DB2-BD59-A6C34878D82A}">
                    <a16:rowId xmlns:a16="http://schemas.microsoft.com/office/drawing/2014/main" val="10001"/>
                  </a:ext>
                </a:extLst>
              </a:tr>
              <a:tr h="211440">
                <a:tc>
                  <a:txBody>
                    <a:bodyPr/>
                    <a:lstStyle/>
                    <a:p>
                      <a:r>
                        <a:rPr lang="de-CH" sz="1150" b="1" dirty="0"/>
                        <a:t>Sachaufwand</a:t>
                      </a:r>
                    </a:p>
                  </a:txBody>
                  <a:tcPr marL="91423" marR="91423" marT="45718" marB="45718">
                    <a:solidFill>
                      <a:schemeClr val="bg1"/>
                    </a:solidFill>
                  </a:tcPr>
                </a:tc>
                <a:tc>
                  <a:txBody>
                    <a:bodyPr/>
                    <a:lstStyle/>
                    <a:p>
                      <a:pPr>
                        <a:tabLst>
                          <a:tab pos="1073150" algn="r"/>
                        </a:tabLst>
                      </a:pPr>
                      <a:r>
                        <a:rPr lang="de-CH" sz="1150" b="1" dirty="0"/>
                        <a:t>CHF 	1’385’650</a:t>
                      </a:r>
                    </a:p>
                  </a:txBody>
                  <a:tcPr marL="91423" marR="91423" marT="45718" marB="45718">
                    <a:solidFill>
                      <a:schemeClr val="bg1"/>
                    </a:solidFill>
                  </a:tcPr>
                </a:tc>
                <a:tc>
                  <a:txBody>
                    <a:bodyPr/>
                    <a:lstStyle/>
                    <a:p>
                      <a:r>
                        <a:rPr lang="de-CH" sz="1150" b="1" dirty="0"/>
                        <a:t>Mehraufwand von Fr. 134'750.00 in den Bereichen Unterhalt Schulhäuser, Fremdenkontrolle (neue Buchungsmethode), Werkhof (Dienstleistungen durch Bergbahnen Hohsaas AG), Abfallbewirtschaftung und Raumplanung.</a:t>
                      </a:r>
                    </a:p>
                  </a:txBody>
                  <a:tcPr marL="91423" marR="91423" marT="45718" marB="45718">
                    <a:solidFill>
                      <a:schemeClr val="bg1"/>
                    </a:solidFill>
                  </a:tcPr>
                </a:tc>
                <a:extLst>
                  <a:ext uri="{0D108BD9-81ED-4DB2-BD59-A6C34878D82A}">
                    <a16:rowId xmlns:a16="http://schemas.microsoft.com/office/drawing/2014/main" val="10002"/>
                  </a:ext>
                </a:extLst>
              </a:tr>
              <a:tr h="220208">
                <a:tc>
                  <a:txBody>
                    <a:bodyPr/>
                    <a:lstStyle/>
                    <a:p>
                      <a:r>
                        <a:rPr lang="de-CH" sz="1150" b="1" dirty="0"/>
                        <a:t>Passivzinsen</a:t>
                      </a:r>
                    </a:p>
                  </a:txBody>
                  <a:tcPr marL="91423" marR="91423" marT="45718" marB="45718">
                    <a:solidFill>
                      <a:schemeClr val="bg1">
                        <a:lumMod val="95000"/>
                      </a:schemeClr>
                    </a:solidFill>
                  </a:tcPr>
                </a:tc>
                <a:tc>
                  <a:txBody>
                    <a:bodyPr/>
                    <a:lstStyle/>
                    <a:p>
                      <a:pPr>
                        <a:tabLst>
                          <a:tab pos="1073150" algn="r"/>
                        </a:tabLst>
                      </a:pPr>
                      <a:r>
                        <a:rPr lang="de-CH" sz="1150" b="1" dirty="0"/>
                        <a:t>CHF	</a:t>
                      </a:r>
                      <a:r>
                        <a:rPr lang="de-CH" sz="1150" b="1" baseline="0" dirty="0"/>
                        <a:t>215’700</a:t>
                      </a:r>
                      <a:endParaRPr lang="de-CH" sz="1150" b="1" dirty="0"/>
                    </a:p>
                  </a:txBody>
                  <a:tcPr marL="91423" marR="91423" marT="45718" marB="45718">
                    <a:solidFill>
                      <a:schemeClr val="bg1">
                        <a:lumMod val="95000"/>
                      </a:schemeClr>
                    </a:solidFill>
                  </a:tcPr>
                </a:tc>
                <a:tc>
                  <a:txBody>
                    <a:bodyPr/>
                    <a:lstStyle/>
                    <a:p>
                      <a:r>
                        <a:rPr lang="de-CH" sz="1150" b="1" dirty="0"/>
                        <a:t>Der Aufwand für die Passivzinsen steigt im Vergleich zum Vorjahr um Fr. 19’600.00, dies aufgrund der Neuaufnahme bzw. Übernahme des Bürgschaftskredites in Zusammenhang mit der Nachlassstundung der Bergbahnen Hohsaas AG.</a:t>
                      </a:r>
                    </a:p>
                  </a:txBody>
                  <a:tcPr marL="91423" marR="91423" marT="45718" marB="45718">
                    <a:solidFill>
                      <a:schemeClr val="bg1">
                        <a:lumMod val="95000"/>
                      </a:schemeClr>
                    </a:solidFill>
                  </a:tcPr>
                </a:tc>
                <a:extLst>
                  <a:ext uri="{0D108BD9-81ED-4DB2-BD59-A6C34878D82A}">
                    <a16:rowId xmlns:a16="http://schemas.microsoft.com/office/drawing/2014/main" val="10003"/>
                  </a:ext>
                </a:extLst>
              </a:tr>
              <a:tr h="696040">
                <a:tc>
                  <a:txBody>
                    <a:bodyPr/>
                    <a:lstStyle/>
                    <a:p>
                      <a:r>
                        <a:rPr lang="de-CH" sz="1150" b="1" dirty="0"/>
                        <a:t>Abschreibungen</a:t>
                      </a:r>
                      <a:r>
                        <a:rPr lang="de-CH" sz="1150" b="1" baseline="0" dirty="0"/>
                        <a:t> Verwaltungs-verm. / Finanzvermögen / Steuerverluste</a:t>
                      </a:r>
                      <a:endParaRPr lang="de-CH" sz="1150" b="1" dirty="0"/>
                    </a:p>
                  </a:txBody>
                  <a:tcPr marL="91423" marR="91423" marT="45718" marB="45718">
                    <a:solidFill>
                      <a:schemeClr val="bg1"/>
                    </a:solidFill>
                  </a:tcPr>
                </a:tc>
                <a:tc>
                  <a:txBody>
                    <a:bodyPr/>
                    <a:lstStyle/>
                    <a:p>
                      <a:pPr>
                        <a:tabLst>
                          <a:tab pos="1073150" algn="r"/>
                        </a:tabLst>
                      </a:pPr>
                      <a:r>
                        <a:rPr lang="de-CH" sz="1150" b="1" strike="sngStrike" dirty="0">
                          <a:solidFill>
                            <a:srgbClr val="FF0000"/>
                          </a:solidFill>
                        </a:rPr>
                        <a:t>CHF	</a:t>
                      </a:r>
                      <a:r>
                        <a:rPr lang="de-CH" sz="1150" b="1" strike="sngStrike" baseline="0" dirty="0">
                          <a:solidFill>
                            <a:srgbClr val="FF0000"/>
                          </a:solidFill>
                        </a:rPr>
                        <a:t>3’796’125</a:t>
                      </a:r>
                    </a:p>
                    <a:p>
                      <a:pPr>
                        <a:tabLst>
                          <a:tab pos="1073150" algn="r"/>
                        </a:tabLst>
                      </a:pPr>
                      <a:r>
                        <a:rPr lang="de-CH" sz="1150" b="1" baseline="0" dirty="0">
                          <a:solidFill>
                            <a:srgbClr val="FF0000"/>
                          </a:solidFill>
                        </a:rPr>
                        <a:t>CHF	1’362’000</a:t>
                      </a:r>
                      <a:endParaRPr lang="de-CH" sz="1150" b="1" dirty="0">
                        <a:solidFill>
                          <a:srgbClr val="FF0000"/>
                        </a:solidFill>
                      </a:endParaRPr>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Das Verwaltungsvermögen ist von Gesetzes wegen jährlich mit 10 % abzuschreiben, was von der Gemeinde eingehalten wird. Auf das Verwaltungsvermögen wurden Fr. 654'200.00 und auf das Finanzvermögen Fr. 58'700.00 (Sportzentrum </a:t>
                      </a:r>
                      <a:r>
                        <a:rPr lang="de-CH" sz="1150" b="1" kern="1200" dirty="0" err="1">
                          <a:solidFill>
                            <a:schemeClr val="dk1"/>
                          </a:solidFill>
                          <a:latin typeface="+mn-lt"/>
                          <a:ea typeface="+mn-ea"/>
                          <a:cs typeface="+mn-cs"/>
                        </a:rPr>
                        <a:t>Wichel</a:t>
                      </a:r>
                      <a:r>
                        <a:rPr lang="de-CH" sz="1150" b="1" kern="1200" dirty="0">
                          <a:solidFill>
                            <a:schemeClr val="dk1"/>
                          </a:solidFill>
                          <a:latin typeface="+mn-lt"/>
                          <a:ea typeface="+mn-ea"/>
                          <a:cs typeface="+mn-cs"/>
                        </a:rPr>
                        <a:t> Fr. 53'700.00 &amp; allfällige Steuerverluste Fr. 5‘000.00) abgeschrieben.</a:t>
                      </a:r>
                    </a:p>
                    <a:p>
                      <a:r>
                        <a:rPr lang="de-CH" sz="1150" b="1" kern="1200" dirty="0">
                          <a:solidFill>
                            <a:srgbClr val="FF0000"/>
                          </a:solidFill>
                          <a:latin typeface="+mn-lt"/>
                          <a:ea typeface="+mn-ea"/>
                          <a:cs typeface="+mn-cs"/>
                        </a:rPr>
                        <a:t>Die aus der Nachlassstundung sowie dem Aktienkapitalschnitt der Bergbahnen Hohsaas AG resultierenden Abschreibungen: Fr. 1’001’225.00 (Aktien), Fr. 170'000.00 (Debitoren / Steuern), Fr. 225'000.00 (Darlehen) und Fr. 1'840'700.00 (Forderung Bürgschaft) werden rückwirkend per 01. November 2019 vorgenommen und sind somit in der Jahresrechnung 2019 berücksichtigt. Durch die Vermögensübertragung werden im Budget 2020 die Anlagen der Bergbahnen Hohsaas AG mit Fr. 649'100.00 abgeschrieben.</a:t>
                      </a:r>
                    </a:p>
                  </a:txBody>
                  <a:tcPr marL="91423" marR="91423" marT="45718" marB="45718">
                    <a:solidFill>
                      <a:schemeClr val="bg1"/>
                    </a:solidFill>
                  </a:tcPr>
                </a:tc>
                <a:extLst>
                  <a:ext uri="{0D108BD9-81ED-4DB2-BD59-A6C34878D82A}">
                    <a16:rowId xmlns:a16="http://schemas.microsoft.com/office/drawing/2014/main" val="10004"/>
                  </a:ext>
                </a:extLst>
              </a:tr>
              <a:tr h="269716">
                <a:tc>
                  <a:txBody>
                    <a:bodyPr/>
                    <a:lstStyle/>
                    <a:p>
                      <a:r>
                        <a:rPr lang="de-CH" sz="1150" b="1" dirty="0"/>
                        <a:t>Anteile &amp; Beiträge ohne</a:t>
                      </a:r>
                      <a:r>
                        <a:rPr lang="de-CH" sz="1150" b="1" baseline="0" dirty="0"/>
                        <a:t> Zweckbindung</a:t>
                      </a:r>
                      <a:endParaRPr lang="de-CH" sz="1150" b="1" dirty="0"/>
                    </a:p>
                  </a:txBody>
                  <a:tcPr marL="91423" marR="91423" marT="45718" marB="45718">
                    <a:solidFill>
                      <a:schemeClr val="bg1">
                        <a:lumMod val="95000"/>
                      </a:schemeClr>
                    </a:solidFill>
                  </a:tcPr>
                </a:tc>
                <a:tc>
                  <a:txBody>
                    <a:bodyPr/>
                    <a:lstStyle/>
                    <a:p>
                      <a:pPr>
                        <a:tabLst>
                          <a:tab pos="1073150" algn="r"/>
                        </a:tabLst>
                      </a:pPr>
                      <a:r>
                        <a:rPr lang="de-CH" sz="1150" b="1" dirty="0"/>
                        <a:t>CHF	25’000</a:t>
                      </a:r>
                    </a:p>
                  </a:txBody>
                  <a:tcPr marL="91423" marR="91423" marT="45718" marB="45718">
                    <a:solidFill>
                      <a:schemeClr val="bg1">
                        <a:lumMod val="95000"/>
                      </a:schemeClr>
                    </a:solidFill>
                  </a:tcPr>
                </a:tc>
                <a:tc>
                  <a:txBody>
                    <a:bodyPr/>
                    <a:lstStyle/>
                    <a:p>
                      <a:r>
                        <a:rPr lang="de-CH" sz="1150" b="1" baseline="0" dirty="0"/>
                        <a:t>Unter diese Rubrik fallen die Steuern Art. 188. </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5"/>
                  </a:ext>
                </a:extLst>
              </a:tr>
              <a:tr h="188936">
                <a:tc>
                  <a:txBody>
                    <a:bodyPr/>
                    <a:lstStyle/>
                    <a:p>
                      <a:r>
                        <a:rPr lang="de-CH" sz="1150" b="1" dirty="0"/>
                        <a:t>Entschädigung an Gemeinwesen</a:t>
                      </a:r>
                    </a:p>
                  </a:txBody>
                  <a:tcPr marL="91423" marR="91423" marT="45718" marB="45718">
                    <a:solidFill>
                      <a:schemeClr val="bg1"/>
                    </a:solidFill>
                  </a:tcPr>
                </a:tc>
                <a:tc>
                  <a:txBody>
                    <a:bodyPr/>
                    <a:lstStyle/>
                    <a:p>
                      <a:pPr>
                        <a:tabLst>
                          <a:tab pos="1073150" algn="r"/>
                        </a:tabLst>
                      </a:pPr>
                      <a:r>
                        <a:rPr lang="de-CH" sz="1150" b="1" dirty="0"/>
                        <a:t>CHF	534’100</a:t>
                      </a:r>
                    </a:p>
                  </a:txBody>
                  <a:tcPr marL="91423" marR="91423" marT="45718" marB="45718">
                    <a:solidFill>
                      <a:schemeClr val="bg1"/>
                    </a:solidFill>
                  </a:tcPr>
                </a:tc>
                <a:tc>
                  <a:txBody>
                    <a:bodyPr/>
                    <a:lstStyle/>
                    <a:p>
                      <a:r>
                        <a:rPr lang="de-CH" sz="1150" b="1" dirty="0"/>
                        <a:t>Grössere Abweichungen im Bereich Tourismus, OS &amp;  Kantons-strassen festzustellen. Keine grösseren Abweichungen in den Bereichen </a:t>
                      </a:r>
                      <a:r>
                        <a:rPr lang="de-CH" sz="1150" b="1" dirty="0" err="1"/>
                        <a:t>KESB</a:t>
                      </a:r>
                      <a:r>
                        <a:rPr lang="de-CH" sz="1150" b="1" dirty="0"/>
                        <a:t>, Feuerwehr, ARA Saastal, Jugendarbeit &amp; Beteiligung Nachtdienst Arzt</a:t>
                      </a:r>
                    </a:p>
                  </a:txBody>
                  <a:tcPr marL="91423" marR="91423" marT="45718" marB="45718">
                    <a:solidFill>
                      <a:schemeClr val="bg1"/>
                    </a:solidFill>
                  </a:tcPr>
                </a:tc>
                <a:extLst>
                  <a:ext uri="{0D108BD9-81ED-4DB2-BD59-A6C34878D82A}">
                    <a16:rowId xmlns:a16="http://schemas.microsoft.com/office/drawing/2014/main" val="10006"/>
                  </a:ext>
                </a:extLst>
              </a:tr>
              <a:tr h="484964">
                <a:tc>
                  <a:txBody>
                    <a:bodyPr/>
                    <a:lstStyle/>
                    <a:p>
                      <a:r>
                        <a:rPr lang="de-CH" sz="1150" b="1" dirty="0"/>
                        <a:t>Eigene Beiträge</a:t>
                      </a:r>
                    </a:p>
                  </a:txBody>
                  <a:tcPr marL="91423" marR="91423" marT="45718" marB="45718">
                    <a:solidFill>
                      <a:schemeClr val="bg1">
                        <a:lumMod val="95000"/>
                      </a:schemeClr>
                    </a:solidFill>
                  </a:tcPr>
                </a:tc>
                <a:tc>
                  <a:txBody>
                    <a:bodyPr/>
                    <a:lstStyle/>
                    <a:p>
                      <a:pPr>
                        <a:tabLst>
                          <a:tab pos="1073150" algn="r"/>
                        </a:tabLst>
                      </a:pPr>
                      <a:r>
                        <a:rPr lang="de-CH" sz="1150" b="1" dirty="0"/>
                        <a:t>CHF</a:t>
                      </a:r>
                      <a:r>
                        <a:rPr lang="de-CH" sz="1150" b="1" baseline="0" dirty="0"/>
                        <a:t>	 1’460’210</a:t>
                      </a:r>
                      <a:endParaRPr lang="de-CH" sz="1150" b="1" dirty="0"/>
                    </a:p>
                  </a:txBody>
                  <a:tcPr marL="91423" marR="91423" marT="45718" marB="45718">
                    <a:solidFill>
                      <a:schemeClr val="bg1">
                        <a:lumMod val="95000"/>
                      </a:schemeClr>
                    </a:solidFill>
                  </a:tcPr>
                </a:tc>
                <a:tc>
                  <a:txBody>
                    <a:bodyPr/>
                    <a:lstStyle/>
                    <a:p>
                      <a:r>
                        <a:rPr lang="de-CH" sz="1150" b="1" dirty="0"/>
                        <a:t>Leichte Abweichung gegenüber dem Budget 2019 von Fr. 39'630.00. Grössere Abweichungen gegenüber dem Vorjahresbudget in den Rubriken Langzeitpflege Altersheime, Vereinsbeiträgen &amp; KiTa</a:t>
                      </a:r>
                    </a:p>
                  </a:txBody>
                  <a:tcPr marL="91423" marR="91423" marT="45718" marB="45718">
                    <a:solidFill>
                      <a:schemeClr val="bg1">
                        <a:lumMod val="95000"/>
                      </a:schemeClr>
                    </a:solidFill>
                  </a:tcPr>
                </a:tc>
                <a:extLst>
                  <a:ext uri="{0D108BD9-81ED-4DB2-BD59-A6C34878D82A}">
                    <a16:rowId xmlns:a16="http://schemas.microsoft.com/office/drawing/2014/main" val="10007"/>
                  </a:ext>
                </a:extLst>
              </a:tr>
              <a:tr h="274316">
                <a:tc>
                  <a:txBody>
                    <a:bodyPr/>
                    <a:lstStyle/>
                    <a:p>
                      <a:r>
                        <a:rPr lang="de-CH" sz="1150" b="1" dirty="0"/>
                        <a:t>Einlagen in Spezialfinanzierung</a:t>
                      </a:r>
                    </a:p>
                  </a:txBody>
                  <a:tcPr marL="91423" marR="91423" marT="45718" marB="45718">
                    <a:solidFill>
                      <a:schemeClr val="bg1"/>
                    </a:solidFill>
                  </a:tcPr>
                </a:tc>
                <a:tc>
                  <a:txBody>
                    <a:bodyPr/>
                    <a:lstStyle/>
                    <a:p>
                      <a:pPr marL="0" marR="0" lvl="0" indent="0" algn="l" defTabSz="912141" rtl="0" eaLnBrk="1" fontAlgn="auto" latinLnBrk="0" hangingPunct="1">
                        <a:lnSpc>
                          <a:spcPct val="100000"/>
                        </a:lnSpc>
                        <a:spcBef>
                          <a:spcPts val="0"/>
                        </a:spcBef>
                        <a:spcAft>
                          <a:spcPts val="0"/>
                        </a:spcAft>
                        <a:buClrTx/>
                        <a:buSzTx/>
                        <a:buFontTx/>
                        <a:buNone/>
                        <a:tabLst>
                          <a:tab pos="1073150" algn="r"/>
                        </a:tabLst>
                        <a:defRPr/>
                      </a:pPr>
                      <a:r>
                        <a:rPr lang="de-CH" sz="1150" b="1" dirty="0"/>
                        <a:t>CHF</a:t>
                      </a:r>
                      <a:r>
                        <a:rPr lang="de-CH" sz="1150" b="1" baseline="0" dirty="0"/>
                        <a:t>	 18’850</a:t>
                      </a:r>
                      <a:endParaRPr lang="de-CH" sz="1150" b="1" dirty="0"/>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Gemäss Budget 2020 wird im Bereich Wasser Fr. 14’900.00 &amp; im Abwasser ein Überschuss von Fr. 3’950.00 erwirtschaftet.</a:t>
                      </a:r>
                    </a:p>
                  </a:txBody>
                  <a:tcPr marL="91423" marR="91423" marT="45718" marB="45718">
                    <a:solidFill>
                      <a:schemeClr val="bg1"/>
                    </a:solidFill>
                  </a:tcPr>
                </a:tc>
                <a:extLst>
                  <a:ext uri="{0D108BD9-81ED-4DB2-BD59-A6C34878D82A}">
                    <a16:rowId xmlns:a16="http://schemas.microsoft.com/office/drawing/2014/main" val="2153211849"/>
                  </a:ext>
                </a:extLst>
              </a:tr>
              <a:tr h="274316">
                <a:tc>
                  <a:txBody>
                    <a:bodyPr/>
                    <a:lstStyle/>
                    <a:p>
                      <a:r>
                        <a:rPr lang="de-CH" sz="1150" b="1" dirty="0"/>
                        <a:t>Interne Verrechnungen</a:t>
                      </a:r>
                    </a:p>
                  </a:txBody>
                  <a:tcPr marL="91423" marR="91423" marT="45718" marB="45718">
                    <a:solidFill>
                      <a:schemeClr val="bg1">
                        <a:lumMod val="95000"/>
                      </a:schemeClr>
                    </a:solidFill>
                  </a:tcPr>
                </a:tc>
                <a:tc>
                  <a:txBody>
                    <a:bodyPr/>
                    <a:lstStyle/>
                    <a:p>
                      <a:pPr>
                        <a:tabLst>
                          <a:tab pos="1073150" algn="r"/>
                        </a:tabLst>
                      </a:pPr>
                      <a:r>
                        <a:rPr lang="de-CH" sz="1150" b="1" strike="sngStrike" kern="1200" baseline="0" dirty="0">
                          <a:solidFill>
                            <a:srgbClr val="FF0000"/>
                          </a:solidFill>
                          <a:latin typeface="+mn-lt"/>
                          <a:ea typeface="+mn-ea"/>
                          <a:cs typeface="+mn-cs"/>
                        </a:rPr>
                        <a:t>CHF	157’900</a:t>
                      </a:r>
                    </a:p>
                    <a:p>
                      <a:pPr>
                        <a:tabLst>
                          <a:tab pos="1073150" algn="r"/>
                        </a:tabLst>
                      </a:pPr>
                      <a:r>
                        <a:rPr lang="de-CH" sz="1150" b="1" dirty="0">
                          <a:solidFill>
                            <a:srgbClr val="FF0000"/>
                          </a:solidFill>
                        </a:rPr>
                        <a:t>CHF	209’800</a:t>
                      </a:r>
                    </a:p>
                  </a:txBody>
                  <a:tcPr marL="91423" marR="91423" marT="45718" marB="45718">
                    <a:solidFill>
                      <a:schemeClr val="bg1">
                        <a:lumMod val="95000"/>
                      </a:schemeClr>
                    </a:solidFill>
                  </a:tcPr>
                </a:tc>
                <a:tc>
                  <a:txBody>
                    <a:bodyPr/>
                    <a:lstStyle/>
                    <a:p>
                      <a:r>
                        <a:rPr lang="de-CH" sz="1150" b="1" kern="1200" dirty="0">
                          <a:solidFill>
                            <a:schemeClr val="dk1"/>
                          </a:solidFill>
                          <a:latin typeface="+mn-lt"/>
                          <a:ea typeface="+mn-ea"/>
                          <a:cs typeface="+mn-cs"/>
                        </a:rPr>
                        <a:t>Verrechnung Personalaufwand Werkhof &amp; Darlehenszinsen </a:t>
                      </a:r>
                      <a:r>
                        <a:rPr lang="de-CH" sz="1150" b="1" kern="1200" dirty="0">
                          <a:solidFill>
                            <a:srgbClr val="FF0000"/>
                          </a:solidFill>
                          <a:latin typeface="+mn-lt"/>
                          <a:ea typeface="+mn-ea"/>
                          <a:cs typeface="+mn-cs"/>
                        </a:rPr>
                        <a:t>(inkl. Darlehenszinsen Anlagen Bergbahnen Hohsaas AG)</a:t>
                      </a:r>
                      <a:endParaRPr lang="de-CH" sz="1150" b="1" kern="1200" dirty="0">
                        <a:solidFill>
                          <a:schemeClr val="dk1"/>
                        </a:solidFill>
                        <a:latin typeface="+mn-lt"/>
                        <a:ea typeface="+mn-ea"/>
                        <a:cs typeface="+mn-cs"/>
                      </a:endParaRPr>
                    </a:p>
                  </a:txBody>
                  <a:tcPr marL="91423" marR="91423" marT="45718" marB="45718">
                    <a:solidFill>
                      <a:schemeClr val="bg1">
                        <a:lumMod val="95000"/>
                      </a:schemeClr>
                    </a:solidFill>
                  </a:tcPr>
                </a:tc>
                <a:extLst>
                  <a:ext uri="{0D108BD9-81ED-4DB2-BD59-A6C34878D82A}">
                    <a16:rowId xmlns:a16="http://schemas.microsoft.com/office/drawing/2014/main" val="10008"/>
                  </a:ext>
                </a:extLst>
              </a:tr>
            </a:tbl>
          </a:graphicData>
        </a:graphic>
      </p:graphicFrame>
      <p:sp>
        <p:nvSpPr>
          <p:cNvPr id="4" name="Textfeld 3"/>
          <p:cNvSpPr txBox="1"/>
          <p:nvPr/>
        </p:nvSpPr>
        <p:spPr>
          <a:xfrm>
            <a:off x="1524001" y="-27384"/>
            <a:ext cx="9143999" cy="477054"/>
          </a:xfrm>
          <a:prstGeom prst="rect">
            <a:avLst/>
          </a:prstGeom>
          <a:noFill/>
        </p:spPr>
        <p:txBody>
          <a:bodyPr wrap="square" rtlCol="0">
            <a:spAutoFit/>
          </a:bodyPr>
          <a:lstStyle/>
          <a:p>
            <a:pPr algn="ctr"/>
            <a:r>
              <a:rPr lang="de-CH" sz="2500" b="1" dirty="0">
                <a:latin typeface="+mn-lt"/>
              </a:rPr>
              <a:t>Laufende Rechnung 2020 - Aufwand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3901385357"/>
              </p:ext>
            </p:extLst>
          </p:nvPr>
        </p:nvGraphicFramePr>
        <p:xfrm>
          <a:off x="551384" y="404666"/>
          <a:ext cx="11161240" cy="5684480"/>
        </p:xfrm>
        <a:graphic>
          <a:graphicData uri="http://schemas.openxmlformats.org/drawingml/2006/table">
            <a:tbl>
              <a:tblPr firstRow="1" bandRow="1">
                <a:tableStyleId>{21E4AEA4-8DFA-4A89-87EB-49C32662AFE0}</a:tableStyleId>
              </a:tblPr>
              <a:tblGrid>
                <a:gridCol w="2455275">
                  <a:extLst>
                    <a:ext uri="{9D8B030D-6E8A-4147-A177-3AD203B41FA5}">
                      <a16:colId xmlns:a16="http://schemas.microsoft.com/office/drawing/2014/main" val="20000"/>
                    </a:ext>
                  </a:extLst>
                </a:gridCol>
                <a:gridCol w="1636850">
                  <a:extLst>
                    <a:ext uri="{9D8B030D-6E8A-4147-A177-3AD203B41FA5}">
                      <a16:colId xmlns:a16="http://schemas.microsoft.com/office/drawing/2014/main" val="20001"/>
                    </a:ext>
                  </a:extLst>
                </a:gridCol>
                <a:gridCol w="7069115">
                  <a:extLst>
                    <a:ext uri="{9D8B030D-6E8A-4147-A177-3AD203B41FA5}">
                      <a16:colId xmlns:a16="http://schemas.microsoft.com/office/drawing/2014/main" val="20002"/>
                    </a:ext>
                  </a:extLst>
                </a:gridCol>
              </a:tblGrid>
              <a:tr h="304796">
                <a:tc>
                  <a:txBody>
                    <a:bodyPr/>
                    <a:lstStyle/>
                    <a:p>
                      <a:r>
                        <a:rPr lang="de-CH" sz="1400" dirty="0"/>
                        <a:t>Bezeichnung</a:t>
                      </a:r>
                    </a:p>
                  </a:txBody>
                  <a:tcPr marL="91423" marR="91423" marT="45718" marB="45718">
                    <a:solidFill>
                      <a:srgbClr val="009900"/>
                    </a:solidFill>
                  </a:tcPr>
                </a:tc>
                <a:tc>
                  <a:txBody>
                    <a:bodyPr/>
                    <a:lstStyle/>
                    <a:p>
                      <a:r>
                        <a:rPr lang="de-CH" sz="1400" dirty="0"/>
                        <a:t>Betrag</a:t>
                      </a:r>
                    </a:p>
                  </a:txBody>
                  <a:tcPr marL="91423" marR="91423" marT="45718" marB="45718">
                    <a:solidFill>
                      <a:srgbClr val="009900"/>
                    </a:solidFill>
                  </a:tcPr>
                </a:tc>
                <a:tc>
                  <a:txBody>
                    <a:bodyPr/>
                    <a:lstStyle/>
                    <a:p>
                      <a:r>
                        <a:rPr lang="de-CH" sz="1400" dirty="0"/>
                        <a:t>Bemerkungen</a:t>
                      </a:r>
                    </a:p>
                  </a:txBody>
                  <a:tcPr marL="91423" marR="91423" marT="45718" marB="45718">
                    <a:solidFill>
                      <a:srgbClr val="009900"/>
                    </a:solidFill>
                  </a:tcPr>
                </a:tc>
                <a:extLst>
                  <a:ext uri="{0D108BD9-81ED-4DB2-BD59-A6C34878D82A}">
                    <a16:rowId xmlns:a16="http://schemas.microsoft.com/office/drawing/2014/main" val="10000"/>
                  </a:ext>
                </a:extLst>
              </a:tr>
              <a:tr h="0">
                <a:tc>
                  <a:txBody>
                    <a:bodyPr/>
                    <a:lstStyle/>
                    <a:p>
                      <a:r>
                        <a:rPr lang="de-CH" sz="1150" b="1" dirty="0"/>
                        <a:t>Steuern</a:t>
                      </a:r>
                    </a:p>
                  </a:txBody>
                  <a:tcPr marL="91423" marR="91423" marT="45718" marB="45718">
                    <a:solidFill>
                      <a:schemeClr val="bg1">
                        <a:lumMod val="95000"/>
                      </a:schemeClr>
                    </a:solidFill>
                  </a:tcPr>
                </a:tc>
                <a:tc>
                  <a:txBody>
                    <a:bodyPr/>
                    <a:lstStyle/>
                    <a:p>
                      <a:pPr>
                        <a:tabLst>
                          <a:tab pos="1073150" algn="r"/>
                        </a:tabLst>
                      </a:pPr>
                      <a:r>
                        <a:rPr lang="de-CH" sz="1150" b="1" dirty="0"/>
                        <a:t>CHF	2’857’500</a:t>
                      </a:r>
                    </a:p>
                  </a:txBody>
                  <a:tcPr marL="91423" marR="91423" marT="45718" marB="45718">
                    <a:solidFill>
                      <a:schemeClr val="bg1">
                        <a:lumMod val="95000"/>
                      </a:schemeClr>
                    </a:solidFill>
                  </a:tcPr>
                </a:tc>
                <a:tc>
                  <a:txBody>
                    <a:bodyPr/>
                    <a:lstStyle/>
                    <a:p>
                      <a:r>
                        <a:rPr lang="de-CH" sz="1150" b="1" dirty="0"/>
                        <a:t>Die</a:t>
                      </a:r>
                      <a:r>
                        <a:rPr lang="de-CH" sz="1150" b="1" baseline="0" dirty="0"/>
                        <a:t> Steuereinnahmen sind auf Erfahrungszahlen der Gemeinde und auf der vom Kanton erarbeiteten Steuer-Simulation (Steuereinnahmen 2017) budgetiert, können sich aber sowohl positiv wie negativ entwickeln. Keine Abweichungen gegenüber dem Vorjahr.</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1"/>
                  </a:ext>
                </a:extLst>
              </a:tr>
              <a:tr h="0">
                <a:tc>
                  <a:txBody>
                    <a:bodyPr/>
                    <a:lstStyle/>
                    <a:p>
                      <a:r>
                        <a:rPr lang="de-CH" sz="1150" b="1" dirty="0"/>
                        <a:t>Regalien &amp; Konzessionen</a:t>
                      </a:r>
                    </a:p>
                  </a:txBody>
                  <a:tcPr marL="91423" marR="91423" marT="45718" marB="45718">
                    <a:solidFill>
                      <a:schemeClr val="bg1"/>
                    </a:solidFill>
                  </a:tcPr>
                </a:tc>
                <a:tc>
                  <a:txBody>
                    <a:bodyPr/>
                    <a:lstStyle/>
                    <a:p>
                      <a:pPr>
                        <a:tabLst>
                          <a:tab pos="1073150" algn="r"/>
                        </a:tabLst>
                      </a:pPr>
                      <a:r>
                        <a:rPr lang="de-CH" sz="1150" b="1" dirty="0"/>
                        <a:t>CHF 	365’300</a:t>
                      </a:r>
                    </a:p>
                  </a:txBody>
                  <a:tcPr marL="91423" marR="91423" marT="45718" marB="45718">
                    <a:solidFill>
                      <a:schemeClr val="bg1"/>
                    </a:solidFill>
                  </a:tcPr>
                </a:tc>
                <a:tc>
                  <a:txBody>
                    <a:bodyPr/>
                    <a:lstStyle/>
                    <a:p>
                      <a:r>
                        <a:rPr lang="de-CH" sz="1150" b="1" dirty="0"/>
                        <a:t>Keine Veränderungen gegenüber dem Vorjahr (Wasserzinsen).</a:t>
                      </a:r>
                    </a:p>
                  </a:txBody>
                  <a:tcPr marL="91423" marR="91423" marT="45718" marB="45718">
                    <a:solidFill>
                      <a:schemeClr val="bg1"/>
                    </a:solidFill>
                  </a:tcPr>
                </a:tc>
                <a:extLst>
                  <a:ext uri="{0D108BD9-81ED-4DB2-BD59-A6C34878D82A}">
                    <a16:rowId xmlns:a16="http://schemas.microsoft.com/office/drawing/2014/main" val="10002"/>
                  </a:ext>
                </a:extLst>
              </a:tr>
              <a:tr h="0">
                <a:tc>
                  <a:txBody>
                    <a:bodyPr/>
                    <a:lstStyle/>
                    <a:p>
                      <a:r>
                        <a:rPr lang="de-CH" sz="1150" b="1" dirty="0"/>
                        <a:t>Vermögenserträge</a:t>
                      </a:r>
                    </a:p>
                  </a:txBody>
                  <a:tcPr marL="91423" marR="91423" marT="45718" marB="45718">
                    <a:solidFill>
                      <a:schemeClr val="bg1">
                        <a:lumMod val="95000"/>
                      </a:schemeClr>
                    </a:solidFill>
                  </a:tcPr>
                </a:tc>
                <a:tc>
                  <a:txBody>
                    <a:bodyPr/>
                    <a:lstStyle/>
                    <a:p>
                      <a:pPr>
                        <a:tabLst>
                          <a:tab pos="1073150" algn="r"/>
                        </a:tabLst>
                      </a:pPr>
                      <a:r>
                        <a:rPr lang="de-CH" sz="1150" b="1" strike="sngStrike" kern="1200" baseline="0" dirty="0">
                          <a:solidFill>
                            <a:srgbClr val="FF0000"/>
                          </a:solidFill>
                          <a:latin typeface="+mn-lt"/>
                          <a:ea typeface="+mn-ea"/>
                          <a:cs typeface="+mn-cs"/>
                        </a:rPr>
                        <a:t>CHF	95’200</a:t>
                      </a:r>
                    </a:p>
                    <a:p>
                      <a:pPr>
                        <a:tabLst>
                          <a:tab pos="1073150" algn="r"/>
                        </a:tabLst>
                      </a:pPr>
                      <a:r>
                        <a:rPr lang="de-CH" sz="1150" b="1" dirty="0">
                          <a:solidFill>
                            <a:srgbClr val="FF0000"/>
                          </a:solidFill>
                        </a:rPr>
                        <a:t>CHF	845’200</a:t>
                      </a:r>
                    </a:p>
                  </a:txBody>
                  <a:tcPr marL="91423" marR="91423" marT="45718" marB="45718">
                    <a:solidFill>
                      <a:schemeClr val="bg1">
                        <a:lumMod val="95000"/>
                      </a:schemeClr>
                    </a:solidFill>
                  </a:tcPr>
                </a:tc>
                <a:tc>
                  <a:txBody>
                    <a:bodyPr/>
                    <a:lstStyle/>
                    <a:p>
                      <a:r>
                        <a:rPr lang="de-CH" sz="1150" b="1" baseline="0" dirty="0">
                          <a:solidFill>
                            <a:srgbClr val="FF0000"/>
                          </a:solidFill>
                        </a:rPr>
                        <a:t>Die positive Differenz gegenüber dem Budget 2019 wird mit Fr. 744'700.00 ausgewiesen. Aufgrund der Vermögensübertragung bezahlen die Bergbahnen Hohsaas AG für die Anlagen eine jährliche Miete von Fr. 750'000.00.</a:t>
                      </a:r>
                    </a:p>
                  </a:txBody>
                  <a:tcPr marL="91423" marR="91423" marT="45718" marB="45718">
                    <a:solidFill>
                      <a:schemeClr val="bg1">
                        <a:lumMod val="95000"/>
                      </a:schemeClr>
                    </a:solidFill>
                  </a:tcPr>
                </a:tc>
                <a:extLst>
                  <a:ext uri="{0D108BD9-81ED-4DB2-BD59-A6C34878D82A}">
                    <a16:rowId xmlns:a16="http://schemas.microsoft.com/office/drawing/2014/main" val="10003"/>
                  </a:ext>
                </a:extLst>
              </a:tr>
              <a:tr h="0">
                <a:tc>
                  <a:txBody>
                    <a:bodyPr/>
                    <a:lstStyle/>
                    <a:p>
                      <a:r>
                        <a:rPr lang="de-CH" sz="1150" b="1" dirty="0"/>
                        <a:t>Entgelte</a:t>
                      </a:r>
                    </a:p>
                  </a:txBody>
                  <a:tcPr marL="91423" marR="91423" marT="45718" marB="45718">
                    <a:solidFill>
                      <a:schemeClr val="bg1"/>
                    </a:solidFill>
                  </a:tcPr>
                </a:tc>
                <a:tc>
                  <a:txBody>
                    <a:bodyPr/>
                    <a:lstStyle/>
                    <a:p>
                      <a:pPr>
                        <a:tabLst>
                          <a:tab pos="1073150" algn="r"/>
                        </a:tabLst>
                      </a:pPr>
                      <a:r>
                        <a:rPr lang="de-CH" sz="1150" b="1" dirty="0"/>
                        <a:t>CHF	</a:t>
                      </a:r>
                      <a:r>
                        <a:rPr lang="de-CH" sz="1150" b="1" baseline="0" dirty="0"/>
                        <a:t> 1’164’700</a:t>
                      </a:r>
                      <a:endParaRPr lang="de-CH" sz="1150" b="1" dirty="0"/>
                    </a:p>
                  </a:txBody>
                  <a:tcPr marL="91423" marR="91423" marT="45718" marB="45718">
                    <a:solidFill>
                      <a:schemeClr val="bg1"/>
                    </a:solidFill>
                  </a:tcPr>
                </a:tc>
                <a:tc>
                  <a:txBody>
                    <a:bodyPr/>
                    <a:lstStyle/>
                    <a:p>
                      <a:r>
                        <a:rPr lang="de-CH" sz="1150" b="1" dirty="0"/>
                        <a:t>Keine grösseren Abweichungen in den Bereichen allg.</a:t>
                      </a:r>
                      <a:r>
                        <a:rPr lang="de-CH" sz="1150" b="1" baseline="0" dirty="0"/>
                        <a:t> Erträge, Trink- &amp; Abwassergebühren, Kehrichtgebühren, Dienstleistungen an Dritte, Feuerwehrersatzgebühren, Parkplatzgebühren, </a:t>
                      </a:r>
                      <a:r>
                        <a:rPr lang="de-CH" sz="1150" b="1" baseline="0" dirty="0" err="1"/>
                        <a:t>T’Taxen</a:t>
                      </a:r>
                      <a:r>
                        <a:rPr lang="de-CH" sz="1150" b="1" baseline="0" dirty="0"/>
                        <a:t> &amp; Durchleitungsabgabe EV</a:t>
                      </a:r>
                      <a:endParaRPr lang="de-CH" sz="1150" b="1" dirty="0"/>
                    </a:p>
                  </a:txBody>
                  <a:tcPr marL="91423" marR="91423" marT="45718" marB="45718">
                    <a:solidFill>
                      <a:schemeClr val="bg1"/>
                    </a:solidFill>
                  </a:tcPr>
                </a:tc>
                <a:extLst>
                  <a:ext uri="{0D108BD9-81ED-4DB2-BD59-A6C34878D82A}">
                    <a16:rowId xmlns:a16="http://schemas.microsoft.com/office/drawing/2014/main" val="10004"/>
                  </a:ext>
                </a:extLst>
              </a:tr>
              <a:tr h="488758">
                <a:tc>
                  <a:txBody>
                    <a:bodyPr/>
                    <a:lstStyle/>
                    <a:p>
                      <a:r>
                        <a:rPr lang="de-CH" sz="1150" b="1" dirty="0"/>
                        <a:t>Anteil Kantonseinnahmen</a:t>
                      </a:r>
                    </a:p>
                  </a:txBody>
                  <a:tcPr marL="91423" marR="91423" marT="45718" marB="45718">
                    <a:solidFill>
                      <a:schemeClr val="bg1">
                        <a:lumMod val="95000"/>
                      </a:schemeClr>
                    </a:solidFill>
                  </a:tcPr>
                </a:tc>
                <a:tc>
                  <a:txBody>
                    <a:bodyPr/>
                    <a:lstStyle/>
                    <a:p>
                      <a:pPr>
                        <a:tabLst>
                          <a:tab pos="1073150" algn="r"/>
                        </a:tabLst>
                      </a:pPr>
                      <a:r>
                        <a:rPr lang="de-CH" sz="1150" b="1" dirty="0"/>
                        <a:t>CHF	420’535</a:t>
                      </a:r>
                    </a:p>
                  </a:txBody>
                  <a:tcPr marL="91423" marR="91423" marT="45718" marB="45718">
                    <a:solidFill>
                      <a:schemeClr val="bg1">
                        <a:lumMod val="95000"/>
                      </a:schemeClr>
                    </a:solidFill>
                  </a:tcPr>
                </a:tc>
                <a:tc>
                  <a:txBody>
                    <a:bodyPr/>
                    <a:lstStyle/>
                    <a:p>
                      <a:r>
                        <a:rPr lang="de-CH" sz="1150" b="1" dirty="0"/>
                        <a:t>Einnahmen Finanzausgleich </a:t>
                      </a:r>
                      <a:r>
                        <a:rPr lang="de-CH" sz="1150" b="1" baseline="0" dirty="0"/>
                        <a:t>Fr. 416’735.00. Der Kanton bezahlt einen Härteausgleich während 16 Jahren (4 J. fix &amp; 12 J. sinkend) Budget 2020 = Fr. 198’313.00 (5. Jahr sinkend). Der Ressourcenausgleich wurde gegenüber dem Budget 2019 um Fr. 38'411.00 und der Lastenausgleich um Fr. 3'751.00 erhöht. Total sind mit Fr. 30'679.00 Mehreinnahmen zu rechnen.</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5"/>
                  </a:ext>
                </a:extLst>
              </a:tr>
              <a:tr h="125311">
                <a:tc>
                  <a:txBody>
                    <a:bodyPr/>
                    <a:lstStyle/>
                    <a:p>
                      <a:r>
                        <a:rPr lang="de-CH" sz="1150" b="1" dirty="0"/>
                        <a:t>Rückerstattungen Gemeinwesen</a:t>
                      </a:r>
                    </a:p>
                  </a:txBody>
                  <a:tcPr marL="91423" marR="91423" marT="45718" marB="45718">
                    <a:solidFill>
                      <a:schemeClr val="bg1"/>
                    </a:solidFill>
                  </a:tcPr>
                </a:tc>
                <a:tc>
                  <a:txBody>
                    <a:bodyPr/>
                    <a:lstStyle/>
                    <a:p>
                      <a:pPr>
                        <a:tabLst>
                          <a:tab pos="1073150" algn="r"/>
                        </a:tabLst>
                      </a:pPr>
                      <a:r>
                        <a:rPr lang="de-CH" sz="1150" b="1" dirty="0"/>
                        <a:t>CHF</a:t>
                      </a:r>
                      <a:r>
                        <a:rPr lang="de-CH" sz="1150" b="1" baseline="0" dirty="0"/>
                        <a:t>	225’500</a:t>
                      </a:r>
                      <a:endParaRPr lang="de-CH" sz="1150" b="1" dirty="0"/>
                    </a:p>
                  </a:txBody>
                  <a:tcPr marL="91423" marR="91423" marT="45718" marB="45718">
                    <a:solidFill>
                      <a:schemeClr val="bg1"/>
                    </a:solidFill>
                  </a:tcPr>
                </a:tc>
                <a:tc>
                  <a:txBody>
                    <a:bodyPr/>
                    <a:lstStyle/>
                    <a:p>
                      <a:r>
                        <a:rPr lang="de-CH" sz="1150" b="1" dirty="0"/>
                        <a:t>Dies betrifft die Rückerstattungen der Schulgelder PS &amp; OS, </a:t>
                      </a:r>
                      <a:r>
                        <a:rPr lang="de-CH" sz="1150" b="1" dirty="0" err="1"/>
                        <a:t>Subv</a:t>
                      </a:r>
                      <a:r>
                        <a:rPr lang="de-CH" sz="1150" b="1" dirty="0"/>
                        <a:t>. Gewässerverbauungen &amp; Rückzahlung der geleisteten Vorschüsse der Sozialhilfe. Mehreinahmen gegenüber dem Budget 2019 von Fr. 19'000.00.</a:t>
                      </a:r>
                    </a:p>
                  </a:txBody>
                  <a:tcPr marL="91423" marR="91423" marT="45718" marB="45718">
                    <a:solidFill>
                      <a:schemeClr val="bg1"/>
                    </a:solidFill>
                  </a:tcPr>
                </a:tc>
                <a:extLst>
                  <a:ext uri="{0D108BD9-81ED-4DB2-BD59-A6C34878D82A}">
                    <a16:rowId xmlns:a16="http://schemas.microsoft.com/office/drawing/2014/main" val="10006"/>
                  </a:ext>
                </a:extLst>
              </a:tr>
              <a:tr h="0">
                <a:tc>
                  <a:txBody>
                    <a:bodyPr/>
                    <a:lstStyle/>
                    <a:p>
                      <a:r>
                        <a:rPr lang="de-CH" sz="1150" b="1" dirty="0"/>
                        <a:t>Beiträge eigene Rechnung</a:t>
                      </a:r>
                    </a:p>
                  </a:txBody>
                  <a:tcPr marL="91423" marR="91423" marT="45718" marB="45718">
                    <a:solidFill>
                      <a:schemeClr val="bg1">
                        <a:lumMod val="95000"/>
                      </a:schemeClr>
                    </a:solidFill>
                  </a:tcPr>
                </a:tc>
                <a:tc>
                  <a:txBody>
                    <a:bodyPr/>
                    <a:lstStyle/>
                    <a:p>
                      <a:pPr>
                        <a:tabLst>
                          <a:tab pos="1073150" algn="r"/>
                        </a:tabLst>
                      </a:pPr>
                      <a:r>
                        <a:rPr lang="de-CH" sz="1150" b="1" dirty="0"/>
                        <a:t>CHF	81’400</a:t>
                      </a:r>
                    </a:p>
                  </a:txBody>
                  <a:tcPr marL="91423" marR="91423" marT="45718" marB="45718">
                    <a:solidFill>
                      <a:schemeClr val="bg1">
                        <a:lumMod val="95000"/>
                      </a:schemeClr>
                    </a:solidFill>
                  </a:tcPr>
                </a:tc>
                <a:tc>
                  <a:txBody>
                    <a:bodyPr/>
                    <a:lstStyle/>
                    <a:p>
                      <a:r>
                        <a:rPr lang="de-CH" sz="1150" b="1" baseline="0" dirty="0"/>
                        <a:t>Gegenüber dem Vorjahresbudget ist hier eine positive Abweichung von Fr. 21'900.00 festzustellen. Haupteinnahmen: Beiträge Kanton &amp; Bergbahnen für die Überwachung des Triftgletschers. Die Zunahme der Einnahmen ist auf die Subventionen des persönlichen Schulmaterials </a:t>
                      </a:r>
                      <a:r>
                        <a:rPr lang="de-CH" sz="1150" b="1" baseline="0" dirty="0" err="1"/>
                        <a:t>zurückzu</a:t>
                      </a:r>
                      <a:r>
                        <a:rPr lang="de-CH" sz="1150" b="1" baseline="0" dirty="0"/>
                        <a:t>-führen.</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7"/>
                  </a:ext>
                </a:extLst>
              </a:tr>
              <a:tr h="0">
                <a:tc>
                  <a:txBody>
                    <a:bodyPr/>
                    <a:lstStyle/>
                    <a:p>
                      <a:r>
                        <a:rPr lang="de-CH" sz="1150" b="1" dirty="0"/>
                        <a:t>Entnahmen Spezialfinanzierungen</a:t>
                      </a:r>
                    </a:p>
                  </a:txBody>
                  <a:tcPr marL="91423" marR="91423" marT="45718" marB="45718">
                    <a:solidFill>
                      <a:schemeClr val="bg1"/>
                    </a:solidFill>
                  </a:tcPr>
                </a:tc>
                <a:tc>
                  <a:txBody>
                    <a:bodyPr/>
                    <a:lstStyle/>
                    <a:p>
                      <a:pPr>
                        <a:tabLst>
                          <a:tab pos="1073150" algn="r"/>
                        </a:tabLst>
                      </a:pPr>
                      <a:r>
                        <a:rPr lang="de-CH" sz="1150" b="1" dirty="0"/>
                        <a:t>CHF	23’650</a:t>
                      </a:r>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Die Bereiche Trinkwasser, Abwasserentsorgung und Abfallbewirtschaftung müssen jeweils eine ausgeglichene Rechnung erzielen. Gemäss Budget 2020 fehlen im Bereich Abfallbewirtschaftung Fr. 23’650.00.</a:t>
                      </a:r>
                    </a:p>
                  </a:txBody>
                  <a:tcPr marL="91423" marR="91423" marT="45718" marB="45718">
                    <a:solidFill>
                      <a:schemeClr val="bg1"/>
                    </a:solidFill>
                  </a:tcPr>
                </a:tc>
                <a:extLst>
                  <a:ext uri="{0D108BD9-81ED-4DB2-BD59-A6C34878D82A}">
                    <a16:rowId xmlns:a16="http://schemas.microsoft.com/office/drawing/2014/main" val="10008"/>
                  </a:ext>
                </a:extLst>
              </a:tr>
              <a:tr h="297015">
                <a:tc>
                  <a:txBody>
                    <a:bodyPr/>
                    <a:lstStyle/>
                    <a:p>
                      <a:r>
                        <a:rPr lang="de-CH" sz="1150" b="1" dirty="0"/>
                        <a:t>Interne Verrechnungen</a:t>
                      </a:r>
                    </a:p>
                  </a:txBody>
                  <a:tcPr marL="91423" marR="91423" marT="45718" marB="45718">
                    <a:solidFill>
                      <a:schemeClr val="bg1">
                        <a:lumMod val="95000"/>
                      </a:schemeClr>
                    </a:solidFill>
                  </a:tcPr>
                </a:tc>
                <a:tc>
                  <a:txBody>
                    <a:bodyPr/>
                    <a:lstStyle/>
                    <a:p>
                      <a:pPr>
                        <a:tabLst>
                          <a:tab pos="1073150" algn="r"/>
                        </a:tabLst>
                      </a:pPr>
                      <a:r>
                        <a:rPr lang="de-CH" sz="1150" b="1" strike="sngStrike" kern="1200" baseline="0" dirty="0">
                          <a:solidFill>
                            <a:srgbClr val="FF0000"/>
                          </a:solidFill>
                          <a:latin typeface="+mn-lt"/>
                          <a:ea typeface="+mn-ea"/>
                          <a:cs typeface="+mn-cs"/>
                        </a:rPr>
                        <a:t>CHF	157’900</a:t>
                      </a:r>
                    </a:p>
                    <a:p>
                      <a:pPr>
                        <a:tabLst>
                          <a:tab pos="1073150" algn="r"/>
                        </a:tabLst>
                      </a:pPr>
                      <a:r>
                        <a:rPr lang="de-CH" sz="1150" b="1" dirty="0">
                          <a:solidFill>
                            <a:srgbClr val="FF0000"/>
                          </a:solidFill>
                        </a:rPr>
                        <a:t>CHF	209’800</a:t>
                      </a:r>
                    </a:p>
                  </a:txBody>
                  <a:tcPr marL="91423" marR="91423" marT="45718" marB="45718">
                    <a:solidFill>
                      <a:schemeClr val="bg1">
                        <a:lumMod val="95000"/>
                      </a:schemeClr>
                    </a:solidFill>
                  </a:tcPr>
                </a:tc>
                <a:tc>
                  <a:txBody>
                    <a:bodyPr/>
                    <a:lstStyle/>
                    <a:p>
                      <a:r>
                        <a:rPr lang="de-CH" sz="1150" b="1" kern="1200" dirty="0">
                          <a:solidFill>
                            <a:schemeClr val="dk1"/>
                          </a:solidFill>
                          <a:latin typeface="+mn-lt"/>
                          <a:ea typeface="+mn-ea"/>
                          <a:cs typeface="+mn-cs"/>
                        </a:rPr>
                        <a:t>Verrechnung Personalaufwand Werkhof &amp; Darlehenszinsen </a:t>
                      </a:r>
                      <a:r>
                        <a:rPr lang="de-CH" sz="1150" b="1" kern="1200" dirty="0">
                          <a:solidFill>
                            <a:srgbClr val="FF0000"/>
                          </a:solidFill>
                          <a:latin typeface="+mn-lt"/>
                          <a:ea typeface="+mn-ea"/>
                          <a:cs typeface="+mn-cs"/>
                        </a:rPr>
                        <a:t>(inkl. Darlehenszinsen Anlagen Bergbahnen Hohsaas AG)</a:t>
                      </a:r>
                      <a:endParaRPr lang="de-CH" sz="1150" b="1" kern="1200" dirty="0">
                        <a:solidFill>
                          <a:schemeClr val="dk1"/>
                        </a:solidFill>
                        <a:latin typeface="+mn-lt"/>
                        <a:ea typeface="+mn-ea"/>
                        <a:cs typeface="+mn-cs"/>
                      </a:endParaRPr>
                    </a:p>
                  </a:txBody>
                  <a:tcPr marL="91423" marR="91423" marT="45718" marB="45718">
                    <a:solidFill>
                      <a:schemeClr val="bg1">
                        <a:lumMod val="95000"/>
                      </a:schemeClr>
                    </a:solidFill>
                  </a:tcPr>
                </a:tc>
                <a:extLst>
                  <a:ext uri="{0D108BD9-81ED-4DB2-BD59-A6C34878D82A}">
                    <a16:rowId xmlns:a16="http://schemas.microsoft.com/office/drawing/2014/main" val="10009"/>
                  </a:ext>
                </a:extLst>
              </a:tr>
            </a:tbl>
          </a:graphicData>
        </a:graphic>
      </p:graphicFrame>
      <p:sp>
        <p:nvSpPr>
          <p:cNvPr id="4" name="Textfeld 3"/>
          <p:cNvSpPr txBox="1"/>
          <p:nvPr/>
        </p:nvSpPr>
        <p:spPr>
          <a:xfrm>
            <a:off x="1560514" y="-27384"/>
            <a:ext cx="9143999" cy="477054"/>
          </a:xfrm>
          <a:prstGeom prst="rect">
            <a:avLst/>
          </a:prstGeom>
          <a:noFill/>
        </p:spPr>
        <p:txBody>
          <a:bodyPr wrap="square" rtlCol="0">
            <a:spAutoFit/>
          </a:bodyPr>
          <a:lstStyle/>
          <a:p>
            <a:pPr algn="ctr"/>
            <a:r>
              <a:rPr lang="de-CH" sz="2500" b="1" dirty="0">
                <a:latin typeface="+mn-lt"/>
              </a:rPr>
              <a:t>Laufende Rechnung 2020 - Ertrag</a:t>
            </a:r>
          </a:p>
        </p:txBody>
      </p:sp>
    </p:spTree>
    <p:extLst>
      <p:ext uri="{BB962C8B-B14F-4D97-AF65-F5344CB8AC3E}">
        <p14:creationId xmlns:p14="http://schemas.microsoft.com/office/powerpoint/2010/main" val="353838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4FAEAD7-1039-4BFB-AD14-4FA7BDC4F337}"/>
              </a:ext>
            </a:extLst>
          </p:cNvPr>
          <p:cNvSpPr txBox="1"/>
          <p:nvPr/>
        </p:nvSpPr>
        <p:spPr>
          <a:xfrm>
            <a:off x="1524001" y="404664"/>
            <a:ext cx="9143999" cy="861774"/>
          </a:xfrm>
          <a:prstGeom prst="rect">
            <a:avLst/>
          </a:prstGeom>
          <a:noFill/>
        </p:spPr>
        <p:txBody>
          <a:bodyPr wrap="square" rtlCol="0">
            <a:spAutoFit/>
          </a:bodyPr>
          <a:lstStyle/>
          <a:p>
            <a:pPr algn="ctr"/>
            <a:r>
              <a:rPr lang="de-CH" sz="5000" b="1" dirty="0"/>
              <a:t>Finanzierungsbedarf</a:t>
            </a:r>
          </a:p>
        </p:txBody>
      </p:sp>
      <p:sp>
        <p:nvSpPr>
          <p:cNvPr id="6" name="Textfeld 5">
            <a:extLst>
              <a:ext uri="{FF2B5EF4-FFF2-40B4-BE49-F238E27FC236}">
                <a16:creationId xmlns:a16="http://schemas.microsoft.com/office/drawing/2014/main" id="{829F7AF1-4551-4875-912F-6BD8805A1171}"/>
              </a:ext>
            </a:extLst>
          </p:cNvPr>
          <p:cNvSpPr txBox="1"/>
          <p:nvPr/>
        </p:nvSpPr>
        <p:spPr>
          <a:xfrm>
            <a:off x="623392" y="1412776"/>
            <a:ext cx="11233248" cy="3785652"/>
          </a:xfrm>
          <a:prstGeom prst="rect">
            <a:avLst/>
          </a:prstGeom>
          <a:noFill/>
        </p:spPr>
        <p:txBody>
          <a:bodyPr wrap="square" rtlCol="0">
            <a:spAutoFit/>
          </a:bodyPr>
          <a:lstStyle/>
          <a:p>
            <a:r>
              <a:rPr lang="de-CH" sz="2400" dirty="0"/>
              <a:t>Genehmigung Finanzierungsbedarf und Aufnahme entsprechender Kredite bzw. Übernahme Darlehen (Bergbahnen Hohsaas AG)</a:t>
            </a:r>
          </a:p>
          <a:p>
            <a:endParaRPr lang="de-CH" sz="2400" dirty="0"/>
          </a:p>
          <a:p>
            <a:r>
              <a:rPr lang="de-CH" sz="2400" dirty="0"/>
              <a:t>Übernahme </a:t>
            </a:r>
            <a:r>
              <a:rPr lang="de-CH" sz="2400" dirty="0" err="1"/>
              <a:t>IHG</a:t>
            </a:r>
            <a:r>
              <a:rPr lang="de-CH" sz="2400" dirty="0"/>
              <a:t>-Darlehen						CHF	</a:t>
            </a:r>
            <a:r>
              <a:rPr lang="de-CH" sz="800" dirty="0"/>
              <a:t> </a:t>
            </a:r>
            <a:r>
              <a:rPr lang="de-CH" sz="2400" dirty="0"/>
              <a:t>1’996’060.00</a:t>
            </a:r>
          </a:p>
          <a:p>
            <a:r>
              <a:rPr lang="de-CH" sz="2400" dirty="0"/>
              <a:t>Übernahme WIR-Darlehen						CHF	   378’400.00</a:t>
            </a:r>
          </a:p>
          <a:p>
            <a:r>
              <a:rPr lang="de-CH" sz="2400" dirty="0"/>
              <a:t>Finanzierung Nachlassdividende (100% gedeckt)		CHF	   103’968.80</a:t>
            </a:r>
          </a:p>
          <a:p>
            <a:r>
              <a:rPr lang="de-CH" sz="2400" dirty="0"/>
              <a:t>Finanzierung Nachlassdividende (10%)				CHF	   621’151.20</a:t>
            </a:r>
          </a:p>
          <a:p>
            <a:r>
              <a:rPr lang="de-CH" sz="2400" dirty="0"/>
              <a:t>Investitionen 2020/2021						CHF	   800’000.00</a:t>
            </a:r>
          </a:p>
          <a:p>
            <a:r>
              <a:rPr lang="de-CH" sz="2400" dirty="0"/>
              <a:t>Kontokorrentausschöpfung						</a:t>
            </a:r>
            <a:r>
              <a:rPr lang="de-CH" sz="2400" u="sng" dirty="0"/>
              <a:t>CHF	1’000’000.00</a:t>
            </a:r>
          </a:p>
          <a:p>
            <a:r>
              <a:rPr lang="de-CH" sz="2400" b="1" dirty="0"/>
              <a:t>Total Finanzierungsbedarf					CHF	4’899’580.00</a:t>
            </a:r>
          </a:p>
        </p:txBody>
      </p:sp>
    </p:spTree>
    <p:extLst>
      <p:ext uri="{BB962C8B-B14F-4D97-AF65-F5344CB8AC3E}">
        <p14:creationId xmlns:p14="http://schemas.microsoft.com/office/powerpoint/2010/main" val="100505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CE3245C9-4DA1-4E95-A0DF-6833EB99D9CA}"/>
              </a:ext>
            </a:extLst>
          </p:cNvPr>
          <p:cNvSpPr txBox="1"/>
          <p:nvPr/>
        </p:nvSpPr>
        <p:spPr>
          <a:xfrm>
            <a:off x="1670064" y="2228672"/>
            <a:ext cx="9322480" cy="2400657"/>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Fragen?</a:t>
            </a:r>
          </a:p>
          <a:p>
            <a:pPr marL="685800" indent="-685800">
              <a:buFont typeface="Arial" panose="020B0604020202020204" pitchFamily="34" charset="0"/>
              <a:buChar char="•"/>
            </a:pPr>
            <a:r>
              <a:rPr lang="de-CH" sz="5000" b="1" dirty="0">
                <a:latin typeface="+mn-lt"/>
              </a:rPr>
              <a:t>Genehmigung Budget 2020</a:t>
            </a:r>
          </a:p>
          <a:p>
            <a:pPr marL="685800" indent="-685800">
              <a:buFont typeface="Arial" panose="020B0604020202020204" pitchFamily="34" charset="0"/>
              <a:buChar char="•"/>
            </a:pPr>
            <a:r>
              <a:rPr lang="de-CH" sz="5000" b="1" dirty="0">
                <a:latin typeface="+mn-lt"/>
              </a:rPr>
              <a:t>Genehmigung Finanzierung</a:t>
            </a:r>
          </a:p>
        </p:txBody>
      </p:sp>
    </p:spTree>
    <p:extLst>
      <p:ext uri="{BB962C8B-B14F-4D97-AF65-F5344CB8AC3E}">
        <p14:creationId xmlns:p14="http://schemas.microsoft.com/office/powerpoint/2010/main" val="1398511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24001" y="-97070"/>
            <a:ext cx="9143999" cy="861774"/>
          </a:xfrm>
          <a:prstGeom prst="rect">
            <a:avLst/>
          </a:prstGeom>
          <a:noFill/>
        </p:spPr>
        <p:txBody>
          <a:bodyPr wrap="square" rtlCol="0">
            <a:spAutoFit/>
          </a:bodyPr>
          <a:lstStyle/>
          <a:p>
            <a:pPr algn="ctr"/>
            <a:r>
              <a:rPr lang="de-CH" sz="5000" b="1" dirty="0">
                <a:latin typeface="+mn-lt"/>
              </a:rPr>
              <a:t>5. Finanzplan 2021 - 2024</a:t>
            </a:r>
          </a:p>
        </p:txBody>
      </p:sp>
      <p:sp>
        <p:nvSpPr>
          <p:cNvPr id="4" name="Textfeld 3">
            <a:extLst>
              <a:ext uri="{FF2B5EF4-FFF2-40B4-BE49-F238E27FC236}">
                <a16:creationId xmlns:a16="http://schemas.microsoft.com/office/drawing/2014/main" id="{48721D43-E53D-4B55-BBCE-8B8ACF729B1E}"/>
              </a:ext>
            </a:extLst>
          </p:cNvPr>
          <p:cNvSpPr txBox="1">
            <a:spLocks noChangeArrowheads="1"/>
          </p:cNvSpPr>
          <p:nvPr/>
        </p:nvSpPr>
        <p:spPr bwMode="auto">
          <a:xfrm>
            <a:off x="1847850" y="6309320"/>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Zur Kenntnisnahme</a:t>
            </a:r>
          </a:p>
        </p:txBody>
      </p:sp>
      <p:pic>
        <p:nvPicPr>
          <p:cNvPr id="2" name="Grafik 1">
            <a:extLst>
              <a:ext uri="{FF2B5EF4-FFF2-40B4-BE49-F238E27FC236}">
                <a16:creationId xmlns:a16="http://schemas.microsoft.com/office/drawing/2014/main" id="{CAB42DF6-DF5A-4523-B6F9-DBDFE14DEF26}"/>
              </a:ext>
            </a:extLst>
          </p:cNvPr>
          <p:cNvPicPr>
            <a:picLocks noChangeAspect="1"/>
          </p:cNvPicPr>
          <p:nvPr/>
        </p:nvPicPr>
        <p:blipFill>
          <a:blip r:embed="rId2"/>
          <a:stretch>
            <a:fillRect/>
          </a:stretch>
        </p:blipFill>
        <p:spPr>
          <a:xfrm>
            <a:off x="1810369" y="677204"/>
            <a:ext cx="8571262" cy="571961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2613392"/>
            <a:ext cx="9143999" cy="1631216"/>
          </a:xfrm>
          <a:prstGeom prst="rect">
            <a:avLst/>
          </a:prstGeom>
          <a:noFill/>
        </p:spPr>
        <p:txBody>
          <a:bodyPr wrap="square" rtlCol="0">
            <a:spAutoFit/>
          </a:bodyPr>
          <a:lstStyle/>
          <a:p>
            <a:pPr algn="ctr"/>
            <a:r>
              <a:rPr lang="de-CH" sz="5000" b="1" dirty="0">
                <a:latin typeface="+mn-lt"/>
              </a:rPr>
              <a:t>6. Anträge &amp;</a:t>
            </a:r>
          </a:p>
          <a:p>
            <a:pPr algn="ctr"/>
            <a:r>
              <a:rPr lang="de-CH" sz="5000" b="1" dirty="0">
                <a:latin typeface="+mn-lt"/>
              </a:rPr>
              <a:t>Verschiedenes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1775147" y="1194431"/>
            <a:ext cx="8929365" cy="470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0"/>
              </a:spcBef>
              <a:buFontTx/>
              <a:buAutoNum type="arabicPeriod"/>
            </a:pPr>
            <a:r>
              <a:rPr lang="de-CH" sz="2500" dirty="0"/>
              <a:t>Begrüssung / Wahl der Stimmenzähler</a:t>
            </a:r>
          </a:p>
          <a:p>
            <a:pPr eaLnBrk="1" hangingPunct="1">
              <a:spcBef>
                <a:spcPts val="0"/>
              </a:spcBef>
              <a:buFontTx/>
              <a:buAutoNum type="arabicPeriod"/>
            </a:pPr>
            <a:r>
              <a:rPr lang="de-CH" sz="2500" dirty="0"/>
              <a:t>Bergbahnen Hohsaas AG - Vermögensübertragung</a:t>
            </a:r>
          </a:p>
          <a:p>
            <a:pPr eaLnBrk="1" hangingPunct="1">
              <a:spcBef>
                <a:spcPts val="0"/>
              </a:spcBef>
              <a:buFontTx/>
              <a:buAutoNum type="arabicPeriod"/>
            </a:pPr>
            <a:r>
              <a:rPr lang="de-CH" sz="2500" dirty="0"/>
              <a:t>Protokoll der Urversammlung vom 19. Dezember 2019 (lag zur Einsichtnahme auf)</a:t>
            </a:r>
          </a:p>
          <a:p>
            <a:pPr eaLnBrk="1" hangingPunct="1">
              <a:spcBef>
                <a:spcPts val="0"/>
              </a:spcBef>
              <a:buFontTx/>
              <a:buAutoNum type="arabicPeriod"/>
            </a:pPr>
            <a:r>
              <a:rPr lang="de-CH" sz="2500" dirty="0"/>
              <a:t>Kostenvoranschlag 2020 (genehmigter Kostenvoranschlag vom 19.12.2019 mit Ergänzungen Vermögensübertragung Anlagen Bergbahnen Hohsaas AG)</a:t>
            </a:r>
          </a:p>
          <a:p>
            <a:pPr marL="800100" lvl="1" indent="-342900" eaLnBrk="1" hangingPunct="1">
              <a:spcBef>
                <a:spcPts val="0"/>
              </a:spcBef>
              <a:buFont typeface="+mj-lt"/>
              <a:buAutoNum type="alphaLcParenR"/>
            </a:pPr>
            <a:r>
              <a:rPr lang="de-CH" sz="2500" dirty="0"/>
              <a:t>Orientierung</a:t>
            </a:r>
          </a:p>
          <a:p>
            <a:pPr marL="800100" lvl="1" indent="-342900" eaLnBrk="1" hangingPunct="1">
              <a:spcBef>
                <a:spcPts val="0"/>
              </a:spcBef>
              <a:buFont typeface="+mj-lt"/>
              <a:buAutoNum type="alphaLcParenR"/>
            </a:pPr>
            <a:r>
              <a:rPr lang="de-CH" sz="2500" dirty="0"/>
              <a:t>Genehmigung Investitions- &amp; Laufende Rechnung</a:t>
            </a:r>
          </a:p>
          <a:p>
            <a:pPr marL="800100" lvl="1" indent="-342900" eaLnBrk="1" hangingPunct="1">
              <a:spcBef>
                <a:spcPts val="0"/>
              </a:spcBef>
              <a:buFont typeface="+mj-lt"/>
              <a:buAutoNum type="alphaLcParenR"/>
            </a:pPr>
            <a:r>
              <a:rPr lang="de-CH" sz="2500" dirty="0"/>
              <a:t>Finanzierung</a:t>
            </a:r>
          </a:p>
          <a:p>
            <a:pPr eaLnBrk="1" hangingPunct="1">
              <a:spcBef>
                <a:spcPts val="0"/>
              </a:spcBef>
              <a:buFontTx/>
              <a:buAutoNum type="arabicPeriod"/>
            </a:pPr>
            <a:r>
              <a:rPr lang="de-CH" sz="2500" dirty="0"/>
              <a:t>Finanzplan 2021 – 2024</a:t>
            </a:r>
          </a:p>
          <a:p>
            <a:pPr eaLnBrk="1" hangingPunct="1">
              <a:spcBef>
                <a:spcPts val="0"/>
              </a:spcBef>
              <a:buFontTx/>
              <a:buAutoNum type="arabicPeriod"/>
            </a:pPr>
            <a:r>
              <a:rPr lang="de-CH" sz="2500" dirty="0"/>
              <a:t>Anträge und Verschiedenes</a:t>
            </a:r>
            <a:endParaRPr lang="de-DE" sz="2500" dirty="0"/>
          </a:p>
        </p:txBody>
      </p:sp>
      <p:sp>
        <p:nvSpPr>
          <p:cNvPr id="6" name="Textfeld 5"/>
          <p:cNvSpPr txBox="1"/>
          <p:nvPr/>
        </p:nvSpPr>
        <p:spPr>
          <a:xfrm>
            <a:off x="1631505" y="404664"/>
            <a:ext cx="9143999" cy="861774"/>
          </a:xfrm>
          <a:prstGeom prst="rect">
            <a:avLst/>
          </a:prstGeom>
          <a:noFill/>
        </p:spPr>
        <p:txBody>
          <a:bodyPr wrap="square" rtlCol="0">
            <a:spAutoFit/>
          </a:bodyPr>
          <a:lstStyle/>
          <a:p>
            <a:r>
              <a:rPr lang="de-CH" sz="5000" b="1" dirty="0">
                <a:latin typeface="+mn-lt"/>
              </a:rPr>
              <a:t>Traktanden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2" y="2613392"/>
            <a:ext cx="9143999" cy="1631216"/>
          </a:xfrm>
          <a:prstGeom prst="rect">
            <a:avLst/>
          </a:prstGeom>
          <a:noFill/>
        </p:spPr>
        <p:txBody>
          <a:bodyPr wrap="square" rtlCol="0">
            <a:spAutoFit/>
          </a:bodyPr>
          <a:lstStyle/>
          <a:p>
            <a:pPr algn="ctr"/>
            <a:r>
              <a:rPr lang="de-CH" sz="5000" b="1" dirty="0">
                <a:latin typeface="+mn-lt"/>
              </a:rPr>
              <a:t>1. Begrüssung / Wahl der Stimmenzähler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2204864"/>
            <a:ext cx="9143999" cy="861774"/>
          </a:xfrm>
          <a:prstGeom prst="rect">
            <a:avLst/>
          </a:prstGeom>
          <a:noFill/>
        </p:spPr>
        <p:txBody>
          <a:bodyPr wrap="square" rtlCol="0">
            <a:spAutoFit/>
          </a:bodyPr>
          <a:lstStyle/>
          <a:p>
            <a:pPr algn="ctr"/>
            <a:r>
              <a:rPr lang="de-CH" sz="5000" b="1" dirty="0">
                <a:latin typeface="+mn-lt"/>
              </a:rPr>
              <a:t>2. Bergbahnen Hohsaas AG</a:t>
            </a:r>
          </a:p>
        </p:txBody>
      </p:sp>
      <p:sp>
        <p:nvSpPr>
          <p:cNvPr id="4" name="Textfeld 3">
            <a:extLst>
              <a:ext uri="{FF2B5EF4-FFF2-40B4-BE49-F238E27FC236}">
                <a16:creationId xmlns:a16="http://schemas.microsoft.com/office/drawing/2014/main" id="{4E447C6A-7FE3-4932-AE25-FE8B47466B8F}"/>
              </a:ext>
            </a:extLst>
          </p:cNvPr>
          <p:cNvSpPr txBox="1"/>
          <p:nvPr/>
        </p:nvSpPr>
        <p:spPr>
          <a:xfrm>
            <a:off x="2207568" y="3143290"/>
            <a:ext cx="8064896" cy="861774"/>
          </a:xfrm>
          <a:prstGeom prst="rect">
            <a:avLst/>
          </a:prstGeom>
          <a:noFill/>
        </p:spPr>
        <p:txBody>
          <a:bodyPr wrap="square" rtlCol="0">
            <a:spAutoFit/>
          </a:bodyPr>
          <a:lstStyle/>
          <a:p>
            <a:pPr marL="685800" indent="-685800">
              <a:buFont typeface="Arial" panose="020B0604020202020204" pitchFamily="34" charset="0"/>
              <a:buChar char="•"/>
            </a:pPr>
            <a:r>
              <a:rPr lang="de-CH" sz="5000" b="1" dirty="0">
                <a:latin typeface="+mn-lt"/>
              </a:rPr>
              <a:t>Vermögensübertragung</a:t>
            </a:r>
          </a:p>
        </p:txBody>
      </p:sp>
    </p:spTree>
    <p:extLst>
      <p:ext uri="{BB962C8B-B14F-4D97-AF65-F5344CB8AC3E}">
        <p14:creationId xmlns:p14="http://schemas.microsoft.com/office/powerpoint/2010/main" val="89569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hlinkClick r:id="" action="ppaction://noaction"/>
          </p:cNvPr>
          <p:cNvSpPr/>
          <p:nvPr/>
        </p:nvSpPr>
        <p:spPr>
          <a:xfrm>
            <a:off x="1740322" y="0"/>
            <a:ext cx="3064213"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1) </a:t>
            </a:r>
            <a:r>
              <a:rPr kumimoji="0" lang="de-CH" sz="1400" b="1" i="0" u="none" strike="noStrike" kern="1200" cap="none" spc="0" normalizeH="0" baseline="0" noProof="0" dirty="0">
                <a:ln>
                  <a:noFill/>
                </a:ln>
                <a:solidFill>
                  <a:prstClr val="black"/>
                </a:solidFill>
                <a:effectLst/>
                <a:uLnTx/>
                <a:uFillTx/>
                <a:latin typeface="Arial" panose="020B0604020202020204"/>
                <a:ea typeface="+mn-ea"/>
                <a:cs typeface="+mn-cs"/>
              </a:rPr>
              <a:t>Fremdkapital-Schnitt</a:t>
            </a:r>
          </a:p>
        </p:txBody>
      </p:sp>
      <p:sp>
        <p:nvSpPr>
          <p:cNvPr id="21" name="Rechteck 20">
            <a:hlinkClick r:id="" action="ppaction://noaction"/>
          </p:cNvPr>
          <p:cNvSpPr/>
          <p:nvPr/>
        </p:nvSpPr>
        <p:spPr>
          <a:xfrm>
            <a:off x="5649943" y="0"/>
            <a:ext cx="3064213"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2) </a:t>
            </a:r>
            <a:r>
              <a:rPr kumimoji="0" lang="de-CH" sz="1400" b="1" i="0" u="none" strike="noStrike" kern="1200" cap="none" spc="0" normalizeH="0" baseline="0" noProof="0" dirty="0">
                <a:ln>
                  <a:noFill/>
                </a:ln>
                <a:solidFill>
                  <a:prstClr val="black"/>
                </a:solidFill>
                <a:effectLst/>
                <a:uLnTx/>
                <a:uFillTx/>
                <a:latin typeface="Arial" panose="020B0604020202020204"/>
                <a:ea typeface="+mn-ea"/>
                <a:cs typeface="+mn-cs"/>
              </a:rPr>
              <a:t>Kapitalherabsetzung</a:t>
            </a:r>
          </a:p>
        </p:txBody>
      </p:sp>
      <p:sp>
        <p:nvSpPr>
          <p:cNvPr id="44" name="Rechteck 43"/>
          <p:cNvSpPr/>
          <p:nvPr/>
        </p:nvSpPr>
        <p:spPr>
          <a:xfrm>
            <a:off x="1759778" y="525293"/>
            <a:ext cx="3064213"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Im Rahmen der Sanierung der BBHAG findet ein Schuldenschnitt der Forderungen der 3. Klasse statt. Die Entscheidung trifft die Gläubigerversammlung. Es folgt ein Nachlassvertrag.</a:t>
            </a:r>
          </a:p>
        </p:txBody>
      </p:sp>
      <p:sp>
        <p:nvSpPr>
          <p:cNvPr id="45" name="Rechteck 44"/>
          <p:cNvSpPr/>
          <p:nvPr/>
        </p:nvSpPr>
        <p:spPr>
          <a:xfrm>
            <a:off x="1759778" y="2644640"/>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Die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 als Hauptgläubigerin der BBHAG ist im Fremdkapital-Schnitt betroffen und schreibt ihre Forderungen anteilsmässig ab. Diese Abschreibung belastet die Bücher der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46" name="Rechteck 45"/>
          <p:cNvSpPr/>
          <p:nvPr/>
        </p:nvSpPr>
        <p:spPr>
          <a:xfrm>
            <a:off x="1759778" y="4755544"/>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Die Gläubiger der 3. Klasse sind vom Fremdkapital-Schnitt betroffen und schreiben ihre Forderungen anteilsmässig ab.</a:t>
            </a:r>
          </a:p>
        </p:txBody>
      </p:sp>
      <p:sp>
        <p:nvSpPr>
          <p:cNvPr id="52" name="Rechteck 51"/>
          <p:cNvSpPr/>
          <p:nvPr/>
        </p:nvSpPr>
        <p:spPr>
          <a:xfrm>
            <a:off x="5661805" y="525292"/>
            <a:ext cx="3064213"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Als weitere Sanierungsmassnahme findet eine Aktienkapitalherabsetzung statt. Damit schreiben die Aktionäre ihre Beteiligung ab. Die Entscheidung trifft die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a.o</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 Generalversammlung. Es folgt eine Statutenanpassung.</a:t>
            </a:r>
          </a:p>
        </p:txBody>
      </p:sp>
      <p:sp>
        <p:nvSpPr>
          <p:cNvPr id="55" name="Rechteck 54"/>
          <p:cNvSpPr/>
          <p:nvPr/>
        </p:nvSpPr>
        <p:spPr>
          <a:xfrm>
            <a:off x="5661805" y="2650430"/>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Die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 als Hauptaktionärin der BBHAG ist von der Kapitalherabsetzung betroffen und schreibt ihre Beteiligung anteilsmässig ab. Diese Abschreibung belastet die Bücher der </a:t>
            </a:r>
            <a:r>
              <a:rPr kumimoji="0" lang="de-CH" sz="1200" b="0" i="0" u="none" strike="noStrike" kern="1200" cap="none" spc="0" normalizeH="0" baseline="0" noProof="0" dirty="0" err="1">
                <a:ln>
                  <a:noFill/>
                </a:ln>
                <a:solidFill>
                  <a:prstClr val="black"/>
                </a:solidFill>
                <a:effectLst/>
                <a:uLnTx/>
                <a:uFillTx/>
                <a:latin typeface="Arial" panose="020B0604020202020204"/>
                <a:ea typeface="+mn-ea"/>
                <a:cs typeface="+mn-cs"/>
              </a:rPr>
              <a:t>Gde</a:t>
            </a: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56" name="Rechteck 55"/>
          <p:cNvSpPr/>
          <p:nvPr/>
        </p:nvSpPr>
        <p:spPr>
          <a:xfrm>
            <a:off x="5656313" y="4755544"/>
            <a:ext cx="3064213" cy="1447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Sämtliche Aktionäre sind von der Kapitalherabsetzung betroffen und schreiben ihre Beteiligung anteilsmässig ab.</a:t>
            </a:r>
          </a:p>
        </p:txBody>
      </p:sp>
      <p:sp>
        <p:nvSpPr>
          <p:cNvPr id="66" name="Rechteck 65"/>
          <p:cNvSpPr/>
          <p:nvPr/>
        </p:nvSpPr>
        <p:spPr>
          <a:xfrm>
            <a:off x="9966066" y="566413"/>
            <a:ext cx="1485162"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67" name="Rechteck 66"/>
          <p:cNvSpPr/>
          <p:nvPr/>
        </p:nvSpPr>
        <p:spPr>
          <a:xfrm>
            <a:off x="9983696" y="2659744"/>
            <a:ext cx="1485162" cy="1206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pic>
        <p:nvPicPr>
          <p:cNvPr id="3" name="Grafik 2"/>
          <p:cNvPicPr>
            <a:picLocks noChangeAspect="1"/>
          </p:cNvPicPr>
          <p:nvPr/>
        </p:nvPicPr>
        <p:blipFill>
          <a:blip r:embed="rId2"/>
          <a:stretch>
            <a:fillRect/>
          </a:stretch>
        </p:blipFill>
        <p:spPr>
          <a:xfrm>
            <a:off x="9822814" y="1731521"/>
            <a:ext cx="1644538" cy="820288"/>
          </a:xfrm>
          <a:prstGeom prst="rect">
            <a:avLst/>
          </a:prstGeom>
        </p:spPr>
      </p:pic>
      <p:pic>
        <p:nvPicPr>
          <p:cNvPr id="4" name="Grafik 3"/>
          <p:cNvPicPr>
            <a:picLocks noChangeAspect="1"/>
          </p:cNvPicPr>
          <p:nvPr/>
        </p:nvPicPr>
        <p:blipFill>
          <a:blip r:embed="rId3"/>
          <a:stretch>
            <a:fillRect/>
          </a:stretch>
        </p:blipFill>
        <p:spPr>
          <a:xfrm>
            <a:off x="9886378" y="3854492"/>
            <a:ext cx="1644538" cy="863878"/>
          </a:xfrm>
          <a:prstGeom prst="rect">
            <a:avLst/>
          </a:prstGeom>
        </p:spPr>
      </p:pic>
      <p:sp>
        <p:nvSpPr>
          <p:cNvPr id="27" name="Rechteck 26">
            <a:hlinkClick r:id="" action="ppaction://noaction"/>
          </p:cNvPr>
          <p:cNvSpPr/>
          <p:nvPr/>
        </p:nvSpPr>
        <p:spPr>
          <a:xfrm>
            <a:off x="9511691" y="12309"/>
            <a:ext cx="2680309"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3) </a:t>
            </a:r>
            <a:r>
              <a:rPr kumimoji="0" lang="de-CH" sz="1400" b="1" i="0" u="none" strike="noStrike" kern="1200" cap="none" spc="0" normalizeH="0" baseline="0" noProof="0" dirty="0">
                <a:ln>
                  <a:noFill/>
                </a:ln>
                <a:solidFill>
                  <a:prstClr val="black"/>
                </a:solidFill>
                <a:effectLst/>
                <a:uLnTx/>
                <a:uFillTx/>
                <a:latin typeface="Arial" panose="020B0604020202020204"/>
                <a:ea typeface="+mn-ea"/>
                <a:cs typeface="+mn-cs"/>
              </a:rPr>
              <a:t>Neue Ausgangslage</a:t>
            </a:r>
          </a:p>
        </p:txBody>
      </p:sp>
      <p:sp>
        <p:nvSpPr>
          <p:cNvPr id="2" name="Rechteck 1"/>
          <p:cNvSpPr/>
          <p:nvPr/>
        </p:nvSpPr>
        <p:spPr>
          <a:xfrm>
            <a:off x="0" y="12309"/>
            <a:ext cx="12192000" cy="6845691"/>
          </a:xfrm>
          <a:prstGeom prst="rect">
            <a:avLst/>
          </a:prstGeom>
          <a:noFill/>
          <a:ln w="165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 name="Grafik 4"/>
          <p:cNvPicPr>
            <a:picLocks noChangeAspect="1"/>
          </p:cNvPicPr>
          <p:nvPr/>
        </p:nvPicPr>
        <p:blipFill>
          <a:blip r:embed="rId4"/>
          <a:stretch>
            <a:fillRect/>
          </a:stretch>
        </p:blipFill>
        <p:spPr>
          <a:xfrm>
            <a:off x="1794207" y="1730503"/>
            <a:ext cx="3392108" cy="844065"/>
          </a:xfrm>
          <a:prstGeom prst="rect">
            <a:avLst/>
          </a:prstGeom>
        </p:spPr>
      </p:pic>
      <p:pic>
        <p:nvPicPr>
          <p:cNvPr id="6" name="Grafik 5"/>
          <p:cNvPicPr>
            <a:picLocks noChangeAspect="1"/>
          </p:cNvPicPr>
          <p:nvPr/>
        </p:nvPicPr>
        <p:blipFill>
          <a:blip r:embed="rId5"/>
          <a:stretch>
            <a:fillRect/>
          </a:stretch>
        </p:blipFill>
        <p:spPr>
          <a:xfrm>
            <a:off x="1847504" y="3842120"/>
            <a:ext cx="3396071" cy="836139"/>
          </a:xfrm>
          <a:prstGeom prst="rect">
            <a:avLst/>
          </a:prstGeom>
        </p:spPr>
      </p:pic>
      <p:pic>
        <p:nvPicPr>
          <p:cNvPr id="7" name="Grafik 6"/>
          <p:cNvPicPr>
            <a:picLocks noChangeAspect="1"/>
          </p:cNvPicPr>
          <p:nvPr/>
        </p:nvPicPr>
        <p:blipFill>
          <a:blip r:embed="rId6"/>
          <a:stretch>
            <a:fillRect/>
          </a:stretch>
        </p:blipFill>
        <p:spPr>
          <a:xfrm>
            <a:off x="1835771" y="5919400"/>
            <a:ext cx="3392108" cy="844065"/>
          </a:xfrm>
          <a:prstGeom prst="rect">
            <a:avLst/>
          </a:prstGeom>
        </p:spPr>
      </p:pic>
      <p:pic>
        <p:nvPicPr>
          <p:cNvPr id="9" name="Grafik 8"/>
          <p:cNvPicPr>
            <a:picLocks noChangeAspect="1"/>
          </p:cNvPicPr>
          <p:nvPr/>
        </p:nvPicPr>
        <p:blipFill>
          <a:blip r:embed="rId7"/>
          <a:stretch>
            <a:fillRect/>
          </a:stretch>
        </p:blipFill>
        <p:spPr>
          <a:xfrm>
            <a:off x="5736518" y="3831872"/>
            <a:ext cx="3392108" cy="800474"/>
          </a:xfrm>
          <a:prstGeom prst="rect">
            <a:avLst/>
          </a:prstGeom>
        </p:spPr>
      </p:pic>
      <p:pic>
        <p:nvPicPr>
          <p:cNvPr id="10" name="Grafik 9"/>
          <p:cNvPicPr>
            <a:picLocks noChangeAspect="1"/>
          </p:cNvPicPr>
          <p:nvPr/>
        </p:nvPicPr>
        <p:blipFill>
          <a:blip r:embed="rId8"/>
          <a:stretch>
            <a:fillRect/>
          </a:stretch>
        </p:blipFill>
        <p:spPr>
          <a:xfrm>
            <a:off x="5772754" y="5918572"/>
            <a:ext cx="3392108" cy="804437"/>
          </a:xfrm>
          <a:prstGeom prst="rect">
            <a:avLst/>
          </a:prstGeom>
        </p:spPr>
      </p:pic>
      <p:pic>
        <p:nvPicPr>
          <p:cNvPr id="11" name="Grafik 10"/>
          <p:cNvPicPr>
            <a:picLocks noChangeAspect="1"/>
          </p:cNvPicPr>
          <p:nvPr/>
        </p:nvPicPr>
        <p:blipFill>
          <a:blip r:embed="rId9"/>
          <a:stretch>
            <a:fillRect/>
          </a:stretch>
        </p:blipFill>
        <p:spPr>
          <a:xfrm>
            <a:off x="5746317" y="1742391"/>
            <a:ext cx="3392108" cy="812362"/>
          </a:xfrm>
          <a:prstGeom prst="rect">
            <a:avLst/>
          </a:prstGeom>
        </p:spPr>
      </p:pic>
    </p:spTree>
    <p:extLst>
      <p:ext uri="{BB962C8B-B14F-4D97-AF65-F5344CB8AC3E}">
        <p14:creationId xmlns:p14="http://schemas.microsoft.com/office/powerpoint/2010/main" val="223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740322" y="0"/>
            <a:ext cx="4504322"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400" b="0" i="0" u="none" strike="noStrike" kern="1200" cap="none" spc="0" normalizeH="0" baseline="0" noProof="0" dirty="0">
                <a:ln>
                  <a:noFill/>
                </a:ln>
                <a:solidFill>
                  <a:prstClr val="black"/>
                </a:solidFill>
                <a:effectLst/>
                <a:uLnTx/>
                <a:uFillTx/>
                <a:latin typeface="Arial" panose="020B0604020202020204"/>
                <a:ea typeface="+mn-ea"/>
                <a:cs typeface="+mn-cs"/>
              </a:rPr>
              <a:t>3)</a:t>
            </a:r>
            <a:r>
              <a:rPr kumimoji="0" lang="de-CH"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de-CH" sz="2000" b="1" i="0" u="none" strike="noStrike" kern="1200" cap="none" spc="0" normalizeH="0" baseline="0" noProof="0" dirty="0">
                <a:ln>
                  <a:noFill/>
                </a:ln>
                <a:solidFill>
                  <a:prstClr val="black"/>
                </a:solidFill>
                <a:effectLst/>
                <a:uLnTx/>
                <a:uFillTx/>
                <a:latin typeface="Arial" panose="020B0604020202020204"/>
                <a:ea typeface="+mn-ea"/>
                <a:cs typeface="+mn-cs"/>
              </a:rPr>
              <a:t>Neue Ausgangslage</a:t>
            </a:r>
          </a:p>
        </p:txBody>
      </p:sp>
      <p:sp>
        <p:nvSpPr>
          <p:cNvPr id="19" name="Rechteck 18"/>
          <p:cNvSpPr/>
          <p:nvPr/>
        </p:nvSpPr>
        <p:spPr>
          <a:xfrm>
            <a:off x="1845146" y="552407"/>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20" name="Rechteck 19"/>
          <p:cNvSpPr/>
          <p:nvPr/>
        </p:nvSpPr>
        <p:spPr>
          <a:xfrm>
            <a:off x="1845146" y="2686007"/>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12" name="Rechteck 11" hidden="1"/>
          <p:cNvSpPr/>
          <p:nvPr/>
        </p:nvSpPr>
        <p:spPr>
          <a:xfrm>
            <a:off x="0" y="559403"/>
            <a:ext cx="12192000" cy="2059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hteck 12" hidden="1"/>
          <p:cNvSpPr/>
          <p:nvPr/>
        </p:nvSpPr>
        <p:spPr>
          <a:xfrm>
            <a:off x="0" y="2653266"/>
            <a:ext cx="12192000" cy="20664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hteck 13"/>
          <p:cNvSpPr/>
          <p:nvPr/>
        </p:nvSpPr>
        <p:spPr>
          <a:xfrm>
            <a:off x="2194" y="4767402"/>
            <a:ext cx="12192000" cy="209305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hteck 9"/>
          <p:cNvSpPr/>
          <p:nvPr/>
        </p:nvSpPr>
        <p:spPr>
          <a:xfrm>
            <a:off x="7442791" y="0"/>
            <a:ext cx="4749210" cy="525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400" b="0" i="0" u="none" strike="noStrike" kern="1200" cap="none" spc="0" normalizeH="0" baseline="0" noProof="0" dirty="0">
                <a:ln>
                  <a:noFill/>
                </a:ln>
                <a:solidFill>
                  <a:prstClr val="black"/>
                </a:solidFill>
                <a:effectLst/>
                <a:uLnTx/>
                <a:uFillTx/>
                <a:latin typeface="Arial" panose="020B0604020202020204"/>
                <a:ea typeface="+mn-ea"/>
                <a:cs typeface="+mn-cs"/>
                <a:sym typeface="Wingdings" panose="05000000000000000000" pitchFamily="2" charset="2"/>
              </a:rPr>
              <a:t></a:t>
            </a:r>
            <a:r>
              <a:rPr kumimoji="0" lang="de-CH"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de-CH"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de-CH" sz="2000" b="1" i="0" u="none" strike="noStrike" kern="1200" cap="none" spc="0" normalizeH="0" baseline="0" noProof="0" dirty="0">
                <a:ln>
                  <a:noFill/>
                </a:ln>
                <a:solidFill>
                  <a:prstClr val="black"/>
                </a:solidFill>
                <a:effectLst/>
                <a:uLnTx/>
                <a:uFillTx/>
                <a:latin typeface="Arial" panose="020B0604020202020204"/>
                <a:ea typeface="+mn-ea"/>
                <a:cs typeface="+mn-cs"/>
              </a:rPr>
              <a:t>Vermögensübertragung</a:t>
            </a:r>
          </a:p>
        </p:txBody>
      </p:sp>
      <p:sp>
        <p:nvSpPr>
          <p:cNvPr id="15" name="Rechteck 14"/>
          <p:cNvSpPr/>
          <p:nvPr/>
        </p:nvSpPr>
        <p:spPr>
          <a:xfrm>
            <a:off x="7527852" y="522532"/>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sp>
        <p:nvSpPr>
          <p:cNvPr id="16" name="Rechteck 15"/>
          <p:cNvSpPr/>
          <p:nvPr/>
        </p:nvSpPr>
        <p:spPr>
          <a:xfrm>
            <a:off x="7527852" y="2656132"/>
            <a:ext cx="823618" cy="2076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sym typeface="Wingdings 2" panose="05020102010507070707" pitchFamily="18" charset="2"/>
              </a:rPr>
              <a:t></a:t>
            </a:r>
            <a:endParaRPr kumimoji="0" lang="de-CH" sz="54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grpSp>
        <p:nvGrpSpPr>
          <p:cNvPr id="23" name="Gruppieren 22"/>
          <p:cNvGrpSpPr/>
          <p:nvPr/>
        </p:nvGrpSpPr>
        <p:grpSpPr>
          <a:xfrm>
            <a:off x="2410054" y="592677"/>
            <a:ext cx="3989298" cy="1936201"/>
            <a:chOff x="6601790" y="715125"/>
            <a:chExt cx="2529231" cy="1227559"/>
          </a:xfrm>
        </p:grpSpPr>
        <p:grpSp>
          <p:nvGrpSpPr>
            <p:cNvPr id="29" name="Gruppieren 28"/>
            <p:cNvGrpSpPr/>
            <p:nvPr/>
          </p:nvGrpSpPr>
          <p:grpSpPr>
            <a:xfrm>
              <a:off x="6601790" y="715125"/>
              <a:ext cx="2529231" cy="1227559"/>
              <a:chOff x="4838902" y="1186372"/>
              <a:chExt cx="2529231" cy="1227559"/>
            </a:xfrm>
          </p:grpSpPr>
          <p:sp>
            <p:nvSpPr>
              <p:cNvPr id="31" name="Freihandform 30"/>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2" name="Grafik 31"/>
              <p:cNvPicPr>
                <a:picLocks noChangeAspect="1"/>
              </p:cNvPicPr>
              <p:nvPr/>
            </p:nvPicPr>
            <p:blipFill>
              <a:blip r:embed="rId2"/>
              <a:stretch>
                <a:fillRect/>
              </a:stretch>
            </p:blipFill>
            <p:spPr>
              <a:xfrm>
                <a:off x="4838902" y="1188840"/>
                <a:ext cx="886384" cy="401137"/>
              </a:xfrm>
              <a:prstGeom prst="rect">
                <a:avLst/>
              </a:prstGeom>
            </p:spPr>
          </p:pic>
          <p:pic>
            <p:nvPicPr>
              <p:cNvPr id="33" name="Grafik 32"/>
              <p:cNvPicPr>
                <a:picLocks noChangeAspect="1"/>
              </p:cNvPicPr>
              <p:nvPr/>
            </p:nvPicPr>
            <p:blipFill>
              <a:blip r:embed="rId3"/>
              <a:stretch>
                <a:fillRect/>
              </a:stretch>
            </p:blipFill>
            <p:spPr>
              <a:xfrm>
                <a:off x="6327700" y="1186372"/>
                <a:ext cx="1040433" cy="400664"/>
              </a:xfrm>
              <a:prstGeom prst="rect">
                <a:avLst/>
              </a:prstGeom>
            </p:spPr>
          </p:pic>
          <p:sp>
            <p:nvSpPr>
              <p:cNvPr id="34" name="Freihandform 33"/>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30" name="Textfeld 29"/>
            <p:cNvSpPr txBox="1"/>
            <p:nvPr/>
          </p:nvSpPr>
          <p:spPr>
            <a:xfrm>
              <a:off x="7526961" y="729854"/>
              <a:ext cx="671958" cy="2146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FFCC00"/>
                  </a:solidFill>
                  <a:effectLst/>
                  <a:uLnTx/>
                  <a:uFillTx/>
                  <a:latin typeface="Arial" panose="020B0604020202020204"/>
                  <a:ea typeface="+mn-ea"/>
                  <a:cs typeface="+mn-cs"/>
                </a:rPr>
                <a:t>neu</a:t>
              </a:r>
              <a:endParaRPr kumimoji="0" lang="de-CH" sz="1100" b="0" i="0" u="none" strike="noStrike" kern="1200" cap="none" spc="0" normalizeH="0" baseline="0" noProof="0" dirty="0">
                <a:ln>
                  <a:noFill/>
                </a:ln>
                <a:solidFill>
                  <a:srgbClr val="FFCC00"/>
                </a:solidFill>
                <a:effectLst/>
                <a:uLnTx/>
                <a:uFillTx/>
                <a:latin typeface="Arial" panose="020B0604020202020204"/>
                <a:ea typeface="+mn-ea"/>
                <a:cs typeface="+mn-cs"/>
              </a:endParaRPr>
            </a:p>
          </p:txBody>
        </p:sp>
      </p:grpSp>
      <p:sp>
        <p:nvSpPr>
          <p:cNvPr id="25" name="Rechteck 24"/>
          <p:cNvSpPr/>
          <p:nvPr/>
        </p:nvSpPr>
        <p:spPr>
          <a:xfrm>
            <a:off x="4638440" y="1908073"/>
            <a:ext cx="1487688" cy="244163"/>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AK</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6" name="Rechteck 25"/>
          <p:cNvSpPr/>
          <p:nvPr/>
        </p:nvSpPr>
        <p:spPr>
          <a:xfrm>
            <a:off x="2832029" y="1286630"/>
            <a:ext cx="1488180" cy="4608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rPr>
              <a:t>Umlauf</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35" name="Gruppieren 34"/>
          <p:cNvGrpSpPr/>
          <p:nvPr/>
        </p:nvGrpSpPr>
        <p:grpSpPr>
          <a:xfrm>
            <a:off x="8095109" y="582401"/>
            <a:ext cx="3884977" cy="1885569"/>
            <a:chOff x="6209091" y="1686818"/>
            <a:chExt cx="2529231" cy="1227559"/>
          </a:xfrm>
        </p:grpSpPr>
        <p:grpSp>
          <p:nvGrpSpPr>
            <p:cNvPr id="36" name="Gruppieren 35"/>
            <p:cNvGrpSpPr/>
            <p:nvPr/>
          </p:nvGrpSpPr>
          <p:grpSpPr>
            <a:xfrm>
              <a:off x="6209091" y="1686818"/>
              <a:ext cx="2529231" cy="1227559"/>
              <a:chOff x="6601790" y="715125"/>
              <a:chExt cx="2529231" cy="1227559"/>
            </a:xfrm>
          </p:grpSpPr>
          <p:grpSp>
            <p:nvGrpSpPr>
              <p:cNvPr id="44" name="Gruppieren 43"/>
              <p:cNvGrpSpPr/>
              <p:nvPr/>
            </p:nvGrpSpPr>
            <p:grpSpPr>
              <a:xfrm>
                <a:off x="6601790" y="715125"/>
                <a:ext cx="2529231" cy="1227559"/>
                <a:chOff x="4838902" y="1186372"/>
                <a:chExt cx="2529231" cy="1227559"/>
              </a:xfrm>
            </p:grpSpPr>
            <p:sp>
              <p:nvSpPr>
                <p:cNvPr id="46" name="Freihandform 45"/>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7" name="Grafik 46"/>
                <p:cNvPicPr>
                  <a:picLocks noChangeAspect="1"/>
                </p:cNvPicPr>
                <p:nvPr/>
              </p:nvPicPr>
              <p:blipFill>
                <a:blip r:embed="rId2"/>
                <a:stretch>
                  <a:fillRect/>
                </a:stretch>
              </p:blipFill>
              <p:spPr>
                <a:xfrm>
                  <a:off x="4838902" y="1188840"/>
                  <a:ext cx="886384" cy="401137"/>
                </a:xfrm>
                <a:prstGeom prst="rect">
                  <a:avLst/>
                </a:prstGeom>
              </p:spPr>
            </p:pic>
            <p:pic>
              <p:nvPicPr>
                <p:cNvPr id="48" name="Grafik 47"/>
                <p:cNvPicPr>
                  <a:picLocks noChangeAspect="1"/>
                </p:cNvPicPr>
                <p:nvPr/>
              </p:nvPicPr>
              <p:blipFill>
                <a:blip r:embed="rId3"/>
                <a:stretch>
                  <a:fillRect/>
                </a:stretch>
              </p:blipFill>
              <p:spPr>
                <a:xfrm>
                  <a:off x="6327700" y="1186372"/>
                  <a:ext cx="1040433" cy="400664"/>
                </a:xfrm>
                <a:prstGeom prst="rect">
                  <a:avLst/>
                </a:prstGeom>
              </p:spPr>
            </p:pic>
            <p:sp>
              <p:nvSpPr>
                <p:cNvPr id="49" name="Freihandform 48"/>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45" name="Textfeld 44"/>
              <p:cNvSpPr txBox="1"/>
              <p:nvPr/>
            </p:nvSpPr>
            <p:spPr>
              <a:xfrm>
                <a:off x="7526961" y="729854"/>
                <a:ext cx="671958" cy="2204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FFCC00"/>
                    </a:solidFill>
                    <a:effectLst/>
                    <a:uLnTx/>
                    <a:uFillTx/>
                    <a:latin typeface="Arial" panose="020B0604020202020204"/>
                    <a:ea typeface="+mn-ea"/>
                    <a:cs typeface="+mn-cs"/>
                  </a:rPr>
                  <a:t>neu</a:t>
                </a:r>
                <a:endParaRPr kumimoji="0" lang="de-CH" sz="1100" b="0" i="0" u="none" strike="noStrike" kern="1200" cap="none" spc="0" normalizeH="0" baseline="0" noProof="0" dirty="0">
                  <a:ln>
                    <a:noFill/>
                  </a:ln>
                  <a:solidFill>
                    <a:srgbClr val="FFCC00"/>
                  </a:solidFill>
                  <a:effectLst/>
                  <a:uLnTx/>
                  <a:uFillTx/>
                  <a:latin typeface="Arial" panose="020B0604020202020204"/>
                  <a:ea typeface="+mn-ea"/>
                  <a:cs typeface="+mn-cs"/>
                </a:endParaRPr>
              </a:p>
            </p:txBody>
          </p:sp>
        </p:grpSp>
        <p:sp>
          <p:nvSpPr>
            <p:cNvPr id="37" name="Rechteck 36"/>
            <p:cNvSpPr/>
            <p:nvPr/>
          </p:nvSpPr>
          <p:spPr>
            <a:xfrm>
              <a:off x="6476625" y="2126787"/>
              <a:ext cx="943512" cy="300032"/>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rPr>
                <a:t>Umlauf</a:t>
              </a:r>
            </a:p>
          </p:txBody>
        </p:sp>
        <p:sp>
          <p:nvSpPr>
            <p:cNvPr id="42" name="Rechteck 41"/>
            <p:cNvSpPr/>
            <p:nvPr/>
          </p:nvSpPr>
          <p:spPr>
            <a:xfrm>
              <a:off x="7623046" y="2128398"/>
              <a:ext cx="943200" cy="1548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AK</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3" name="Rechteck 42"/>
            <p:cNvSpPr/>
            <p:nvPr/>
          </p:nvSpPr>
          <p:spPr>
            <a:xfrm>
              <a:off x="7629471" y="2319732"/>
              <a:ext cx="943200" cy="107087"/>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Erfolg</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51" name="Gruppieren 50"/>
          <p:cNvGrpSpPr/>
          <p:nvPr/>
        </p:nvGrpSpPr>
        <p:grpSpPr>
          <a:xfrm>
            <a:off x="2457388" y="2752875"/>
            <a:ext cx="3941964" cy="1913227"/>
            <a:chOff x="6601790" y="715125"/>
            <a:chExt cx="2529231" cy="1227559"/>
          </a:xfrm>
        </p:grpSpPr>
        <p:grpSp>
          <p:nvGrpSpPr>
            <p:cNvPr id="56" name="Gruppieren 55"/>
            <p:cNvGrpSpPr/>
            <p:nvPr/>
          </p:nvGrpSpPr>
          <p:grpSpPr>
            <a:xfrm>
              <a:off x="6601790" y="715125"/>
              <a:ext cx="2529231" cy="1227559"/>
              <a:chOff x="4838902" y="1186372"/>
              <a:chExt cx="2529231" cy="1227559"/>
            </a:xfrm>
          </p:grpSpPr>
          <p:sp>
            <p:nvSpPr>
              <p:cNvPr id="58" name="Freihandform 57"/>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9" name="Grafik 58"/>
              <p:cNvPicPr>
                <a:picLocks noChangeAspect="1"/>
              </p:cNvPicPr>
              <p:nvPr/>
            </p:nvPicPr>
            <p:blipFill>
              <a:blip r:embed="rId2"/>
              <a:stretch>
                <a:fillRect/>
              </a:stretch>
            </p:blipFill>
            <p:spPr>
              <a:xfrm>
                <a:off x="4838902" y="1188840"/>
                <a:ext cx="886384" cy="401137"/>
              </a:xfrm>
              <a:prstGeom prst="rect">
                <a:avLst/>
              </a:prstGeom>
            </p:spPr>
          </p:pic>
          <p:pic>
            <p:nvPicPr>
              <p:cNvPr id="60" name="Grafik 59"/>
              <p:cNvPicPr>
                <a:picLocks noChangeAspect="1"/>
              </p:cNvPicPr>
              <p:nvPr/>
            </p:nvPicPr>
            <p:blipFill>
              <a:blip r:embed="rId3"/>
              <a:stretch>
                <a:fillRect/>
              </a:stretch>
            </p:blipFill>
            <p:spPr>
              <a:xfrm>
                <a:off x="6327700" y="1186372"/>
                <a:ext cx="1040433" cy="400664"/>
              </a:xfrm>
              <a:prstGeom prst="rect">
                <a:avLst/>
              </a:prstGeom>
            </p:spPr>
          </p:pic>
          <p:sp>
            <p:nvSpPr>
              <p:cNvPr id="61" name="Freihandform 60"/>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57" name="Textfeld 56"/>
            <p:cNvSpPr txBox="1"/>
            <p:nvPr/>
          </p:nvSpPr>
          <p:spPr>
            <a:xfrm>
              <a:off x="7526961" y="729854"/>
              <a:ext cx="671958" cy="2172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FA929"/>
                  </a:solidFill>
                  <a:effectLst/>
                  <a:uLnTx/>
                  <a:uFillTx/>
                  <a:latin typeface="Arial" panose="020B0604020202020204"/>
                  <a:ea typeface="+mn-ea"/>
                  <a:cs typeface="+mn-cs"/>
                </a:rPr>
                <a:t>neu</a:t>
              </a:r>
            </a:p>
          </p:txBody>
        </p:sp>
      </p:grpSp>
      <p:sp>
        <p:nvSpPr>
          <p:cNvPr id="53" name="Rechteck 52"/>
          <p:cNvSpPr/>
          <p:nvPr/>
        </p:nvSpPr>
        <p:spPr>
          <a:xfrm>
            <a:off x="4628158" y="3340434"/>
            <a:ext cx="1470036" cy="843446"/>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panose="020B0604020202020204"/>
                <a:ea typeface="+mn-ea"/>
                <a:cs typeface="+mn-cs"/>
              </a:rPr>
              <a:t>FK</a:t>
            </a:r>
          </a:p>
        </p:txBody>
      </p:sp>
      <p:sp>
        <p:nvSpPr>
          <p:cNvPr id="54" name="Rechteck 53"/>
          <p:cNvSpPr/>
          <p:nvPr/>
        </p:nvSpPr>
        <p:spPr>
          <a:xfrm>
            <a:off x="2867977" y="3804153"/>
            <a:ext cx="1470036" cy="368963"/>
          </a:xfrm>
          <a:prstGeom prst="rect">
            <a:avLst/>
          </a:prstGeom>
          <a:solidFill>
            <a:schemeClr val="accent4"/>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rPr>
              <a:t>Verlust</a:t>
            </a:r>
          </a:p>
        </p:txBody>
      </p:sp>
      <p:sp>
        <p:nvSpPr>
          <p:cNvPr id="55" name="Rechteck 54"/>
          <p:cNvSpPr/>
          <p:nvPr/>
        </p:nvSpPr>
        <p:spPr>
          <a:xfrm>
            <a:off x="2855027" y="3347731"/>
            <a:ext cx="1471973" cy="382752"/>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AV/UV</a:t>
            </a:r>
            <a:endPar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62" name="Gruppieren 61"/>
          <p:cNvGrpSpPr/>
          <p:nvPr/>
        </p:nvGrpSpPr>
        <p:grpSpPr>
          <a:xfrm>
            <a:off x="8008749" y="2763584"/>
            <a:ext cx="3990488" cy="1936779"/>
            <a:chOff x="6209091" y="4038882"/>
            <a:chExt cx="2529231" cy="1227559"/>
          </a:xfrm>
        </p:grpSpPr>
        <p:grpSp>
          <p:nvGrpSpPr>
            <p:cNvPr id="63" name="Gruppieren 62"/>
            <p:cNvGrpSpPr/>
            <p:nvPr/>
          </p:nvGrpSpPr>
          <p:grpSpPr>
            <a:xfrm>
              <a:off x="6209091" y="4038882"/>
              <a:ext cx="2529231" cy="1227559"/>
              <a:chOff x="6601790" y="715125"/>
              <a:chExt cx="2529231" cy="1227559"/>
            </a:xfrm>
          </p:grpSpPr>
          <p:grpSp>
            <p:nvGrpSpPr>
              <p:cNvPr id="70" name="Gruppieren 69"/>
              <p:cNvGrpSpPr/>
              <p:nvPr/>
            </p:nvGrpSpPr>
            <p:grpSpPr>
              <a:xfrm>
                <a:off x="6601790" y="715125"/>
                <a:ext cx="2529231" cy="1227559"/>
                <a:chOff x="4838902" y="1186372"/>
                <a:chExt cx="2529231" cy="1227559"/>
              </a:xfrm>
            </p:grpSpPr>
            <p:sp>
              <p:nvSpPr>
                <p:cNvPr id="72" name="Freihandform 71"/>
                <p:cNvSpPr/>
                <p:nvPr/>
              </p:nvSpPr>
              <p:spPr>
                <a:xfrm>
                  <a:off x="4931322" y="1488531"/>
                  <a:ext cx="2340000" cy="25400"/>
                </a:xfrm>
                <a:custGeom>
                  <a:avLst/>
                  <a:gdLst>
                    <a:gd name="connsiteX0" fmla="*/ 0 w 2933700"/>
                    <a:gd name="connsiteY0" fmla="*/ 25400 h 25400"/>
                    <a:gd name="connsiteX1" fmla="*/ 330200 w 2933700"/>
                    <a:gd name="connsiteY1" fmla="*/ 0 h 25400"/>
                    <a:gd name="connsiteX2" fmla="*/ 2933700 w 2933700"/>
                    <a:gd name="connsiteY2" fmla="*/ 12700 h 25400"/>
                  </a:gdLst>
                  <a:ahLst/>
                  <a:cxnLst>
                    <a:cxn ang="0">
                      <a:pos x="connsiteX0" y="connsiteY0"/>
                    </a:cxn>
                    <a:cxn ang="0">
                      <a:pos x="connsiteX1" y="connsiteY1"/>
                    </a:cxn>
                    <a:cxn ang="0">
                      <a:pos x="connsiteX2" y="connsiteY2"/>
                    </a:cxn>
                  </a:cxnLst>
                  <a:rect l="l" t="t" r="r" b="b"/>
                  <a:pathLst>
                    <a:path w="2933700" h="25400">
                      <a:moveTo>
                        <a:pt x="0" y="25400"/>
                      </a:moveTo>
                      <a:lnTo>
                        <a:pt x="330200" y="0"/>
                      </a:lnTo>
                      <a:lnTo>
                        <a:pt x="2933700" y="127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3" name="Grafik 72"/>
                <p:cNvPicPr>
                  <a:picLocks noChangeAspect="1"/>
                </p:cNvPicPr>
                <p:nvPr/>
              </p:nvPicPr>
              <p:blipFill>
                <a:blip r:embed="rId2"/>
                <a:stretch>
                  <a:fillRect/>
                </a:stretch>
              </p:blipFill>
              <p:spPr>
                <a:xfrm>
                  <a:off x="4838902" y="1188840"/>
                  <a:ext cx="886384" cy="401137"/>
                </a:xfrm>
                <a:prstGeom prst="rect">
                  <a:avLst/>
                </a:prstGeom>
              </p:spPr>
            </p:pic>
            <p:pic>
              <p:nvPicPr>
                <p:cNvPr id="74" name="Grafik 73"/>
                <p:cNvPicPr>
                  <a:picLocks noChangeAspect="1"/>
                </p:cNvPicPr>
                <p:nvPr/>
              </p:nvPicPr>
              <p:blipFill>
                <a:blip r:embed="rId3"/>
                <a:stretch>
                  <a:fillRect/>
                </a:stretch>
              </p:blipFill>
              <p:spPr>
                <a:xfrm>
                  <a:off x="6327700" y="1186372"/>
                  <a:ext cx="1040433" cy="400664"/>
                </a:xfrm>
                <a:prstGeom prst="rect">
                  <a:avLst/>
                </a:prstGeom>
              </p:spPr>
            </p:pic>
            <p:sp>
              <p:nvSpPr>
                <p:cNvPr id="75" name="Freihandform 74"/>
                <p:cNvSpPr/>
                <p:nvPr/>
              </p:nvSpPr>
              <p:spPr>
                <a:xfrm>
                  <a:off x="6101322" y="1513931"/>
                  <a:ext cx="52856" cy="900000"/>
                </a:xfrm>
                <a:custGeom>
                  <a:avLst/>
                  <a:gdLst>
                    <a:gd name="connsiteX0" fmla="*/ 0 w 52856"/>
                    <a:gd name="connsiteY0" fmla="*/ 0 h 1130300"/>
                    <a:gd name="connsiteX1" fmla="*/ 50800 w 52856"/>
                    <a:gd name="connsiteY1" fmla="*/ 596900 h 1130300"/>
                    <a:gd name="connsiteX2" fmla="*/ 38100 w 52856"/>
                    <a:gd name="connsiteY2" fmla="*/ 1130300 h 1130300"/>
                  </a:gdLst>
                  <a:ahLst/>
                  <a:cxnLst>
                    <a:cxn ang="0">
                      <a:pos x="connsiteX0" y="connsiteY0"/>
                    </a:cxn>
                    <a:cxn ang="0">
                      <a:pos x="connsiteX1" y="connsiteY1"/>
                    </a:cxn>
                    <a:cxn ang="0">
                      <a:pos x="connsiteX2" y="connsiteY2"/>
                    </a:cxn>
                  </a:cxnLst>
                  <a:rect l="l" t="t" r="r" b="b"/>
                  <a:pathLst>
                    <a:path w="52856" h="1130300">
                      <a:moveTo>
                        <a:pt x="0" y="0"/>
                      </a:moveTo>
                      <a:cubicBezTo>
                        <a:pt x="22225" y="204258"/>
                        <a:pt x="44450" y="408517"/>
                        <a:pt x="50800" y="596900"/>
                      </a:cubicBezTo>
                      <a:cubicBezTo>
                        <a:pt x="57150" y="785283"/>
                        <a:pt x="47625" y="957791"/>
                        <a:pt x="38100" y="1130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71" name="Textfeld 70"/>
              <p:cNvSpPr txBox="1"/>
              <p:nvPr/>
            </p:nvSpPr>
            <p:spPr>
              <a:xfrm>
                <a:off x="7526961" y="729854"/>
                <a:ext cx="671958" cy="214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FA929"/>
                    </a:solidFill>
                    <a:effectLst/>
                    <a:uLnTx/>
                    <a:uFillTx/>
                    <a:latin typeface="Arial" panose="020B0604020202020204"/>
                    <a:ea typeface="+mn-ea"/>
                    <a:cs typeface="+mn-cs"/>
                  </a:rPr>
                  <a:t>neu</a:t>
                </a:r>
              </a:p>
            </p:txBody>
          </p:sp>
        </p:grpSp>
        <p:sp>
          <p:nvSpPr>
            <p:cNvPr id="64" name="Rechteck 63"/>
            <p:cNvSpPr/>
            <p:nvPr/>
          </p:nvSpPr>
          <p:spPr>
            <a:xfrm>
              <a:off x="7601894" y="4416116"/>
              <a:ext cx="943200" cy="528837"/>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rPr>
                <a:t>FK</a:t>
              </a:r>
            </a:p>
          </p:txBody>
        </p:sp>
        <p:sp>
          <p:nvSpPr>
            <p:cNvPr id="65" name="Rechteck 64"/>
            <p:cNvSpPr/>
            <p:nvPr/>
          </p:nvSpPr>
          <p:spPr>
            <a:xfrm>
              <a:off x="6464223" y="4421129"/>
              <a:ext cx="944443" cy="241864"/>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AV/UV</a:t>
              </a:r>
              <a:endParaRPr kumimoji="0" lang="de-CH"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6" name="Rechteck 65"/>
            <p:cNvSpPr/>
            <p:nvPr/>
          </p:nvSpPr>
          <p:spPr>
            <a:xfrm>
              <a:off x="7601894" y="4993963"/>
              <a:ext cx="943200" cy="124099"/>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rPr>
                <a:t>Erfolg</a:t>
              </a:r>
            </a:p>
          </p:txBody>
        </p:sp>
        <p:sp>
          <p:nvSpPr>
            <p:cNvPr id="67" name="Rechteck 66"/>
            <p:cNvSpPr/>
            <p:nvPr/>
          </p:nvSpPr>
          <p:spPr>
            <a:xfrm>
              <a:off x="6459049" y="4705137"/>
              <a:ext cx="944443" cy="408430"/>
            </a:xfrm>
            <a:prstGeom prst="rect">
              <a:avLst/>
            </a:prstGeom>
            <a:solidFill>
              <a:schemeClr val="bg1"/>
            </a:solidFill>
            <a:ln w="1905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rPr>
                <a:t>Anlagen</a:t>
              </a:r>
              <a:endParaRPr kumimoji="0" lang="de-CH" sz="1600" b="0" i="0" u="none" strike="noStrike" kern="1200" cap="none" spc="0" normalizeH="0" baseline="0" noProof="0" dirty="0">
                <a:ln>
                  <a:noFill/>
                </a:ln>
                <a:solidFill>
                  <a:srgbClr val="FFFFFF">
                    <a:lumMod val="75000"/>
                  </a:srgbClr>
                </a:solidFill>
                <a:effectLst/>
                <a:uLnTx/>
                <a:uFillTx/>
                <a:latin typeface="Arial" panose="020B0604020202020204"/>
                <a:ea typeface="+mn-ea"/>
                <a:cs typeface="+mn-cs"/>
              </a:endParaRPr>
            </a:p>
          </p:txBody>
        </p:sp>
      </p:grpSp>
      <p:sp>
        <p:nvSpPr>
          <p:cNvPr id="24" name="Rechteck 23"/>
          <p:cNvSpPr/>
          <p:nvPr/>
        </p:nvSpPr>
        <p:spPr>
          <a:xfrm>
            <a:off x="4638440" y="1292506"/>
            <a:ext cx="1487688" cy="56782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FK</a:t>
            </a:r>
          </a:p>
        </p:txBody>
      </p:sp>
      <p:sp>
        <p:nvSpPr>
          <p:cNvPr id="27" name="Rechteck 26"/>
          <p:cNvSpPr/>
          <p:nvPr/>
        </p:nvSpPr>
        <p:spPr>
          <a:xfrm>
            <a:off x="2830561" y="1831764"/>
            <a:ext cx="1489648" cy="6444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black"/>
                </a:solidFill>
                <a:effectLst/>
                <a:uLnTx/>
                <a:uFillTx/>
                <a:latin typeface="Arial" panose="020B0604020202020204"/>
                <a:ea typeface="+mn-ea"/>
                <a:cs typeface="+mn-cs"/>
              </a:rPr>
              <a:t>Anlagen</a:t>
            </a:r>
          </a:p>
        </p:txBody>
      </p:sp>
      <p:sp>
        <p:nvSpPr>
          <p:cNvPr id="89" name="Rechteck 88"/>
          <p:cNvSpPr/>
          <p:nvPr/>
        </p:nvSpPr>
        <p:spPr>
          <a:xfrm>
            <a:off x="4648574" y="2197516"/>
            <a:ext cx="1487688" cy="319861"/>
          </a:xfrm>
          <a:prstGeom prst="rect">
            <a:avLst/>
          </a:prstGeom>
          <a:solidFill>
            <a:srgbClr val="4FA929"/>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0" i="0" u="none" strike="noStrike" kern="1200" cap="none" spc="0" normalizeH="0" baseline="0" noProof="0" dirty="0">
                <a:ln>
                  <a:noFill/>
                </a:ln>
                <a:solidFill>
                  <a:prstClr val="black"/>
                </a:solidFill>
                <a:effectLst/>
                <a:uLnTx/>
                <a:uFillTx/>
                <a:latin typeface="Arial" panose="020B0604020202020204"/>
                <a:ea typeface="+mn-ea"/>
                <a:cs typeface="+mn-cs"/>
              </a:rPr>
              <a:t>Erfolg</a:t>
            </a:r>
            <a:endParaRPr kumimoji="0" lang="de-CH"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1" name="Rechteck 80"/>
          <p:cNvSpPr/>
          <p:nvPr/>
        </p:nvSpPr>
        <p:spPr>
          <a:xfrm>
            <a:off x="10206241" y="3352577"/>
            <a:ext cx="1512000" cy="835200"/>
          </a:xfrm>
          <a:prstGeom prst="rect">
            <a:avLst/>
          </a:prstGeom>
          <a:solidFill>
            <a:schemeClr val="bg1"/>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Arial" panose="020B0604020202020204"/>
                <a:ea typeface="+mn-ea"/>
                <a:cs typeface="+mn-cs"/>
              </a:rPr>
              <a:t>FK</a:t>
            </a:r>
          </a:p>
        </p:txBody>
      </p:sp>
    </p:spTree>
    <p:extLst>
      <p:ext uri="{BB962C8B-B14F-4D97-AF65-F5344CB8AC3E}">
        <p14:creationId xmlns:p14="http://schemas.microsoft.com/office/powerpoint/2010/main" val="293694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8.33333E-7 -3.7037E-7 L 0.45677 0.28889 " pathEditMode="relative" rAng="0" ptsTypes="AA">
                                      <p:cBhvr>
                                        <p:cTn id="11" dur="2500" fill="hold"/>
                                        <p:tgtEl>
                                          <p:spTgt spid="27"/>
                                        </p:tgtEl>
                                        <p:attrNameLst>
                                          <p:attrName>ppt_x</p:attrName>
                                          <p:attrName>ppt_y</p:attrName>
                                        </p:attrNameLst>
                                      </p:cBhvr>
                                      <p:rCtr x="22839" y="14444"/>
                                    </p:animMotion>
                                  </p:childTnLst>
                                </p:cTn>
                              </p:par>
                            </p:childTnLst>
                          </p:cTn>
                        </p:par>
                      </p:childTnLst>
                    </p:cTn>
                  </p:par>
                  <p:par>
                    <p:cTn id="12" fill="hold">
                      <p:stCondLst>
                        <p:cond delay="indefinite"/>
                      </p:stCondLst>
                      <p:childTnLst>
                        <p:par>
                          <p:cTn id="13" fill="hold">
                            <p:stCondLst>
                              <p:cond delay="0"/>
                            </p:stCondLst>
                            <p:childTnLst>
                              <p:par>
                                <p:cTn id="14" presetID="49" presetClass="path" presetSubtype="0" accel="50000" decel="50000" fill="hold" grpId="0" nodeType="clickEffect">
                                  <p:stCondLst>
                                    <p:cond delay="0"/>
                                  </p:stCondLst>
                                  <p:childTnLst>
                                    <p:animMotion origin="layout" path="M 3.75E-6 -1.11111E-6 L 0.45716 0.3213 " pathEditMode="relative" rAng="0" ptsTypes="AA">
                                      <p:cBhvr>
                                        <p:cTn id="15" dur="2500" fill="hold"/>
                                        <p:tgtEl>
                                          <p:spTgt spid="24"/>
                                        </p:tgtEl>
                                        <p:attrNameLst>
                                          <p:attrName>ppt_x</p:attrName>
                                          <p:attrName>ppt_y</p:attrName>
                                        </p:attrNameLst>
                                      </p:cBhvr>
                                      <p:rCtr x="22852" y="16065"/>
                                    </p:animMotion>
                                  </p:childTnLst>
                                </p:cTn>
                              </p:par>
                            </p:childTnLst>
                          </p:cTn>
                        </p:par>
                        <p:par>
                          <p:cTn id="16" fill="hold">
                            <p:stCondLst>
                              <p:cond delay="2500"/>
                            </p:stCondLst>
                            <p:childTnLst>
                              <p:par>
                                <p:cTn id="17" presetID="10" presetClass="exit" presetSubtype="0" fill="hold" grpId="0" nodeType="after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51"/>
                                        </p:tgtEl>
                                      </p:cBhvr>
                                    </p:animEffect>
                                    <p:set>
                                      <p:cBhvr>
                                        <p:cTn id="34" dur="1" fill="hold">
                                          <p:stCondLst>
                                            <p:cond delay="499"/>
                                          </p:stCondLst>
                                        </p:cTn>
                                        <p:tgtEl>
                                          <p:spTgt spid="51"/>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54"/>
                                        </p:tgtEl>
                                      </p:cBhvr>
                                    </p:animEffect>
                                    <p:set>
                                      <p:cBhvr>
                                        <p:cTn id="40" dur="1" fill="hold">
                                          <p:stCondLst>
                                            <p:cond delay="499"/>
                                          </p:stCondLst>
                                        </p:cTn>
                                        <p:tgtEl>
                                          <p:spTgt spid="54"/>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5"/>
                                        </p:tgtEl>
                                      </p:cBhvr>
                                    </p:animEffect>
                                    <p:set>
                                      <p:cBhvr>
                                        <p:cTn id="43" dur="1" fill="hold">
                                          <p:stCondLst>
                                            <p:cond delay="499"/>
                                          </p:stCondLst>
                                        </p:cTn>
                                        <p:tgtEl>
                                          <p:spTgt spid="55"/>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89"/>
                                        </p:tgtEl>
                                      </p:cBhvr>
                                    </p:animEffect>
                                    <p:set>
                                      <p:cBhvr>
                                        <p:cTn id="46" dur="1" fill="hold">
                                          <p:stCondLst>
                                            <p:cond delay="499"/>
                                          </p:stCondLst>
                                        </p:cTn>
                                        <p:tgtEl>
                                          <p:spTgt spid="8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2" grpId="0" animBg="1"/>
      <p:bldP spid="15" grpId="0"/>
      <p:bldP spid="25" grpId="0" animBg="1"/>
      <p:bldP spid="26" grpId="0" animBg="1"/>
      <p:bldP spid="53" grpId="0" animBg="1"/>
      <p:bldP spid="54" grpId="0" animBg="1"/>
      <p:bldP spid="55" grpId="0" animBg="1"/>
      <p:bldP spid="24" grpId="0" animBg="1"/>
      <p:bldP spid="27" grpId="0" animBg="1"/>
      <p:bldP spid="89"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24001" y="190962"/>
            <a:ext cx="9143999" cy="861774"/>
          </a:xfrm>
          <a:prstGeom prst="rect">
            <a:avLst/>
          </a:prstGeom>
          <a:noFill/>
        </p:spPr>
        <p:txBody>
          <a:bodyPr wrap="square" rtlCol="0">
            <a:spAutoFit/>
          </a:bodyPr>
          <a:lstStyle/>
          <a:p>
            <a:pPr algn="ctr"/>
            <a:r>
              <a:rPr lang="de-CH" sz="5000" b="1" dirty="0"/>
              <a:t>Vermögensübertragung</a:t>
            </a:r>
          </a:p>
        </p:txBody>
      </p:sp>
      <p:sp>
        <p:nvSpPr>
          <p:cNvPr id="4" name="Textfeld 3">
            <a:extLst>
              <a:ext uri="{FF2B5EF4-FFF2-40B4-BE49-F238E27FC236}">
                <a16:creationId xmlns:a16="http://schemas.microsoft.com/office/drawing/2014/main" id="{4E447C6A-7FE3-4932-AE25-FE8B47466B8F}"/>
              </a:ext>
            </a:extLst>
          </p:cNvPr>
          <p:cNvSpPr txBox="1"/>
          <p:nvPr/>
        </p:nvSpPr>
        <p:spPr>
          <a:xfrm>
            <a:off x="1271464" y="1036468"/>
            <a:ext cx="9721080" cy="5509200"/>
          </a:xfrm>
          <a:prstGeom prst="rect">
            <a:avLst/>
          </a:prstGeom>
          <a:noFill/>
        </p:spPr>
        <p:txBody>
          <a:bodyPr wrap="square" rtlCol="0">
            <a:spAutoFit/>
          </a:bodyPr>
          <a:lstStyle/>
          <a:p>
            <a:r>
              <a:rPr lang="de-CH" sz="2200" dirty="0"/>
              <a:t>Genehmigung des vorliegenden Entwurfes des Vermögensübertragungs-vertrages inklusive Zwischenbilanz (mit Aufrechnung Abschreibungen), gemäss welchem Aktiven (Anlagevermögen) und Passiven (Fremdkapital) der Bergbahnen Hohsaas AG durch Vermögensübertragung gemäss Art. 69 ff. </a:t>
            </a:r>
            <a:r>
              <a:rPr lang="de-CH" sz="2200" dirty="0" err="1"/>
              <a:t>FusG</a:t>
            </a:r>
            <a:r>
              <a:rPr lang="de-CH" sz="2200" dirty="0"/>
              <a:t> an die Einwohnergemeinde Saas-Grund rückwirkend per 01. November 2019 und unter der Voraussetzung, der richterlichen Genehmigung des Nachlassvertrages übertragen werden sowie der damit verbundenen Investitionen/Aktivierung der übertragenen Anlagen in die Jahresrechnung 2019 der Einwohnergemeinde Saas-Grund. Der Wert, der zu übertragenden Aktiven und Passiven wurde von der Avalua AG mit Sitz in St. Niklaus, Zweigniederlassung </a:t>
            </a:r>
            <a:r>
              <a:rPr lang="de-CH" sz="2200" dirty="0" err="1"/>
              <a:t>Brig-Glis</a:t>
            </a:r>
            <a:r>
              <a:rPr lang="de-CH" sz="2200" dirty="0"/>
              <a:t>, festgelegt. Diese Bewertung ergibt nach erfolgter Kapitalherabsetzung folgendes Resultat:</a:t>
            </a:r>
          </a:p>
          <a:p>
            <a:endParaRPr lang="de-CH" sz="2200" dirty="0"/>
          </a:p>
          <a:p>
            <a:r>
              <a:rPr lang="de-CH" sz="2200" dirty="0"/>
              <a:t>Wert Aktive (Anlagevermögen)		CHF	5’775’433.59</a:t>
            </a:r>
          </a:p>
          <a:p>
            <a:r>
              <a:rPr lang="de-CH" sz="2200" dirty="0"/>
              <a:t>Wert Passive (Fremdkapital)			</a:t>
            </a:r>
            <a:r>
              <a:rPr lang="de-CH" sz="2200" u="sng" dirty="0"/>
              <a:t>CHF	3’150’206.65</a:t>
            </a:r>
          </a:p>
          <a:p>
            <a:r>
              <a:rPr lang="de-CH" sz="2200" b="1" dirty="0"/>
              <a:t>Aktivüberschuss				CHF	2’625’226.94</a:t>
            </a:r>
          </a:p>
        </p:txBody>
      </p:sp>
    </p:spTree>
    <p:extLst>
      <p:ext uri="{BB962C8B-B14F-4D97-AF65-F5344CB8AC3E}">
        <p14:creationId xmlns:p14="http://schemas.microsoft.com/office/powerpoint/2010/main" val="3348960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E447C6A-7FE3-4932-AE25-FE8B47466B8F}"/>
              </a:ext>
            </a:extLst>
          </p:cNvPr>
          <p:cNvSpPr txBox="1"/>
          <p:nvPr/>
        </p:nvSpPr>
        <p:spPr>
          <a:xfrm>
            <a:off x="2279576" y="2134011"/>
            <a:ext cx="8496944" cy="2462213"/>
          </a:xfrm>
          <a:prstGeom prst="rect">
            <a:avLst/>
          </a:prstGeom>
          <a:noFill/>
        </p:spPr>
        <p:txBody>
          <a:bodyPr wrap="square" rtlCol="0">
            <a:spAutoFit/>
          </a:bodyPr>
          <a:lstStyle/>
          <a:p>
            <a:r>
              <a:rPr lang="de-CH" sz="2200" dirty="0">
                <a:latin typeface="+mn-lt"/>
              </a:rPr>
              <a:t>Genehmigung rückwirkende Abschreibungen per 31.12.2019 von CHF 1’001’225.00 für die Aktien </a:t>
            </a:r>
            <a:r>
              <a:rPr lang="de-CH" sz="2200" dirty="0"/>
              <a:t>(14’274 Aktien) </a:t>
            </a:r>
            <a:r>
              <a:rPr lang="de-CH" sz="2200" dirty="0">
                <a:latin typeface="+mn-lt"/>
              </a:rPr>
              <a:t>der Einwohner-gemeinde, auf neu Fr. 535’275.00 (Kapitalherabsetzung) sowie der rückwirkenden </a:t>
            </a:r>
            <a:r>
              <a:rPr lang="de-CH" sz="2200" dirty="0"/>
              <a:t>Abschreibungen ebenfalls per 31.12.2019 aufgrund des Nachlassvertrages für die Einwohnergemeinde von Fr. 170'000.00 (Debitoren / Steuern), Fr. 225'000.00 (Darlehen) und Fr. 1'840'700.00 (Forderung Bürgschaft)</a:t>
            </a:r>
            <a:r>
              <a:rPr lang="de-CH" sz="2200" dirty="0">
                <a:latin typeface="+mn-lt"/>
              </a:rPr>
              <a:t>.</a:t>
            </a:r>
          </a:p>
        </p:txBody>
      </p:sp>
      <p:sp>
        <p:nvSpPr>
          <p:cNvPr id="5" name="Textfeld 4">
            <a:extLst>
              <a:ext uri="{FF2B5EF4-FFF2-40B4-BE49-F238E27FC236}">
                <a16:creationId xmlns:a16="http://schemas.microsoft.com/office/drawing/2014/main" id="{84FAEAD7-1039-4BFB-AD14-4FA7BDC4F337}"/>
              </a:ext>
            </a:extLst>
          </p:cNvPr>
          <p:cNvSpPr txBox="1"/>
          <p:nvPr/>
        </p:nvSpPr>
        <p:spPr>
          <a:xfrm>
            <a:off x="1524001" y="404664"/>
            <a:ext cx="9143999" cy="1631216"/>
          </a:xfrm>
          <a:prstGeom prst="rect">
            <a:avLst/>
          </a:prstGeom>
          <a:noFill/>
        </p:spPr>
        <p:txBody>
          <a:bodyPr wrap="square" rtlCol="0">
            <a:spAutoFit/>
          </a:bodyPr>
          <a:lstStyle/>
          <a:p>
            <a:pPr algn="ctr"/>
            <a:r>
              <a:rPr lang="de-CH" sz="5000" b="1" dirty="0"/>
              <a:t>Vermögensübertragung</a:t>
            </a:r>
          </a:p>
          <a:p>
            <a:pPr algn="ctr"/>
            <a:r>
              <a:rPr lang="de-CH" sz="5000" b="1" dirty="0"/>
              <a:t>Abschreibungen</a:t>
            </a:r>
          </a:p>
        </p:txBody>
      </p:sp>
    </p:spTree>
    <p:extLst>
      <p:ext uri="{BB962C8B-B14F-4D97-AF65-F5344CB8AC3E}">
        <p14:creationId xmlns:p14="http://schemas.microsoft.com/office/powerpoint/2010/main" val="314326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4E447C6A-7FE3-4932-AE25-FE8B47466B8F}"/>
              </a:ext>
            </a:extLst>
          </p:cNvPr>
          <p:cNvSpPr txBox="1"/>
          <p:nvPr/>
        </p:nvSpPr>
        <p:spPr>
          <a:xfrm>
            <a:off x="551384" y="1628800"/>
            <a:ext cx="11089232" cy="4909036"/>
          </a:xfrm>
          <a:prstGeom prst="rect">
            <a:avLst/>
          </a:prstGeom>
          <a:noFill/>
        </p:spPr>
        <p:txBody>
          <a:bodyPr wrap="square" rtlCol="0">
            <a:spAutoFit/>
          </a:bodyPr>
          <a:lstStyle/>
          <a:p>
            <a:r>
              <a:rPr lang="de-CH" sz="2200" dirty="0">
                <a:latin typeface="+mn-lt"/>
              </a:rPr>
              <a:t>Genehmigung des vorliegenden Entwurfes des Mietvertrages zwischen den Bergbahnen Hohsaas AG (Mieter) und der Einwohnergemeinde Saas-Grund (Vermieterin) für die übertragenen Anlagen rückwirkend per 01. November 2019.</a:t>
            </a:r>
          </a:p>
          <a:p>
            <a:endParaRPr lang="de-CH" sz="500" dirty="0">
              <a:latin typeface="+mn-lt"/>
            </a:endParaRPr>
          </a:p>
          <a:p>
            <a:pPr marL="342900" indent="-342900">
              <a:buFont typeface="Arial" panose="020B0604020202020204" pitchFamily="34" charset="0"/>
              <a:buChar char="•"/>
            </a:pPr>
            <a:r>
              <a:rPr lang="de-CH" sz="2200" dirty="0">
                <a:latin typeface="+mn-lt"/>
              </a:rPr>
              <a:t>Mietzins ab 01.01.2020 für (Nutzung im bisherigen Umfang): CHF 750’000/Jahr</a:t>
            </a:r>
          </a:p>
          <a:p>
            <a:pPr marL="342900" indent="-342900">
              <a:buFont typeface="Arial" panose="020B0604020202020204" pitchFamily="34" charset="0"/>
              <a:buChar char="•"/>
            </a:pPr>
            <a:r>
              <a:rPr lang="de-CH" sz="2200" dirty="0">
                <a:latin typeface="+mn-lt"/>
              </a:rPr>
              <a:t>Alle Nebenkosten, Gebühren, Steuern &amp; Abgaben zu Lasten der Mieterin</a:t>
            </a:r>
          </a:p>
          <a:p>
            <a:pPr marL="342900" indent="-342900">
              <a:buFont typeface="Arial" panose="020B0604020202020204" pitchFamily="34" charset="0"/>
              <a:buChar char="•"/>
            </a:pPr>
            <a:r>
              <a:rPr lang="de-CH" sz="2200" dirty="0">
                <a:latin typeface="+mn-lt"/>
              </a:rPr>
              <a:t>Mietdauer 01.11.2019 – 31.05.2028</a:t>
            </a:r>
          </a:p>
          <a:p>
            <a:pPr marL="342900" indent="-342900">
              <a:buFont typeface="Arial" panose="020B0604020202020204" pitchFamily="34" charset="0"/>
              <a:buChar char="•"/>
            </a:pPr>
            <a:r>
              <a:rPr lang="de-CH" sz="2200" dirty="0">
                <a:latin typeface="+mn-lt"/>
              </a:rPr>
              <a:t>Kündigung nur durch Mieterin möglich. Der zum Kündigungszeitpunkt existierende Buchwert der Anlagen per 31.12. des der Kündigung vorangehenden Jahres der Vermieterin ist rückzuvergüten.</a:t>
            </a:r>
          </a:p>
          <a:p>
            <a:pPr marL="342900" indent="-342900">
              <a:buFont typeface="Arial" panose="020B0604020202020204" pitchFamily="34" charset="0"/>
              <a:buChar char="•"/>
            </a:pPr>
            <a:r>
              <a:rPr lang="de-CH" sz="2200" dirty="0">
                <a:latin typeface="+mn-lt"/>
              </a:rPr>
              <a:t>Verlängerung des Vertrages nach gegenseitiger Absprache möglich.</a:t>
            </a:r>
          </a:p>
          <a:p>
            <a:pPr marL="342900" indent="-342900">
              <a:buFont typeface="Arial" panose="020B0604020202020204" pitchFamily="34" charset="0"/>
              <a:buChar char="•"/>
            </a:pPr>
            <a:r>
              <a:rPr lang="de-DE" sz="2200" dirty="0">
                <a:latin typeface="+mn-lt"/>
              </a:rPr>
              <a:t>Nach Ablauf der Mietdauer (ohne Vertragsverlängerung) gehen die übertragenen Anlagen und Grundstücke per 01.06.2028 entschädigungslos auf die Mieterin über. </a:t>
            </a:r>
          </a:p>
          <a:p>
            <a:pPr marL="342900" indent="-342900">
              <a:buFont typeface="Arial" panose="020B0604020202020204" pitchFamily="34" charset="0"/>
              <a:buChar char="•"/>
            </a:pPr>
            <a:r>
              <a:rPr lang="de-CH" sz="2200" dirty="0">
                <a:latin typeface="+mn-lt"/>
              </a:rPr>
              <a:t>Der ordentliche und ausserordentliche Unterhalt sowie sämtliche Reparatur- und Unterhaltskosten sowie Ersatzinvestitionen gehen zu Lasten der Mieterin.</a:t>
            </a:r>
          </a:p>
        </p:txBody>
      </p:sp>
      <p:sp>
        <p:nvSpPr>
          <p:cNvPr id="5" name="Textfeld 4">
            <a:extLst>
              <a:ext uri="{FF2B5EF4-FFF2-40B4-BE49-F238E27FC236}">
                <a16:creationId xmlns:a16="http://schemas.microsoft.com/office/drawing/2014/main" id="{84FAEAD7-1039-4BFB-AD14-4FA7BDC4F337}"/>
              </a:ext>
            </a:extLst>
          </p:cNvPr>
          <p:cNvSpPr txBox="1"/>
          <p:nvPr/>
        </p:nvSpPr>
        <p:spPr>
          <a:xfrm>
            <a:off x="1524001" y="44624"/>
            <a:ext cx="9143999" cy="1631216"/>
          </a:xfrm>
          <a:prstGeom prst="rect">
            <a:avLst/>
          </a:prstGeom>
          <a:noFill/>
        </p:spPr>
        <p:txBody>
          <a:bodyPr wrap="square" rtlCol="0">
            <a:spAutoFit/>
          </a:bodyPr>
          <a:lstStyle/>
          <a:p>
            <a:pPr algn="ctr"/>
            <a:r>
              <a:rPr lang="de-CH" sz="5000" b="1" dirty="0"/>
              <a:t>Vermögensübertragung</a:t>
            </a:r>
          </a:p>
          <a:p>
            <a:pPr algn="ctr"/>
            <a:r>
              <a:rPr lang="de-CH" sz="5000" b="1" dirty="0"/>
              <a:t>Mietvertrag</a:t>
            </a:r>
          </a:p>
        </p:txBody>
      </p:sp>
    </p:spTree>
    <p:extLst>
      <p:ext uri="{BB962C8B-B14F-4D97-AF65-F5344CB8AC3E}">
        <p14:creationId xmlns:p14="http://schemas.microsoft.com/office/powerpoint/2010/main" val="22922697"/>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HSM_d">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25B1A48B-2767-41D9-B822-3809C8DEBC9E}" vid="{2CB437E4-CD0A-48AD-B862-73F89C6F7449}"/>
    </a:ext>
  </a:extLst>
</a:theme>
</file>

<file path=ppt/theme/theme4.xml><?xml version="1.0" encoding="utf-8"?>
<a:theme xmlns:a="http://schemas.openxmlformats.org/drawingml/2006/main" name="Avalua_neu">
  <a:themeElements>
    <a:clrScheme name="Avalua_v3">
      <a:dk1>
        <a:sysClr val="windowText" lastClr="000000"/>
      </a:dk1>
      <a:lt1>
        <a:srgbClr val="FFFFFF"/>
      </a:lt1>
      <a:dk2>
        <a:srgbClr val="383839"/>
      </a:dk2>
      <a:lt2>
        <a:srgbClr val="D0D2D1"/>
      </a:lt2>
      <a:accent1>
        <a:srgbClr val="70D246"/>
      </a:accent1>
      <a:accent2>
        <a:srgbClr val="0083C0"/>
      </a:accent2>
      <a:accent3>
        <a:srgbClr val="FFCC00"/>
      </a:accent3>
      <a:accent4>
        <a:srgbClr val="FD5900"/>
      </a:accent4>
      <a:accent5>
        <a:srgbClr val="005F25"/>
      </a:accent5>
      <a:accent6>
        <a:srgbClr val="D0D2D1"/>
      </a:accent6>
      <a:hlink>
        <a:srgbClr val="0083C0"/>
      </a:hlink>
      <a:folHlink>
        <a:srgbClr val="6714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alua_neu" id="{874053F2-927C-4074-B4A4-26BF96A76394}" vid="{109A4AD0-4482-4273-ACB3-7C508D1AE7F3}"/>
    </a:ext>
  </a:ext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1566</Words>
  <Application>Microsoft Office PowerPoint</Application>
  <PresentationFormat>Breitbild</PresentationFormat>
  <Paragraphs>174</Paragraphs>
  <Slides>19</Slides>
  <Notes>0</Notes>
  <HiddenSlides>0</HiddenSlides>
  <MMClips>0</MMClips>
  <ScaleCrop>false</ScaleCrop>
  <HeadingPairs>
    <vt:vector size="6" baseType="variant">
      <vt:variant>
        <vt:lpstr>Verwendete Schriftarten</vt:lpstr>
      </vt:variant>
      <vt:variant>
        <vt:i4>4</vt:i4>
      </vt:variant>
      <vt:variant>
        <vt:lpstr>Design</vt:lpstr>
      </vt:variant>
      <vt:variant>
        <vt:i4>4</vt:i4>
      </vt:variant>
      <vt:variant>
        <vt:lpstr>Folientitel</vt:lpstr>
      </vt:variant>
      <vt:variant>
        <vt:i4>19</vt:i4>
      </vt:variant>
    </vt:vector>
  </HeadingPairs>
  <TitlesOfParts>
    <vt:vector size="27" baseType="lpstr">
      <vt:lpstr>Arial</vt:lpstr>
      <vt:lpstr>Arial Black</vt:lpstr>
      <vt:lpstr>Calibri</vt:lpstr>
      <vt:lpstr>Symbol</vt:lpstr>
      <vt:lpstr>Standarddesign</vt:lpstr>
      <vt:lpstr>blank</vt:lpstr>
      <vt:lpstr>EHSM_d</vt:lpstr>
      <vt:lpstr>Avalua_neu</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Gemeinde Saas Grund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Sandro Kalbermatten</dc:creator>
  <cp:lastModifiedBy>Sandro Kalbermatten</cp:lastModifiedBy>
  <cp:revision>368</cp:revision>
  <cp:lastPrinted>2014-12-17T16:01:35Z</cp:lastPrinted>
  <dcterms:created xsi:type="dcterms:W3CDTF">2008-05-28T07:58:19Z</dcterms:created>
  <dcterms:modified xsi:type="dcterms:W3CDTF">2020-02-06T13:54:10Z</dcterms:modified>
</cp:coreProperties>
</file>