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90" r:id="rId2"/>
    <p:sldId id="294" r:id="rId3"/>
    <p:sldId id="295" r:id="rId4"/>
    <p:sldId id="296" r:id="rId5"/>
    <p:sldId id="293" r:id="rId6"/>
    <p:sldId id="297" r:id="rId7"/>
    <p:sldId id="292" r:id="rId8"/>
    <p:sldId id="298" r:id="rId9"/>
    <p:sldId id="299" r:id="rId10"/>
    <p:sldId id="291" r:id="rId11"/>
    <p:sldId id="300" r:id="rId12"/>
    <p:sldId id="301" r:id="rId13"/>
    <p:sldId id="302" r:id="rId14"/>
    <p:sldId id="303" r:id="rId15"/>
    <p:sldId id="304" r:id="rId16"/>
    <p:sldId id="305" r:id="rId17"/>
    <p:sldId id="256" r:id="rId18"/>
    <p:sldId id="258" r:id="rId19"/>
    <p:sldId id="257" r:id="rId20"/>
    <p:sldId id="259" r:id="rId21"/>
    <p:sldId id="260" r:id="rId22"/>
    <p:sldId id="261" r:id="rId23"/>
    <p:sldId id="262" r:id="rId24"/>
    <p:sldId id="263" r:id="rId25"/>
    <p:sldId id="264" r:id="rId26"/>
    <p:sldId id="265" r:id="rId27"/>
    <p:sldId id="266" r:id="rId28"/>
    <p:sldId id="267" r:id="rId29"/>
    <p:sldId id="268" r:id="rId30"/>
    <p:sldId id="272" r:id="rId31"/>
    <p:sldId id="270" r:id="rId32"/>
    <p:sldId id="269" r:id="rId33"/>
    <p:sldId id="271" r:id="rId34"/>
    <p:sldId id="273" r:id="rId35"/>
    <p:sldId id="275" r:id="rId36"/>
    <p:sldId id="276" r:id="rId37"/>
    <p:sldId id="274" r:id="rId38"/>
    <p:sldId id="289" r:id="rId39"/>
    <p:sldId id="277" r:id="rId40"/>
    <p:sldId id="278" r:id="rId41"/>
    <p:sldId id="279" r:id="rId42"/>
    <p:sldId id="280" r:id="rId43"/>
    <p:sldId id="281" r:id="rId44"/>
    <p:sldId id="282" r:id="rId45"/>
    <p:sldId id="283" r:id="rId46"/>
    <p:sldId id="319" r:id="rId47"/>
    <p:sldId id="320" r:id="rId48"/>
    <p:sldId id="321" r:id="rId49"/>
    <p:sldId id="322" r:id="rId50"/>
    <p:sldId id="323" r:id="rId51"/>
    <p:sldId id="324" r:id="rId52"/>
    <p:sldId id="325" r:id="rId53"/>
    <p:sldId id="336" r:id="rId54"/>
    <p:sldId id="327" r:id="rId55"/>
    <p:sldId id="328" r:id="rId56"/>
    <p:sldId id="329" r:id="rId57"/>
    <p:sldId id="330" r:id="rId58"/>
    <p:sldId id="331" r:id="rId59"/>
    <p:sldId id="332" r:id="rId60"/>
    <p:sldId id="333" r:id="rId61"/>
    <p:sldId id="334" r:id="rId62"/>
    <p:sldId id="335" r:id="rId63"/>
    <p:sldId id="284" r:id="rId64"/>
    <p:sldId id="286" r:id="rId65"/>
    <p:sldId id="285" r:id="rId66"/>
    <p:sldId id="287" r:id="rId67"/>
    <p:sldId id="288" r:id="rId68"/>
    <p:sldId id="306" r:id="rId69"/>
    <p:sldId id="307" r:id="rId70"/>
    <p:sldId id="308" r:id="rId71"/>
    <p:sldId id="309" r:id="rId72"/>
    <p:sldId id="310" r:id="rId73"/>
    <p:sldId id="311" r:id="rId74"/>
    <p:sldId id="312" r:id="rId75"/>
    <p:sldId id="313" r:id="rId76"/>
    <p:sldId id="314" r:id="rId77"/>
    <p:sldId id="315" r:id="rId78"/>
    <p:sldId id="316" r:id="rId79"/>
    <p:sldId id="317" r:id="rId80"/>
    <p:sldId id="318" r:id="rId81"/>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8EC"/>
    <a:srgbClr val="14A837"/>
    <a:srgbClr val="0DBF48"/>
    <a:srgbClr val="0CB043"/>
    <a:srgbClr val="0DC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55" autoAdjust="0"/>
    <p:restoredTop sz="94660"/>
  </p:normalViewPr>
  <p:slideViewPr>
    <p:cSldViewPr snapToGrid="0">
      <p:cViewPr varScale="1">
        <p:scale>
          <a:sx n="151" d="100"/>
          <a:sy n="151" d="100"/>
        </p:scale>
        <p:origin x="83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ndro.kalbermatten.GSG\AppData\Local\Microsoft\Windows\INetCache\Content.Outlook\PTOSU6DT\Umsatzvergleiche%20Winter%2018-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ndro.kalbermatten.GSG\AppData\Local\Microsoft\Windows\INetCache\Content.Outlook\PTOSU6DT\Umsatzvergleich%20Somm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49251799208135"/>
          <c:y val="7.1658601644945377E-2"/>
          <c:w val="0.88099591718360759"/>
          <c:h val="0.74662698793055216"/>
        </c:manualLayout>
      </c:layout>
      <c:lineChart>
        <c:grouping val="standard"/>
        <c:varyColors val="0"/>
        <c:ser>
          <c:idx val="0"/>
          <c:order val="0"/>
          <c:tx>
            <c:strRef>
              <c:f>Umsatzvergleich!$B$3</c:f>
              <c:strCache>
                <c:ptCount val="1"/>
                <c:pt idx="0">
                  <c:v>2018/19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Umsatzvergleich!$A$6:$A$124</c:f>
              <c:strCache>
                <c:ptCount val="119"/>
                <c:pt idx="0">
                  <c:v>01.12.-24.12.</c:v>
                </c:pt>
                <c:pt idx="1">
                  <c:v>01.12.-28.12</c:v>
                </c:pt>
                <c:pt idx="2">
                  <c:v>01.12.-29.12</c:v>
                </c:pt>
                <c:pt idx="3">
                  <c:v>01.12.-30.12.</c:v>
                </c:pt>
                <c:pt idx="4">
                  <c:v>01.12.-31.12.</c:v>
                </c:pt>
                <c:pt idx="5">
                  <c:v>01.12-.01.01</c:v>
                </c:pt>
                <c:pt idx="6">
                  <c:v>01.12.-02.01</c:v>
                </c:pt>
                <c:pt idx="7">
                  <c:v>01.12.-03.01</c:v>
                </c:pt>
                <c:pt idx="8">
                  <c:v>01.12.-04.01.</c:v>
                </c:pt>
                <c:pt idx="9">
                  <c:v>01.12-05.01.</c:v>
                </c:pt>
                <c:pt idx="10">
                  <c:v>01.12.-06.01.</c:v>
                </c:pt>
                <c:pt idx="11">
                  <c:v>01.12.-07.01.</c:v>
                </c:pt>
                <c:pt idx="12">
                  <c:v>01.12.-08.01</c:v>
                </c:pt>
                <c:pt idx="13">
                  <c:v>01.12.-09.01.</c:v>
                </c:pt>
                <c:pt idx="14">
                  <c:v>01.12.-10.01.</c:v>
                </c:pt>
                <c:pt idx="15">
                  <c:v>01.12.-11.01</c:v>
                </c:pt>
                <c:pt idx="16">
                  <c:v>01.12.-12.01.</c:v>
                </c:pt>
                <c:pt idx="17">
                  <c:v>01.12.-13.01.</c:v>
                </c:pt>
                <c:pt idx="18">
                  <c:v>01.12.-14.01.</c:v>
                </c:pt>
                <c:pt idx="19">
                  <c:v>01.12.-15.01</c:v>
                </c:pt>
                <c:pt idx="20">
                  <c:v>01.12.-16.01.</c:v>
                </c:pt>
                <c:pt idx="21">
                  <c:v>01.12.-17.01.</c:v>
                </c:pt>
                <c:pt idx="22">
                  <c:v>01.12.-18.01.</c:v>
                </c:pt>
                <c:pt idx="23">
                  <c:v>01.12.-19.01.</c:v>
                </c:pt>
                <c:pt idx="24">
                  <c:v>01.12.-20.01</c:v>
                </c:pt>
                <c:pt idx="25">
                  <c:v>01.12.-21.01.</c:v>
                </c:pt>
                <c:pt idx="26">
                  <c:v>01.12.-22.01.</c:v>
                </c:pt>
                <c:pt idx="27">
                  <c:v>01.12.-23.01.</c:v>
                </c:pt>
                <c:pt idx="28">
                  <c:v>01.12.-24.01.</c:v>
                </c:pt>
                <c:pt idx="29">
                  <c:v>01.12.-25.01.</c:v>
                </c:pt>
                <c:pt idx="30">
                  <c:v>01.12.-26.01</c:v>
                </c:pt>
                <c:pt idx="31">
                  <c:v>01.12.-27.01.</c:v>
                </c:pt>
                <c:pt idx="32">
                  <c:v>01.12.-28.01.</c:v>
                </c:pt>
                <c:pt idx="33">
                  <c:v>01.12.-29.01.</c:v>
                </c:pt>
                <c:pt idx="34">
                  <c:v>01.12.-30.01.</c:v>
                </c:pt>
                <c:pt idx="35">
                  <c:v>01.12.-31.01.</c:v>
                </c:pt>
                <c:pt idx="36">
                  <c:v>01.12.-01.02.</c:v>
                </c:pt>
                <c:pt idx="37">
                  <c:v>01.12.-02.02.</c:v>
                </c:pt>
                <c:pt idx="38">
                  <c:v>01.12.-03.02.</c:v>
                </c:pt>
                <c:pt idx="39">
                  <c:v>01.12.-04.02.</c:v>
                </c:pt>
                <c:pt idx="40">
                  <c:v>01.12.-05.02.</c:v>
                </c:pt>
                <c:pt idx="41">
                  <c:v>01.12.-06.02.</c:v>
                </c:pt>
                <c:pt idx="42">
                  <c:v>01.12.-07.02.</c:v>
                </c:pt>
                <c:pt idx="43">
                  <c:v>01.12.-08.02.</c:v>
                </c:pt>
                <c:pt idx="44">
                  <c:v>01.12.-09.02.</c:v>
                </c:pt>
                <c:pt idx="45">
                  <c:v>01.12.-10.02.</c:v>
                </c:pt>
                <c:pt idx="46">
                  <c:v>01.12.-11.02.</c:v>
                </c:pt>
                <c:pt idx="47">
                  <c:v>01.12.-12.02.</c:v>
                </c:pt>
                <c:pt idx="48">
                  <c:v>01.12.-13.02.</c:v>
                </c:pt>
                <c:pt idx="49">
                  <c:v>01.12.-14.02.</c:v>
                </c:pt>
                <c:pt idx="50">
                  <c:v>01.12.-15.02.</c:v>
                </c:pt>
                <c:pt idx="51">
                  <c:v>01.12.-16.02.</c:v>
                </c:pt>
                <c:pt idx="52">
                  <c:v>01.12.-17.02.</c:v>
                </c:pt>
                <c:pt idx="53">
                  <c:v>01.12.-18.02.</c:v>
                </c:pt>
                <c:pt idx="54">
                  <c:v>01.12.-19.02.</c:v>
                </c:pt>
                <c:pt idx="55">
                  <c:v>01.12.-20.02.</c:v>
                </c:pt>
                <c:pt idx="56">
                  <c:v>01.12.-21.02.</c:v>
                </c:pt>
                <c:pt idx="57">
                  <c:v>01.12.-22.02.</c:v>
                </c:pt>
                <c:pt idx="58">
                  <c:v>01.12.-23.02.</c:v>
                </c:pt>
                <c:pt idx="59">
                  <c:v>01.12.-24.02.</c:v>
                </c:pt>
                <c:pt idx="60">
                  <c:v>01.12.-25.02.</c:v>
                </c:pt>
                <c:pt idx="61">
                  <c:v>01.12.-26.02.</c:v>
                </c:pt>
                <c:pt idx="62">
                  <c:v>01.12.-27.02.</c:v>
                </c:pt>
                <c:pt idx="63">
                  <c:v>01.12.-28.02</c:v>
                </c:pt>
                <c:pt idx="64">
                  <c:v>01.12.-29.02.</c:v>
                </c:pt>
                <c:pt idx="65">
                  <c:v>01.12.-01.03.</c:v>
                </c:pt>
                <c:pt idx="66">
                  <c:v>01.12.-02.03.</c:v>
                </c:pt>
                <c:pt idx="67">
                  <c:v>01.12.-03.03.</c:v>
                </c:pt>
                <c:pt idx="68">
                  <c:v>01.12.-04.03.</c:v>
                </c:pt>
                <c:pt idx="69">
                  <c:v>01.12.-05.03.</c:v>
                </c:pt>
                <c:pt idx="70">
                  <c:v>01.12.-06.03.</c:v>
                </c:pt>
                <c:pt idx="71">
                  <c:v>01.12.-07.03.</c:v>
                </c:pt>
                <c:pt idx="72">
                  <c:v>01.12.-08.03.</c:v>
                </c:pt>
                <c:pt idx="73">
                  <c:v>01.12.-09.03.</c:v>
                </c:pt>
                <c:pt idx="74">
                  <c:v>01.12.-10.03.</c:v>
                </c:pt>
                <c:pt idx="75">
                  <c:v>01.12.-11.03.</c:v>
                </c:pt>
                <c:pt idx="76">
                  <c:v>01.12.-12.03.</c:v>
                </c:pt>
                <c:pt idx="77">
                  <c:v>01.12.-13.03.</c:v>
                </c:pt>
                <c:pt idx="78">
                  <c:v>01.12.-14.03.</c:v>
                </c:pt>
                <c:pt idx="79">
                  <c:v>01.12.-15.03.</c:v>
                </c:pt>
                <c:pt idx="80">
                  <c:v>01.12.-16.03.</c:v>
                </c:pt>
                <c:pt idx="81">
                  <c:v>01.12.-17.03.</c:v>
                </c:pt>
                <c:pt idx="82">
                  <c:v>01.12.-18.03.</c:v>
                </c:pt>
                <c:pt idx="83">
                  <c:v>01.12.-19.03.</c:v>
                </c:pt>
                <c:pt idx="84">
                  <c:v>01.12.-20.03.</c:v>
                </c:pt>
                <c:pt idx="85">
                  <c:v>01.12.-21.03.</c:v>
                </c:pt>
                <c:pt idx="86">
                  <c:v>01.12.-22.03.</c:v>
                </c:pt>
                <c:pt idx="87">
                  <c:v>01.12.-23.03.</c:v>
                </c:pt>
                <c:pt idx="88">
                  <c:v>01.12.-24.03.</c:v>
                </c:pt>
                <c:pt idx="89">
                  <c:v>01.12.-25.03.</c:v>
                </c:pt>
                <c:pt idx="90">
                  <c:v>01.12.-26.03.</c:v>
                </c:pt>
                <c:pt idx="91">
                  <c:v>01.12.-27.03.</c:v>
                </c:pt>
                <c:pt idx="92">
                  <c:v>01.12.-28.03.</c:v>
                </c:pt>
                <c:pt idx="93">
                  <c:v>01.12.-29.03.</c:v>
                </c:pt>
                <c:pt idx="94">
                  <c:v>01.12.-30.03.</c:v>
                </c:pt>
                <c:pt idx="95">
                  <c:v>01.12.-31.03.</c:v>
                </c:pt>
                <c:pt idx="96">
                  <c:v>01.12.-01.04.</c:v>
                </c:pt>
                <c:pt idx="97">
                  <c:v>01.12.-02.04.</c:v>
                </c:pt>
                <c:pt idx="98">
                  <c:v>01.12.-03.04.</c:v>
                </c:pt>
                <c:pt idx="99">
                  <c:v>01.12.-04.04.</c:v>
                </c:pt>
                <c:pt idx="100">
                  <c:v>01.12.-05.04.</c:v>
                </c:pt>
                <c:pt idx="101">
                  <c:v>01.12.-06.04.</c:v>
                </c:pt>
                <c:pt idx="102">
                  <c:v>01.12.-07.04.</c:v>
                </c:pt>
                <c:pt idx="103">
                  <c:v>01.12.-08.04.</c:v>
                </c:pt>
                <c:pt idx="104">
                  <c:v>01.12.-09.04.</c:v>
                </c:pt>
                <c:pt idx="105">
                  <c:v>01.12.-10.04.</c:v>
                </c:pt>
                <c:pt idx="106">
                  <c:v>01.12.-11.04.</c:v>
                </c:pt>
                <c:pt idx="107">
                  <c:v>01.12.-12.04.</c:v>
                </c:pt>
                <c:pt idx="108">
                  <c:v>01.12.-13.04.</c:v>
                </c:pt>
                <c:pt idx="109">
                  <c:v>01.12.-14.04.</c:v>
                </c:pt>
                <c:pt idx="110">
                  <c:v>01.12.-15.04.</c:v>
                </c:pt>
                <c:pt idx="111">
                  <c:v>01.12.-16.04.</c:v>
                </c:pt>
                <c:pt idx="112">
                  <c:v>01.12.-17.04.</c:v>
                </c:pt>
                <c:pt idx="113">
                  <c:v>01.12.-18.04.</c:v>
                </c:pt>
                <c:pt idx="114">
                  <c:v>01.12.-19.04.</c:v>
                </c:pt>
                <c:pt idx="115">
                  <c:v>01.12.-20.04.</c:v>
                </c:pt>
                <c:pt idx="116">
                  <c:v>01.12.-21.04.</c:v>
                </c:pt>
                <c:pt idx="117">
                  <c:v>01.12.-22.04.</c:v>
                </c:pt>
                <c:pt idx="118">
                  <c:v>01.12.-23.04.</c:v>
                </c:pt>
              </c:strCache>
            </c:strRef>
          </c:cat>
          <c:val>
            <c:numRef>
              <c:f>Umsatzvergleich!$B$6:$B$124</c:f>
              <c:numCache>
                <c:formatCode>0.00</c:formatCode>
                <c:ptCount val="119"/>
                <c:pt idx="0">
                  <c:v>51426.98</c:v>
                </c:pt>
                <c:pt idx="1">
                  <c:v>170199.08</c:v>
                </c:pt>
                <c:pt idx="2">
                  <c:v>218763.68</c:v>
                </c:pt>
                <c:pt idx="3">
                  <c:v>257989.76000000001</c:v>
                </c:pt>
                <c:pt idx="4">
                  <c:v>285806.38</c:v>
                </c:pt>
                <c:pt idx="5">
                  <c:v>306393.06</c:v>
                </c:pt>
                <c:pt idx="6">
                  <c:v>325078.06</c:v>
                </c:pt>
                <c:pt idx="7">
                  <c:v>343628.96</c:v>
                </c:pt>
                <c:pt idx="8">
                  <c:v>357611.36</c:v>
                </c:pt>
                <c:pt idx="9">
                  <c:v>366127.76</c:v>
                </c:pt>
                <c:pt idx="10">
                  <c:v>378561.66</c:v>
                </c:pt>
                <c:pt idx="11">
                  <c:v>410474.66</c:v>
                </c:pt>
                <c:pt idx="12">
                  <c:v>411585.06</c:v>
                </c:pt>
                <c:pt idx="13">
                  <c:v>412047.56</c:v>
                </c:pt>
                <c:pt idx="14">
                  <c:v>415105.16</c:v>
                </c:pt>
                <c:pt idx="15">
                  <c:v>417583.82</c:v>
                </c:pt>
                <c:pt idx="16">
                  <c:v>429176.82</c:v>
                </c:pt>
                <c:pt idx="17">
                  <c:v>443876.42</c:v>
                </c:pt>
                <c:pt idx="18">
                  <c:v>451068.32</c:v>
                </c:pt>
                <c:pt idx="19">
                  <c:v>463657.62</c:v>
                </c:pt>
                <c:pt idx="20">
                  <c:v>468643.52</c:v>
                </c:pt>
                <c:pt idx="21">
                  <c:v>472558.92</c:v>
                </c:pt>
                <c:pt idx="22">
                  <c:v>477708.32</c:v>
                </c:pt>
                <c:pt idx="23">
                  <c:v>492887.62</c:v>
                </c:pt>
                <c:pt idx="24">
                  <c:v>541610.22</c:v>
                </c:pt>
                <c:pt idx="25">
                  <c:v>590071</c:v>
                </c:pt>
                <c:pt idx="26">
                  <c:v>596625.22</c:v>
                </c:pt>
                <c:pt idx="27">
                  <c:v>599295.72</c:v>
                </c:pt>
                <c:pt idx="28">
                  <c:v>605001.02</c:v>
                </c:pt>
                <c:pt idx="29">
                  <c:v>611206.52</c:v>
                </c:pt>
                <c:pt idx="30">
                  <c:v>654668.52</c:v>
                </c:pt>
                <c:pt idx="31">
                  <c:v>735054.92</c:v>
                </c:pt>
                <c:pt idx="32">
                  <c:v>759841.82</c:v>
                </c:pt>
                <c:pt idx="33">
                  <c:v>774105.22</c:v>
                </c:pt>
                <c:pt idx="34">
                  <c:v>777016.72</c:v>
                </c:pt>
                <c:pt idx="35">
                  <c:v>785017.32</c:v>
                </c:pt>
                <c:pt idx="36">
                  <c:v>786041.72</c:v>
                </c:pt>
                <c:pt idx="37">
                  <c:v>817693.42</c:v>
                </c:pt>
                <c:pt idx="38">
                  <c:v>858962.92</c:v>
                </c:pt>
                <c:pt idx="39">
                  <c:v>915081.82</c:v>
                </c:pt>
                <c:pt idx="40">
                  <c:v>922791.28</c:v>
                </c:pt>
                <c:pt idx="41">
                  <c:v>931852.18</c:v>
                </c:pt>
                <c:pt idx="42">
                  <c:v>935864.48</c:v>
                </c:pt>
                <c:pt idx="43">
                  <c:v>940081.78</c:v>
                </c:pt>
                <c:pt idx="44">
                  <c:v>987897.88</c:v>
                </c:pt>
                <c:pt idx="45">
                  <c:v>1048553.38</c:v>
                </c:pt>
                <c:pt idx="46">
                  <c:v>1082473.8799999999</c:v>
                </c:pt>
                <c:pt idx="47">
                  <c:v>1099004.28</c:v>
                </c:pt>
                <c:pt idx="48">
                  <c:v>1111690.24</c:v>
                </c:pt>
                <c:pt idx="49">
                  <c:v>1120887.24</c:v>
                </c:pt>
                <c:pt idx="50">
                  <c:v>1129258.94</c:v>
                </c:pt>
                <c:pt idx="51">
                  <c:v>1211549.04</c:v>
                </c:pt>
                <c:pt idx="52">
                  <c:v>1268403.44</c:v>
                </c:pt>
                <c:pt idx="53">
                  <c:v>1314459.8400000001</c:v>
                </c:pt>
                <c:pt idx="54">
                  <c:v>1324677.04</c:v>
                </c:pt>
                <c:pt idx="55">
                  <c:v>1334547.1399999999</c:v>
                </c:pt>
                <c:pt idx="56">
                  <c:v>1342861.44</c:v>
                </c:pt>
                <c:pt idx="57">
                  <c:v>1357394.44</c:v>
                </c:pt>
                <c:pt idx="58">
                  <c:v>1418707.3</c:v>
                </c:pt>
                <c:pt idx="59">
                  <c:v>1481680.06</c:v>
                </c:pt>
                <c:pt idx="60">
                  <c:v>1541023.36</c:v>
                </c:pt>
                <c:pt idx="61">
                  <c:v>1550193.86</c:v>
                </c:pt>
                <c:pt idx="62">
                  <c:v>1560466.66</c:v>
                </c:pt>
                <c:pt idx="63">
                  <c:v>1572752.56</c:v>
                </c:pt>
                <c:pt idx="65">
                  <c:v>1575667.16</c:v>
                </c:pt>
                <c:pt idx="66">
                  <c:v>1637422.06</c:v>
                </c:pt>
                <c:pt idx="67">
                  <c:v>1735053.48</c:v>
                </c:pt>
                <c:pt idx="68">
                  <c:v>1774990.06</c:v>
                </c:pt>
                <c:pt idx="69">
                  <c:v>1788401.72</c:v>
                </c:pt>
                <c:pt idx="70">
                  <c:v>1796960.02</c:v>
                </c:pt>
                <c:pt idx="71">
                  <c:v>1801567.02</c:v>
                </c:pt>
                <c:pt idx="72">
                  <c:v>1813002.22</c:v>
                </c:pt>
                <c:pt idx="73">
                  <c:v>1832458.22</c:v>
                </c:pt>
                <c:pt idx="74">
                  <c:v>1890431.72</c:v>
                </c:pt>
                <c:pt idx="75">
                  <c:v>1890431.72</c:v>
                </c:pt>
                <c:pt idx="76">
                  <c:v>1919554.22</c:v>
                </c:pt>
                <c:pt idx="77">
                  <c:v>1928844.72</c:v>
                </c:pt>
                <c:pt idx="78">
                  <c:v>1933064.22</c:v>
                </c:pt>
                <c:pt idx="79">
                  <c:v>1936960.22</c:v>
                </c:pt>
                <c:pt idx="80">
                  <c:v>1967096.62</c:v>
                </c:pt>
                <c:pt idx="81">
                  <c:v>1975299.12</c:v>
                </c:pt>
                <c:pt idx="82">
                  <c:v>2012392.62</c:v>
                </c:pt>
                <c:pt idx="83">
                  <c:v>2023799.62</c:v>
                </c:pt>
                <c:pt idx="84">
                  <c:v>2028346.72</c:v>
                </c:pt>
                <c:pt idx="85">
                  <c:v>2032383.82</c:v>
                </c:pt>
                <c:pt idx="86">
                  <c:v>2036781.32</c:v>
                </c:pt>
                <c:pt idx="87">
                  <c:v>2051655.32</c:v>
                </c:pt>
                <c:pt idx="88">
                  <c:v>2061102.82</c:v>
                </c:pt>
                <c:pt idx="89">
                  <c:v>2079268.82</c:v>
                </c:pt>
                <c:pt idx="90">
                  <c:v>2085362.62</c:v>
                </c:pt>
                <c:pt idx="91">
                  <c:v>2093385.52</c:v>
                </c:pt>
                <c:pt idx="92">
                  <c:v>2095933.82</c:v>
                </c:pt>
                <c:pt idx="93">
                  <c:v>2100676.12</c:v>
                </c:pt>
                <c:pt idx="94">
                  <c:v>2105815.62</c:v>
                </c:pt>
                <c:pt idx="95" formatCode="General">
                  <c:v>2111390.2200000002</c:v>
                </c:pt>
                <c:pt idx="96" formatCode="General">
                  <c:v>2113153.7200000002</c:v>
                </c:pt>
                <c:pt idx="97" formatCode="General">
                  <c:v>2113509.7200000002</c:v>
                </c:pt>
                <c:pt idx="98" formatCode="General">
                  <c:v>2113564.7200000002</c:v>
                </c:pt>
                <c:pt idx="99" formatCode="General">
                  <c:v>2113564.7200000002</c:v>
                </c:pt>
                <c:pt idx="100" formatCode="General">
                  <c:v>2127956.08</c:v>
                </c:pt>
                <c:pt idx="101" formatCode="General">
                  <c:v>2164812.38</c:v>
                </c:pt>
                <c:pt idx="102" formatCode="General">
                  <c:v>2173184.88</c:v>
                </c:pt>
                <c:pt idx="103" formatCode="General">
                  <c:v>2177436.88</c:v>
                </c:pt>
                <c:pt idx="104" formatCode="General">
                  <c:v>2178280.38</c:v>
                </c:pt>
                <c:pt idx="105" formatCode="General">
                  <c:v>2180898.38</c:v>
                </c:pt>
                <c:pt idx="106" formatCode="General">
                  <c:v>2181296.88</c:v>
                </c:pt>
                <c:pt idx="107" formatCode="General">
                  <c:v>2193073.38</c:v>
                </c:pt>
                <c:pt idx="108" formatCode="General">
                  <c:v>2231836.98</c:v>
                </c:pt>
                <c:pt idx="109" formatCode="General">
                  <c:v>2252124.48</c:v>
                </c:pt>
                <c:pt idx="110" formatCode="General">
                  <c:v>2259339.98</c:v>
                </c:pt>
                <c:pt idx="111" formatCode="General">
                  <c:v>2261137.98</c:v>
                </c:pt>
                <c:pt idx="112" formatCode="General">
                  <c:v>2264736.2799999998</c:v>
                </c:pt>
                <c:pt idx="113" formatCode="General">
                  <c:v>2271113.7799999998</c:v>
                </c:pt>
                <c:pt idx="114" formatCode="General">
                  <c:v>2278470.7799999998</c:v>
                </c:pt>
                <c:pt idx="115" formatCode="General">
                  <c:v>2285521.1800000002</c:v>
                </c:pt>
                <c:pt idx="116" formatCode="General">
                  <c:v>2296553.2400000002</c:v>
                </c:pt>
                <c:pt idx="117" formatCode="General">
                  <c:v>2285562.54</c:v>
                </c:pt>
                <c:pt idx="118" formatCode="General">
                  <c:v>2285562.54</c:v>
                </c:pt>
              </c:numCache>
            </c:numRef>
          </c:val>
          <c:smooth val="0"/>
          <c:extLst>
            <c:ext xmlns:c16="http://schemas.microsoft.com/office/drawing/2014/chart" uri="{C3380CC4-5D6E-409C-BE32-E72D297353CC}">
              <c16:uniqueId val="{00000000-DABD-466B-B426-3913CE042855}"/>
            </c:ext>
          </c:extLst>
        </c:ser>
        <c:ser>
          <c:idx val="1"/>
          <c:order val="1"/>
          <c:tx>
            <c:strRef>
              <c:f>Umsatzvergleich!$C$3</c:f>
              <c:strCache>
                <c:ptCount val="1"/>
                <c:pt idx="0">
                  <c:v>2019/20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Umsatzvergleich!$A$6:$A$124</c:f>
              <c:strCache>
                <c:ptCount val="119"/>
                <c:pt idx="0">
                  <c:v>01.12.-24.12.</c:v>
                </c:pt>
                <c:pt idx="1">
                  <c:v>01.12.-28.12</c:v>
                </c:pt>
                <c:pt idx="2">
                  <c:v>01.12.-29.12</c:v>
                </c:pt>
                <c:pt idx="3">
                  <c:v>01.12.-30.12.</c:v>
                </c:pt>
                <c:pt idx="4">
                  <c:v>01.12.-31.12.</c:v>
                </c:pt>
                <c:pt idx="5">
                  <c:v>01.12-.01.01</c:v>
                </c:pt>
                <c:pt idx="6">
                  <c:v>01.12.-02.01</c:v>
                </c:pt>
                <c:pt idx="7">
                  <c:v>01.12.-03.01</c:v>
                </c:pt>
                <c:pt idx="8">
                  <c:v>01.12.-04.01.</c:v>
                </c:pt>
                <c:pt idx="9">
                  <c:v>01.12-05.01.</c:v>
                </c:pt>
                <c:pt idx="10">
                  <c:v>01.12.-06.01.</c:v>
                </c:pt>
                <c:pt idx="11">
                  <c:v>01.12.-07.01.</c:v>
                </c:pt>
                <c:pt idx="12">
                  <c:v>01.12.-08.01</c:v>
                </c:pt>
                <c:pt idx="13">
                  <c:v>01.12.-09.01.</c:v>
                </c:pt>
                <c:pt idx="14">
                  <c:v>01.12.-10.01.</c:v>
                </c:pt>
                <c:pt idx="15">
                  <c:v>01.12.-11.01</c:v>
                </c:pt>
                <c:pt idx="16">
                  <c:v>01.12.-12.01.</c:v>
                </c:pt>
                <c:pt idx="17">
                  <c:v>01.12.-13.01.</c:v>
                </c:pt>
                <c:pt idx="18">
                  <c:v>01.12.-14.01.</c:v>
                </c:pt>
                <c:pt idx="19">
                  <c:v>01.12.-15.01</c:v>
                </c:pt>
                <c:pt idx="20">
                  <c:v>01.12.-16.01.</c:v>
                </c:pt>
                <c:pt idx="21">
                  <c:v>01.12.-17.01.</c:v>
                </c:pt>
                <c:pt idx="22">
                  <c:v>01.12.-18.01.</c:v>
                </c:pt>
                <c:pt idx="23">
                  <c:v>01.12.-19.01.</c:v>
                </c:pt>
                <c:pt idx="24">
                  <c:v>01.12.-20.01</c:v>
                </c:pt>
                <c:pt idx="25">
                  <c:v>01.12.-21.01.</c:v>
                </c:pt>
                <c:pt idx="26">
                  <c:v>01.12.-22.01.</c:v>
                </c:pt>
                <c:pt idx="27">
                  <c:v>01.12.-23.01.</c:v>
                </c:pt>
                <c:pt idx="28">
                  <c:v>01.12.-24.01.</c:v>
                </c:pt>
                <c:pt idx="29">
                  <c:v>01.12.-25.01.</c:v>
                </c:pt>
                <c:pt idx="30">
                  <c:v>01.12.-26.01</c:v>
                </c:pt>
                <c:pt idx="31">
                  <c:v>01.12.-27.01.</c:v>
                </c:pt>
                <c:pt idx="32">
                  <c:v>01.12.-28.01.</c:v>
                </c:pt>
                <c:pt idx="33">
                  <c:v>01.12.-29.01.</c:v>
                </c:pt>
                <c:pt idx="34">
                  <c:v>01.12.-30.01.</c:v>
                </c:pt>
                <c:pt idx="35">
                  <c:v>01.12.-31.01.</c:v>
                </c:pt>
                <c:pt idx="36">
                  <c:v>01.12.-01.02.</c:v>
                </c:pt>
                <c:pt idx="37">
                  <c:v>01.12.-02.02.</c:v>
                </c:pt>
                <c:pt idx="38">
                  <c:v>01.12.-03.02.</c:v>
                </c:pt>
                <c:pt idx="39">
                  <c:v>01.12.-04.02.</c:v>
                </c:pt>
                <c:pt idx="40">
                  <c:v>01.12.-05.02.</c:v>
                </c:pt>
                <c:pt idx="41">
                  <c:v>01.12.-06.02.</c:v>
                </c:pt>
                <c:pt idx="42">
                  <c:v>01.12.-07.02.</c:v>
                </c:pt>
                <c:pt idx="43">
                  <c:v>01.12.-08.02.</c:v>
                </c:pt>
                <c:pt idx="44">
                  <c:v>01.12.-09.02.</c:v>
                </c:pt>
                <c:pt idx="45">
                  <c:v>01.12.-10.02.</c:v>
                </c:pt>
                <c:pt idx="46">
                  <c:v>01.12.-11.02.</c:v>
                </c:pt>
                <c:pt idx="47">
                  <c:v>01.12.-12.02.</c:v>
                </c:pt>
                <c:pt idx="48">
                  <c:v>01.12.-13.02.</c:v>
                </c:pt>
                <c:pt idx="49">
                  <c:v>01.12.-14.02.</c:v>
                </c:pt>
                <c:pt idx="50">
                  <c:v>01.12.-15.02.</c:v>
                </c:pt>
                <c:pt idx="51">
                  <c:v>01.12.-16.02.</c:v>
                </c:pt>
                <c:pt idx="52">
                  <c:v>01.12.-17.02.</c:v>
                </c:pt>
                <c:pt idx="53">
                  <c:v>01.12.-18.02.</c:v>
                </c:pt>
                <c:pt idx="54">
                  <c:v>01.12.-19.02.</c:v>
                </c:pt>
                <c:pt idx="55">
                  <c:v>01.12.-20.02.</c:v>
                </c:pt>
                <c:pt idx="56">
                  <c:v>01.12.-21.02.</c:v>
                </c:pt>
                <c:pt idx="57">
                  <c:v>01.12.-22.02.</c:v>
                </c:pt>
                <c:pt idx="58">
                  <c:v>01.12.-23.02.</c:v>
                </c:pt>
                <c:pt idx="59">
                  <c:v>01.12.-24.02.</c:v>
                </c:pt>
                <c:pt idx="60">
                  <c:v>01.12.-25.02.</c:v>
                </c:pt>
                <c:pt idx="61">
                  <c:v>01.12.-26.02.</c:v>
                </c:pt>
                <c:pt idx="62">
                  <c:v>01.12.-27.02.</c:v>
                </c:pt>
                <c:pt idx="63">
                  <c:v>01.12.-28.02</c:v>
                </c:pt>
                <c:pt idx="64">
                  <c:v>01.12.-29.02.</c:v>
                </c:pt>
                <c:pt idx="65">
                  <c:v>01.12.-01.03.</c:v>
                </c:pt>
                <c:pt idx="66">
                  <c:v>01.12.-02.03.</c:v>
                </c:pt>
                <c:pt idx="67">
                  <c:v>01.12.-03.03.</c:v>
                </c:pt>
                <c:pt idx="68">
                  <c:v>01.12.-04.03.</c:v>
                </c:pt>
                <c:pt idx="69">
                  <c:v>01.12.-05.03.</c:v>
                </c:pt>
                <c:pt idx="70">
                  <c:v>01.12.-06.03.</c:v>
                </c:pt>
                <c:pt idx="71">
                  <c:v>01.12.-07.03.</c:v>
                </c:pt>
                <c:pt idx="72">
                  <c:v>01.12.-08.03.</c:v>
                </c:pt>
                <c:pt idx="73">
                  <c:v>01.12.-09.03.</c:v>
                </c:pt>
                <c:pt idx="74">
                  <c:v>01.12.-10.03.</c:v>
                </c:pt>
                <c:pt idx="75">
                  <c:v>01.12.-11.03.</c:v>
                </c:pt>
                <c:pt idx="76">
                  <c:v>01.12.-12.03.</c:v>
                </c:pt>
                <c:pt idx="77">
                  <c:v>01.12.-13.03.</c:v>
                </c:pt>
                <c:pt idx="78">
                  <c:v>01.12.-14.03.</c:v>
                </c:pt>
                <c:pt idx="79">
                  <c:v>01.12.-15.03.</c:v>
                </c:pt>
                <c:pt idx="80">
                  <c:v>01.12.-16.03.</c:v>
                </c:pt>
                <c:pt idx="81">
                  <c:v>01.12.-17.03.</c:v>
                </c:pt>
                <c:pt idx="82">
                  <c:v>01.12.-18.03.</c:v>
                </c:pt>
                <c:pt idx="83">
                  <c:v>01.12.-19.03.</c:v>
                </c:pt>
                <c:pt idx="84">
                  <c:v>01.12.-20.03.</c:v>
                </c:pt>
                <c:pt idx="85">
                  <c:v>01.12.-21.03.</c:v>
                </c:pt>
                <c:pt idx="86">
                  <c:v>01.12.-22.03.</c:v>
                </c:pt>
                <c:pt idx="87">
                  <c:v>01.12.-23.03.</c:v>
                </c:pt>
                <c:pt idx="88">
                  <c:v>01.12.-24.03.</c:v>
                </c:pt>
                <c:pt idx="89">
                  <c:v>01.12.-25.03.</c:v>
                </c:pt>
                <c:pt idx="90">
                  <c:v>01.12.-26.03.</c:v>
                </c:pt>
                <c:pt idx="91">
                  <c:v>01.12.-27.03.</c:v>
                </c:pt>
                <c:pt idx="92">
                  <c:v>01.12.-28.03.</c:v>
                </c:pt>
                <c:pt idx="93">
                  <c:v>01.12.-29.03.</c:v>
                </c:pt>
                <c:pt idx="94">
                  <c:v>01.12.-30.03.</c:v>
                </c:pt>
                <c:pt idx="95">
                  <c:v>01.12.-31.03.</c:v>
                </c:pt>
                <c:pt idx="96">
                  <c:v>01.12.-01.04.</c:v>
                </c:pt>
                <c:pt idx="97">
                  <c:v>01.12.-02.04.</c:v>
                </c:pt>
                <c:pt idx="98">
                  <c:v>01.12.-03.04.</c:v>
                </c:pt>
                <c:pt idx="99">
                  <c:v>01.12.-04.04.</c:v>
                </c:pt>
                <c:pt idx="100">
                  <c:v>01.12.-05.04.</c:v>
                </c:pt>
                <c:pt idx="101">
                  <c:v>01.12.-06.04.</c:v>
                </c:pt>
                <c:pt idx="102">
                  <c:v>01.12.-07.04.</c:v>
                </c:pt>
                <c:pt idx="103">
                  <c:v>01.12.-08.04.</c:v>
                </c:pt>
                <c:pt idx="104">
                  <c:v>01.12.-09.04.</c:v>
                </c:pt>
                <c:pt idx="105">
                  <c:v>01.12.-10.04.</c:v>
                </c:pt>
                <c:pt idx="106">
                  <c:v>01.12.-11.04.</c:v>
                </c:pt>
                <c:pt idx="107">
                  <c:v>01.12.-12.04.</c:v>
                </c:pt>
                <c:pt idx="108">
                  <c:v>01.12.-13.04.</c:v>
                </c:pt>
                <c:pt idx="109">
                  <c:v>01.12.-14.04.</c:v>
                </c:pt>
                <c:pt idx="110">
                  <c:v>01.12.-15.04.</c:v>
                </c:pt>
                <c:pt idx="111">
                  <c:v>01.12.-16.04.</c:v>
                </c:pt>
                <c:pt idx="112">
                  <c:v>01.12.-17.04.</c:v>
                </c:pt>
                <c:pt idx="113">
                  <c:v>01.12.-18.04.</c:v>
                </c:pt>
                <c:pt idx="114">
                  <c:v>01.12.-19.04.</c:v>
                </c:pt>
                <c:pt idx="115">
                  <c:v>01.12.-20.04.</c:v>
                </c:pt>
                <c:pt idx="116">
                  <c:v>01.12.-21.04.</c:v>
                </c:pt>
                <c:pt idx="117">
                  <c:v>01.12.-22.04.</c:v>
                </c:pt>
                <c:pt idx="118">
                  <c:v>01.12.-23.04.</c:v>
                </c:pt>
              </c:strCache>
            </c:strRef>
          </c:cat>
          <c:val>
            <c:numRef>
              <c:f>Umsatzvergleich!$C$6:$C$124</c:f>
              <c:numCache>
                <c:formatCode>0.00</c:formatCode>
                <c:ptCount val="119"/>
                <c:pt idx="0">
                  <c:v>175074.5</c:v>
                </c:pt>
                <c:pt idx="1">
                  <c:v>486274.9</c:v>
                </c:pt>
                <c:pt idx="2">
                  <c:v>573704.9</c:v>
                </c:pt>
                <c:pt idx="3">
                  <c:v>629808</c:v>
                </c:pt>
                <c:pt idx="4">
                  <c:v>665188.15</c:v>
                </c:pt>
                <c:pt idx="5">
                  <c:v>694355.15</c:v>
                </c:pt>
                <c:pt idx="6">
                  <c:v>737558.35</c:v>
                </c:pt>
                <c:pt idx="7">
                  <c:v>761013.45</c:v>
                </c:pt>
                <c:pt idx="8">
                  <c:v>784810.25</c:v>
                </c:pt>
                <c:pt idx="9">
                  <c:v>814087.8</c:v>
                </c:pt>
                <c:pt idx="10">
                  <c:v>835300.55</c:v>
                </c:pt>
                <c:pt idx="11">
                  <c:v>841963.35</c:v>
                </c:pt>
                <c:pt idx="12">
                  <c:v>849684.05</c:v>
                </c:pt>
                <c:pt idx="13">
                  <c:v>872055.85</c:v>
                </c:pt>
                <c:pt idx="14">
                  <c:v>875347.85</c:v>
                </c:pt>
                <c:pt idx="15">
                  <c:v>893855.85</c:v>
                </c:pt>
                <c:pt idx="16">
                  <c:v>912530.85</c:v>
                </c:pt>
                <c:pt idx="17">
                  <c:v>923844.85</c:v>
                </c:pt>
                <c:pt idx="18">
                  <c:v>930189.35</c:v>
                </c:pt>
                <c:pt idx="19">
                  <c:v>936104.85</c:v>
                </c:pt>
                <c:pt idx="20">
                  <c:v>945781.05</c:v>
                </c:pt>
                <c:pt idx="21">
                  <c:v>951971.05</c:v>
                </c:pt>
                <c:pt idx="22">
                  <c:v>979791.35</c:v>
                </c:pt>
                <c:pt idx="23">
                  <c:v>1015584.85</c:v>
                </c:pt>
                <c:pt idx="24">
                  <c:v>1081053.7</c:v>
                </c:pt>
                <c:pt idx="25">
                  <c:v>1085243.6000000001</c:v>
                </c:pt>
                <c:pt idx="26">
                  <c:v>1092264.1000000001</c:v>
                </c:pt>
                <c:pt idx="27">
                  <c:v>1113861.1000000001</c:v>
                </c:pt>
                <c:pt idx="28">
                  <c:v>1118164.3999999999</c:v>
                </c:pt>
                <c:pt idx="29">
                  <c:v>1193163.6000000001</c:v>
                </c:pt>
                <c:pt idx="30">
                  <c:v>1266771.2</c:v>
                </c:pt>
                <c:pt idx="31">
                  <c:v>1299863.1000000001</c:v>
                </c:pt>
                <c:pt idx="32">
                  <c:v>1302775.1000000001</c:v>
                </c:pt>
                <c:pt idx="33">
                  <c:v>1307340.3999999999</c:v>
                </c:pt>
                <c:pt idx="34">
                  <c:v>1338734.5</c:v>
                </c:pt>
                <c:pt idx="35">
                  <c:v>1375309.2</c:v>
                </c:pt>
                <c:pt idx="36">
                  <c:v>1435498.1</c:v>
                </c:pt>
                <c:pt idx="37">
                  <c:v>1474099</c:v>
                </c:pt>
                <c:pt idx="38">
                  <c:v>1483669.85</c:v>
                </c:pt>
                <c:pt idx="39">
                  <c:v>1493504.8</c:v>
                </c:pt>
                <c:pt idx="40">
                  <c:v>1532776.7</c:v>
                </c:pt>
                <c:pt idx="41">
                  <c:v>1554364.1</c:v>
                </c:pt>
                <c:pt idx="42">
                  <c:v>1586268.8</c:v>
                </c:pt>
                <c:pt idx="43">
                  <c:v>1629902.2</c:v>
                </c:pt>
                <c:pt idx="44">
                  <c:v>1664365.9</c:v>
                </c:pt>
                <c:pt idx="45">
                  <c:v>1674782.3</c:v>
                </c:pt>
                <c:pt idx="46">
                  <c:v>1683230.8</c:v>
                </c:pt>
                <c:pt idx="47">
                  <c:v>1744563.6</c:v>
                </c:pt>
                <c:pt idx="48">
                  <c:v>1760439.2</c:v>
                </c:pt>
                <c:pt idx="49">
                  <c:v>1800766.5</c:v>
                </c:pt>
                <c:pt idx="50">
                  <c:v>1887736.7</c:v>
                </c:pt>
                <c:pt idx="51">
                  <c:v>2019849.9</c:v>
                </c:pt>
                <c:pt idx="52">
                  <c:v>2043223.3</c:v>
                </c:pt>
                <c:pt idx="53">
                  <c:v>2063717.6</c:v>
                </c:pt>
                <c:pt idx="54">
                  <c:v>2072870.35</c:v>
                </c:pt>
                <c:pt idx="55">
                  <c:v>2092835.6</c:v>
                </c:pt>
                <c:pt idx="56">
                  <c:v>2109330.35</c:v>
                </c:pt>
                <c:pt idx="57">
                  <c:v>2242514.5499999998</c:v>
                </c:pt>
                <c:pt idx="58">
                  <c:v>2363409.15</c:v>
                </c:pt>
                <c:pt idx="59">
                  <c:v>2398618.75</c:v>
                </c:pt>
                <c:pt idx="60">
                  <c:v>2411583</c:v>
                </c:pt>
                <c:pt idx="61">
                  <c:v>2414121.7000000002</c:v>
                </c:pt>
                <c:pt idx="62">
                  <c:v>2448200.5</c:v>
                </c:pt>
                <c:pt idx="63">
                  <c:v>2492366.4</c:v>
                </c:pt>
                <c:pt idx="64">
                  <c:v>2518456.9</c:v>
                </c:pt>
                <c:pt idx="65">
                  <c:v>2541090.4</c:v>
                </c:pt>
                <c:pt idx="66">
                  <c:v>2545116.15</c:v>
                </c:pt>
                <c:pt idx="67">
                  <c:v>2557565.02</c:v>
                </c:pt>
                <c:pt idx="68">
                  <c:v>2566550.77</c:v>
                </c:pt>
                <c:pt idx="69">
                  <c:v>2569253.27</c:v>
                </c:pt>
                <c:pt idx="70">
                  <c:v>2627435.42</c:v>
                </c:pt>
                <c:pt idx="71">
                  <c:v>2657345.62</c:v>
                </c:pt>
                <c:pt idx="72">
                  <c:v>2683838.7200000002</c:v>
                </c:pt>
                <c:pt idx="73">
                  <c:v>2704087.67</c:v>
                </c:pt>
                <c:pt idx="74">
                  <c:v>2706655.17</c:v>
                </c:pt>
                <c:pt idx="75">
                  <c:v>2720728.17</c:v>
                </c:pt>
                <c:pt idx="76">
                  <c:v>2727794.67</c:v>
                </c:pt>
                <c:pt idx="77">
                  <c:v>2735336.72</c:v>
                </c:pt>
                <c:pt idx="78">
                  <c:v>2731160.67</c:v>
                </c:pt>
                <c:pt idx="79">
                  <c:v>2731090.67</c:v>
                </c:pt>
                <c:pt idx="80">
                  <c:v>2731004.67</c:v>
                </c:pt>
                <c:pt idx="81">
                  <c:v>2731004.67</c:v>
                </c:pt>
                <c:pt idx="82">
                  <c:v>2731004.67</c:v>
                </c:pt>
                <c:pt idx="83">
                  <c:v>2731004.67</c:v>
                </c:pt>
                <c:pt idx="84">
                  <c:v>2730623.87</c:v>
                </c:pt>
                <c:pt idx="85">
                  <c:v>2730623.87</c:v>
                </c:pt>
                <c:pt idx="86">
                  <c:v>2730623.87</c:v>
                </c:pt>
                <c:pt idx="87">
                  <c:v>2730623.87</c:v>
                </c:pt>
                <c:pt idx="88">
                  <c:v>2730623.87</c:v>
                </c:pt>
                <c:pt idx="89">
                  <c:v>2730623.87</c:v>
                </c:pt>
                <c:pt idx="90">
                  <c:v>2730623.87</c:v>
                </c:pt>
                <c:pt idx="91">
                  <c:v>2730623.87</c:v>
                </c:pt>
                <c:pt idx="92">
                  <c:v>2730623.87</c:v>
                </c:pt>
                <c:pt idx="93">
                  <c:v>2730623.87</c:v>
                </c:pt>
                <c:pt idx="94">
                  <c:v>2730503.87</c:v>
                </c:pt>
                <c:pt idx="95" formatCode="General">
                  <c:v>2729657.42</c:v>
                </c:pt>
                <c:pt idx="96" formatCode="General">
                  <c:v>2729657.42</c:v>
                </c:pt>
                <c:pt idx="97" formatCode="General">
                  <c:v>2729657.42</c:v>
                </c:pt>
                <c:pt idx="98" formatCode="General">
                  <c:v>2729082.72</c:v>
                </c:pt>
                <c:pt idx="99" formatCode="General">
                  <c:v>2729082.72</c:v>
                </c:pt>
                <c:pt idx="100" formatCode="General">
                  <c:v>2729082.72</c:v>
                </c:pt>
                <c:pt idx="101" formatCode="General">
                  <c:v>2729082.72</c:v>
                </c:pt>
                <c:pt idx="102" formatCode="General">
                  <c:v>2729082.72</c:v>
                </c:pt>
                <c:pt idx="103" formatCode="General">
                  <c:v>2729082.72</c:v>
                </c:pt>
                <c:pt idx="104" formatCode="General">
                  <c:v>2729082.72</c:v>
                </c:pt>
                <c:pt idx="105" formatCode="General">
                  <c:v>2729082.72</c:v>
                </c:pt>
                <c:pt idx="106" formatCode="General">
                  <c:v>2729082.72</c:v>
                </c:pt>
                <c:pt idx="107" formatCode="General">
                  <c:v>2729082.72</c:v>
                </c:pt>
                <c:pt idx="108" formatCode="General">
                  <c:v>2729082.72</c:v>
                </c:pt>
                <c:pt idx="109" formatCode="General">
                  <c:v>2729340.72</c:v>
                </c:pt>
                <c:pt idx="110" formatCode="General">
                  <c:v>2729340.72</c:v>
                </c:pt>
                <c:pt idx="111" formatCode="General">
                  <c:v>2729340.72</c:v>
                </c:pt>
                <c:pt idx="112" formatCode="General">
                  <c:v>2727779.02</c:v>
                </c:pt>
                <c:pt idx="113" formatCode="General">
                  <c:v>2727779.02</c:v>
                </c:pt>
                <c:pt idx="114" formatCode="General">
                  <c:v>2727779.02</c:v>
                </c:pt>
                <c:pt idx="115" formatCode="General">
                  <c:v>2727779.02</c:v>
                </c:pt>
                <c:pt idx="116" formatCode="General">
                  <c:v>2726645.42</c:v>
                </c:pt>
                <c:pt idx="117" formatCode="General">
                  <c:v>2726645.42</c:v>
                </c:pt>
                <c:pt idx="118" formatCode="General">
                  <c:v>2726645.42</c:v>
                </c:pt>
              </c:numCache>
            </c:numRef>
          </c:val>
          <c:smooth val="0"/>
          <c:extLst>
            <c:ext xmlns:c16="http://schemas.microsoft.com/office/drawing/2014/chart" uri="{C3380CC4-5D6E-409C-BE32-E72D297353CC}">
              <c16:uniqueId val="{00000001-DABD-466B-B426-3913CE042855}"/>
            </c:ext>
          </c:extLst>
        </c:ser>
        <c:ser>
          <c:idx val="2"/>
          <c:order val="2"/>
          <c:tx>
            <c:strRef>
              <c:f>Umsatzvergleich!$D$3</c:f>
              <c:strCache>
                <c:ptCount val="1"/>
                <c:pt idx="0">
                  <c:v>2020/21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Umsatzvergleich!$A$6:$A$124</c:f>
              <c:strCache>
                <c:ptCount val="119"/>
                <c:pt idx="0">
                  <c:v>01.12.-24.12.</c:v>
                </c:pt>
                <c:pt idx="1">
                  <c:v>01.12.-28.12</c:v>
                </c:pt>
                <c:pt idx="2">
                  <c:v>01.12.-29.12</c:v>
                </c:pt>
                <c:pt idx="3">
                  <c:v>01.12.-30.12.</c:v>
                </c:pt>
                <c:pt idx="4">
                  <c:v>01.12.-31.12.</c:v>
                </c:pt>
                <c:pt idx="5">
                  <c:v>01.12-.01.01</c:v>
                </c:pt>
                <c:pt idx="6">
                  <c:v>01.12.-02.01</c:v>
                </c:pt>
                <c:pt idx="7">
                  <c:v>01.12.-03.01</c:v>
                </c:pt>
                <c:pt idx="8">
                  <c:v>01.12.-04.01.</c:v>
                </c:pt>
                <c:pt idx="9">
                  <c:v>01.12-05.01.</c:v>
                </c:pt>
                <c:pt idx="10">
                  <c:v>01.12.-06.01.</c:v>
                </c:pt>
                <c:pt idx="11">
                  <c:v>01.12.-07.01.</c:v>
                </c:pt>
                <c:pt idx="12">
                  <c:v>01.12.-08.01</c:v>
                </c:pt>
                <c:pt idx="13">
                  <c:v>01.12.-09.01.</c:v>
                </c:pt>
                <c:pt idx="14">
                  <c:v>01.12.-10.01.</c:v>
                </c:pt>
                <c:pt idx="15">
                  <c:v>01.12.-11.01</c:v>
                </c:pt>
                <c:pt idx="16">
                  <c:v>01.12.-12.01.</c:v>
                </c:pt>
                <c:pt idx="17">
                  <c:v>01.12.-13.01.</c:v>
                </c:pt>
                <c:pt idx="18">
                  <c:v>01.12.-14.01.</c:v>
                </c:pt>
                <c:pt idx="19">
                  <c:v>01.12.-15.01</c:v>
                </c:pt>
                <c:pt idx="20">
                  <c:v>01.12.-16.01.</c:v>
                </c:pt>
                <c:pt idx="21">
                  <c:v>01.12.-17.01.</c:v>
                </c:pt>
                <c:pt idx="22">
                  <c:v>01.12.-18.01.</c:v>
                </c:pt>
                <c:pt idx="23">
                  <c:v>01.12.-19.01.</c:v>
                </c:pt>
                <c:pt idx="24">
                  <c:v>01.12.-20.01</c:v>
                </c:pt>
                <c:pt idx="25">
                  <c:v>01.12.-21.01.</c:v>
                </c:pt>
                <c:pt idx="26">
                  <c:v>01.12.-22.01.</c:v>
                </c:pt>
                <c:pt idx="27">
                  <c:v>01.12.-23.01.</c:v>
                </c:pt>
                <c:pt idx="28">
                  <c:v>01.12.-24.01.</c:v>
                </c:pt>
                <c:pt idx="29">
                  <c:v>01.12.-25.01.</c:v>
                </c:pt>
                <c:pt idx="30">
                  <c:v>01.12.-26.01</c:v>
                </c:pt>
                <c:pt idx="31">
                  <c:v>01.12.-27.01.</c:v>
                </c:pt>
                <c:pt idx="32">
                  <c:v>01.12.-28.01.</c:v>
                </c:pt>
                <c:pt idx="33">
                  <c:v>01.12.-29.01.</c:v>
                </c:pt>
                <c:pt idx="34">
                  <c:v>01.12.-30.01.</c:v>
                </c:pt>
                <c:pt idx="35">
                  <c:v>01.12.-31.01.</c:v>
                </c:pt>
                <c:pt idx="36">
                  <c:v>01.12.-01.02.</c:v>
                </c:pt>
                <c:pt idx="37">
                  <c:v>01.12.-02.02.</c:v>
                </c:pt>
                <c:pt idx="38">
                  <c:v>01.12.-03.02.</c:v>
                </c:pt>
                <c:pt idx="39">
                  <c:v>01.12.-04.02.</c:v>
                </c:pt>
                <c:pt idx="40">
                  <c:v>01.12.-05.02.</c:v>
                </c:pt>
                <c:pt idx="41">
                  <c:v>01.12.-06.02.</c:v>
                </c:pt>
                <c:pt idx="42">
                  <c:v>01.12.-07.02.</c:v>
                </c:pt>
                <c:pt idx="43">
                  <c:v>01.12.-08.02.</c:v>
                </c:pt>
                <c:pt idx="44">
                  <c:v>01.12.-09.02.</c:v>
                </c:pt>
                <c:pt idx="45">
                  <c:v>01.12.-10.02.</c:v>
                </c:pt>
                <c:pt idx="46">
                  <c:v>01.12.-11.02.</c:v>
                </c:pt>
                <c:pt idx="47">
                  <c:v>01.12.-12.02.</c:v>
                </c:pt>
                <c:pt idx="48">
                  <c:v>01.12.-13.02.</c:v>
                </c:pt>
                <c:pt idx="49">
                  <c:v>01.12.-14.02.</c:v>
                </c:pt>
                <c:pt idx="50">
                  <c:v>01.12.-15.02.</c:v>
                </c:pt>
                <c:pt idx="51">
                  <c:v>01.12.-16.02.</c:v>
                </c:pt>
                <c:pt idx="52">
                  <c:v>01.12.-17.02.</c:v>
                </c:pt>
                <c:pt idx="53">
                  <c:v>01.12.-18.02.</c:v>
                </c:pt>
                <c:pt idx="54">
                  <c:v>01.12.-19.02.</c:v>
                </c:pt>
                <c:pt idx="55">
                  <c:v>01.12.-20.02.</c:v>
                </c:pt>
                <c:pt idx="56">
                  <c:v>01.12.-21.02.</c:v>
                </c:pt>
                <c:pt idx="57">
                  <c:v>01.12.-22.02.</c:v>
                </c:pt>
                <c:pt idx="58">
                  <c:v>01.12.-23.02.</c:v>
                </c:pt>
                <c:pt idx="59">
                  <c:v>01.12.-24.02.</c:v>
                </c:pt>
                <c:pt idx="60">
                  <c:v>01.12.-25.02.</c:v>
                </c:pt>
                <c:pt idx="61">
                  <c:v>01.12.-26.02.</c:v>
                </c:pt>
                <c:pt idx="62">
                  <c:v>01.12.-27.02.</c:v>
                </c:pt>
                <c:pt idx="63">
                  <c:v>01.12.-28.02</c:v>
                </c:pt>
                <c:pt idx="64">
                  <c:v>01.12.-29.02.</c:v>
                </c:pt>
                <c:pt idx="65">
                  <c:v>01.12.-01.03.</c:v>
                </c:pt>
                <c:pt idx="66">
                  <c:v>01.12.-02.03.</c:v>
                </c:pt>
                <c:pt idx="67">
                  <c:v>01.12.-03.03.</c:v>
                </c:pt>
                <c:pt idx="68">
                  <c:v>01.12.-04.03.</c:v>
                </c:pt>
                <c:pt idx="69">
                  <c:v>01.12.-05.03.</c:v>
                </c:pt>
                <c:pt idx="70">
                  <c:v>01.12.-06.03.</c:v>
                </c:pt>
                <c:pt idx="71">
                  <c:v>01.12.-07.03.</c:v>
                </c:pt>
                <c:pt idx="72">
                  <c:v>01.12.-08.03.</c:v>
                </c:pt>
                <c:pt idx="73">
                  <c:v>01.12.-09.03.</c:v>
                </c:pt>
                <c:pt idx="74">
                  <c:v>01.12.-10.03.</c:v>
                </c:pt>
                <c:pt idx="75">
                  <c:v>01.12.-11.03.</c:v>
                </c:pt>
                <c:pt idx="76">
                  <c:v>01.12.-12.03.</c:v>
                </c:pt>
                <c:pt idx="77">
                  <c:v>01.12.-13.03.</c:v>
                </c:pt>
                <c:pt idx="78">
                  <c:v>01.12.-14.03.</c:v>
                </c:pt>
                <c:pt idx="79">
                  <c:v>01.12.-15.03.</c:v>
                </c:pt>
                <c:pt idx="80">
                  <c:v>01.12.-16.03.</c:v>
                </c:pt>
                <c:pt idx="81">
                  <c:v>01.12.-17.03.</c:v>
                </c:pt>
                <c:pt idx="82">
                  <c:v>01.12.-18.03.</c:v>
                </c:pt>
                <c:pt idx="83">
                  <c:v>01.12.-19.03.</c:v>
                </c:pt>
                <c:pt idx="84">
                  <c:v>01.12.-20.03.</c:v>
                </c:pt>
                <c:pt idx="85">
                  <c:v>01.12.-21.03.</c:v>
                </c:pt>
                <c:pt idx="86">
                  <c:v>01.12.-22.03.</c:v>
                </c:pt>
                <c:pt idx="87">
                  <c:v>01.12.-23.03.</c:v>
                </c:pt>
                <c:pt idx="88">
                  <c:v>01.12.-24.03.</c:v>
                </c:pt>
                <c:pt idx="89">
                  <c:v>01.12.-25.03.</c:v>
                </c:pt>
                <c:pt idx="90">
                  <c:v>01.12.-26.03.</c:v>
                </c:pt>
                <c:pt idx="91">
                  <c:v>01.12.-27.03.</c:v>
                </c:pt>
                <c:pt idx="92">
                  <c:v>01.12.-28.03.</c:v>
                </c:pt>
                <c:pt idx="93">
                  <c:v>01.12.-29.03.</c:v>
                </c:pt>
                <c:pt idx="94">
                  <c:v>01.12.-30.03.</c:v>
                </c:pt>
                <c:pt idx="95">
                  <c:v>01.12.-31.03.</c:v>
                </c:pt>
                <c:pt idx="96">
                  <c:v>01.12.-01.04.</c:v>
                </c:pt>
                <c:pt idx="97">
                  <c:v>01.12.-02.04.</c:v>
                </c:pt>
                <c:pt idx="98">
                  <c:v>01.12.-03.04.</c:v>
                </c:pt>
                <c:pt idx="99">
                  <c:v>01.12.-04.04.</c:v>
                </c:pt>
                <c:pt idx="100">
                  <c:v>01.12.-05.04.</c:v>
                </c:pt>
                <c:pt idx="101">
                  <c:v>01.12.-06.04.</c:v>
                </c:pt>
                <c:pt idx="102">
                  <c:v>01.12.-07.04.</c:v>
                </c:pt>
                <c:pt idx="103">
                  <c:v>01.12.-08.04.</c:v>
                </c:pt>
                <c:pt idx="104">
                  <c:v>01.12.-09.04.</c:v>
                </c:pt>
                <c:pt idx="105">
                  <c:v>01.12.-10.04.</c:v>
                </c:pt>
                <c:pt idx="106">
                  <c:v>01.12.-11.04.</c:v>
                </c:pt>
                <c:pt idx="107">
                  <c:v>01.12.-12.04.</c:v>
                </c:pt>
                <c:pt idx="108">
                  <c:v>01.12.-13.04.</c:v>
                </c:pt>
                <c:pt idx="109">
                  <c:v>01.12.-14.04.</c:v>
                </c:pt>
                <c:pt idx="110">
                  <c:v>01.12.-15.04.</c:v>
                </c:pt>
                <c:pt idx="111">
                  <c:v>01.12.-16.04.</c:v>
                </c:pt>
                <c:pt idx="112">
                  <c:v>01.12.-17.04.</c:v>
                </c:pt>
                <c:pt idx="113">
                  <c:v>01.12.-18.04.</c:v>
                </c:pt>
                <c:pt idx="114">
                  <c:v>01.12.-19.04.</c:v>
                </c:pt>
                <c:pt idx="115">
                  <c:v>01.12.-20.04.</c:v>
                </c:pt>
                <c:pt idx="116">
                  <c:v>01.12.-21.04.</c:v>
                </c:pt>
                <c:pt idx="117">
                  <c:v>01.12.-22.04.</c:v>
                </c:pt>
                <c:pt idx="118">
                  <c:v>01.12.-23.04.</c:v>
                </c:pt>
              </c:strCache>
            </c:strRef>
          </c:cat>
          <c:val>
            <c:numRef>
              <c:f>Umsatzvergleich!$D$6:$D$124</c:f>
              <c:numCache>
                <c:formatCode>0.00</c:formatCode>
                <c:ptCount val="119"/>
                <c:pt idx="0">
                  <c:v>156493.6</c:v>
                </c:pt>
                <c:pt idx="1">
                  <c:v>313356.32</c:v>
                </c:pt>
                <c:pt idx="2">
                  <c:v>346386.52</c:v>
                </c:pt>
                <c:pt idx="3">
                  <c:v>387166.22</c:v>
                </c:pt>
                <c:pt idx="4">
                  <c:v>406494.62</c:v>
                </c:pt>
                <c:pt idx="5">
                  <c:v>423404.82</c:v>
                </c:pt>
                <c:pt idx="6">
                  <c:v>439669.32</c:v>
                </c:pt>
                <c:pt idx="7">
                  <c:v>454830.82</c:v>
                </c:pt>
                <c:pt idx="8">
                  <c:v>468066.32</c:v>
                </c:pt>
                <c:pt idx="9">
                  <c:v>476537.82</c:v>
                </c:pt>
                <c:pt idx="10">
                  <c:v>487261.32</c:v>
                </c:pt>
                <c:pt idx="11">
                  <c:v>498324.82</c:v>
                </c:pt>
                <c:pt idx="12">
                  <c:v>516444.82</c:v>
                </c:pt>
                <c:pt idx="13">
                  <c:v>531903.31999999995</c:v>
                </c:pt>
                <c:pt idx="14">
                  <c:v>554281.92000000004</c:v>
                </c:pt>
                <c:pt idx="15">
                  <c:v>554332.22</c:v>
                </c:pt>
                <c:pt idx="16">
                  <c:v>556618.27</c:v>
                </c:pt>
                <c:pt idx="17">
                  <c:v>558937.22</c:v>
                </c:pt>
                <c:pt idx="18">
                  <c:v>558437.72</c:v>
                </c:pt>
                <c:pt idx="19">
                  <c:v>565591.72</c:v>
                </c:pt>
                <c:pt idx="20">
                  <c:v>583820.81999999995</c:v>
                </c:pt>
                <c:pt idx="21">
                  <c:v>593501.72</c:v>
                </c:pt>
                <c:pt idx="22">
                  <c:v>596785.30000000005</c:v>
                </c:pt>
                <c:pt idx="23">
                  <c:v>601835.30000000005</c:v>
                </c:pt>
                <c:pt idx="24">
                  <c:v>605447.30000000005</c:v>
                </c:pt>
                <c:pt idx="25">
                  <c:v>607661.80000000005</c:v>
                </c:pt>
                <c:pt idx="26">
                  <c:v>613112.1</c:v>
                </c:pt>
                <c:pt idx="27">
                  <c:v>626376.6</c:v>
                </c:pt>
                <c:pt idx="28">
                  <c:v>640738.1</c:v>
                </c:pt>
                <c:pt idx="29">
                  <c:v>643178.1</c:v>
                </c:pt>
                <c:pt idx="30">
                  <c:v>647818.1</c:v>
                </c:pt>
                <c:pt idx="31">
                  <c:v>649335.1</c:v>
                </c:pt>
                <c:pt idx="32">
                  <c:v>650372.1</c:v>
                </c:pt>
                <c:pt idx="33">
                  <c:v>652606</c:v>
                </c:pt>
                <c:pt idx="34">
                  <c:v>688450.5</c:v>
                </c:pt>
                <c:pt idx="35">
                  <c:v>729694.85</c:v>
                </c:pt>
                <c:pt idx="36">
                  <c:v>740309.35</c:v>
                </c:pt>
                <c:pt idx="37">
                  <c:v>748719.35</c:v>
                </c:pt>
                <c:pt idx="38">
                  <c:v>760087.35</c:v>
                </c:pt>
                <c:pt idx="39">
                  <c:v>772065.35</c:v>
                </c:pt>
                <c:pt idx="40">
                  <c:v>783239.35</c:v>
                </c:pt>
                <c:pt idx="41">
                  <c:v>839367.35</c:v>
                </c:pt>
                <c:pt idx="42">
                  <c:v>892418.55</c:v>
                </c:pt>
                <c:pt idx="43">
                  <c:v>923792.35</c:v>
                </c:pt>
                <c:pt idx="44">
                  <c:v>937272.1</c:v>
                </c:pt>
                <c:pt idx="45">
                  <c:v>951566</c:v>
                </c:pt>
                <c:pt idx="46">
                  <c:v>973605.5</c:v>
                </c:pt>
                <c:pt idx="47">
                  <c:v>989479.5</c:v>
                </c:pt>
                <c:pt idx="48">
                  <c:v>1059173.1000000001</c:v>
                </c:pt>
                <c:pt idx="49">
                  <c:v>1132702.3999999999</c:v>
                </c:pt>
                <c:pt idx="50">
                  <c:v>1164561.8</c:v>
                </c:pt>
                <c:pt idx="51">
                  <c:v>1185586.7</c:v>
                </c:pt>
                <c:pt idx="52">
                  <c:v>1212035.2</c:v>
                </c:pt>
                <c:pt idx="53">
                  <c:v>1229128.8999999999</c:v>
                </c:pt>
                <c:pt idx="54">
                  <c:v>1246943.3</c:v>
                </c:pt>
                <c:pt idx="55">
                  <c:v>1316732.8</c:v>
                </c:pt>
                <c:pt idx="56">
                  <c:v>1372025.7</c:v>
                </c:pt>
                <c:pt idx="57">
                  <c:v>1390791</c:v>
                </c:pt>
                <c:pt idx="58">
                  <c:v>1408246.85</c:v>
                </c:pt>
                <c:pt idx="59">
                  <c:v>1429978.5</c:v>
                </c:pt>
                <c:pt idx="60">
                  <c:v>1445828.2</c:v>
                </c:pt>
                <c:pt idx="61">
                  <c:v>1448143.9</c:v>
                </c:pt>
                <c:pt idx="62">
                  <c:v>1449040.9</c:v>
                </c:pt>
                <c:pt idx="63">
                  <c:v>1521421.5</c:v>
                </c:pt>
                <c:pt idx="65">
                  <c:v>1533794.5</c:v>
                </c:pt>
                <c:pt idx="66">
                  <c:v>1542791.8</c:v>
                </c:pt>
                <c:pt idx="67">
                  <c:v>1552612.8</c:v>
                </c:pt>
                <c:pt idx="68">
                  <c:v>1561360.8</c:v>
                </c:pt>
                <c:pt idx="69">
                  <c:v>1569006.8</c:v>
                </c:pt>
                <c:pt idx="70">
                  <c:v>1586301.1</c:v>
                </c:pt>
                <c:pt idx="71">
                  <c:v>1610691.9</c:v>
                </c:pt>
                <c:pt idx="72">
                  <c:v>1619272.8</c:v>
                </c:pt>
                <c:pt idx="73">
                  <c:v>1625314.7</c:v>
                </c:pt>
                <c:pt idx="74">
                  <c:v>1630589.8</c:v>
                </c:pt>
                <c:pt idx="75">
                  <c:v>1636600.8</c:v>
                </c:pt>
                <c:pt idx="76">
                  <c:v>1642636</c:v>
                </c:pt>
                <c:pt idx="77">
                  <c:v>1652183.4</c:v>
                </c:pt>
                <c:pt idx="78">
                  <c:v>1657312.4</c:v>
                </c:pt>
                <c:pt idx="79">
                  <c:v>1660333.4</c:v>
                </c:pt>
                <c:pt idx="80">
                  <c:v>1664903.4</c:v>
                </c:pt>
                <c:pt idx="81">
                  <c:v>1667582.9</c:v>
                </c:pt>
                <c:pt idx="82">
                  <c:v>1675296</c:v>
                </c:pt>
                <c:pt idx="83">
                  <c:v>1680650.8</c:v>
                </c:pt>
                <c:pt idx="84">
                  <c:v>1691133.9</c:v>
                </c:pt>
                <c:pt idx="85">
                  <c:v>1706221.8</c:v>
                </c:pt>
                <c:pt idx="86">
                  <c:v>1711269.2</c:v>
                </c:pt>
                <c:pt idx="87">
                  <c:v>1715016</c:v>
                </c:pt>
                <c:pt idx="88">
                  <c:v>1718041.8</c:v>
                </c:pt>
                <c:pt idx="89">
                  <c:v>1721022.8</c:v>
                </c:pt>
                <c:pt idx="90">
                  <c:v>1726173</c:v>
                </c:pt>
                <c:pt idx="91">
                  <c:v>1744479</c:v>
                </c:pt>
                <c:pt idx="92">
                  <c:v>1762468.3</c:v>
                </c:pt>
                <c:pt idx="93">
                  <c:v>1766800.8</c:v>
                </c:pt>
                <c:pt idx="94">
                  <c:v>1769968.9</c:v>
                </c:pt>
                <c:pt idx="95">
                  <c:v>1777854.7</c:v>
                </c:pt>
                <c:pt idx="96">
                  <c:v>1777802.2</c:v>
                </c:pt>
                <c:pt idx="97">
                  <c:v>1797511.3</c:v>
                </c:pt>
                <c:pt idx="98" formatCode="General">
                  <c:v>1811039.96</c:v>
                </c:pt>
                <c:pt idx="99" formatCode="General">
                  <c:v>1819248.86</c:v>
                </c:pt>
                <c:pt idx="100" formatCode="General">
                  <c:v>1824509.96</c:v>
                </c:pt>
                <c:pt idx="101" formatCode="General">
                  <c:v>1824924.96</c:v>
                </c:pt>
                <c:pt idx="102" formatCode="General">
                  <c:v>1824922.96</c:v>
                </c:pt>
                <c:pt idx="103" formatCode="General">
                  <c:v>1824927.96</c:v>
                </c:pt>
                <c:pt idx="104" formatCode="General">
                  <c:v>1824951.96</c:v>
                </c:pt>
                <c:pt idx="105" formatCode="General">
                  <c:v>1824957.96</c:v>
                </c:pt>
                <c:pt idx="106" formatCode="General">
                  <c:v>1824987.96</c:v>
                </c:pt>
                <c:pt idx="107" formatCode="General">
                  <c:v>1825135.96</c:v>
                </c:pt>
                <c:pt idx="108" formatCode="General">
                  <c:v>1825130.96</c:v>
                </c:pt>
                <c:pt idx="109" formatCode="General">
                  <c:v>1825184.96</c:v>
                </c:pt>
                <c:pt idx="110" formatCode="General">
                  <c:v>1825171.96</c:v>
                </c:pt>
                <c:pt idx="111" formatCode="General">
                  <c:v>1825225.96</c:v>
                </c:pt>
                <c:pt idx="112" formatCode="General">
                  <c:v>1825300.96</c:v>
                </c:pt>
                <c:pt idx="113" formatCode="General">
                  <c:v>1825335.46</c:v>
                </c:pt>
                <c:pt idx="114" formatCode="General">
                  <c:v>1825338.46</c:v>
                </c:pt>
                <c:pt idx="115" formatCode="General">
                  <c:v>1825400.96</c:v>
                </c:pt>
                <c:pt idx="116" formatCode="General">
                  <c:v>1825390.96</c:v>
                </c:pt>
                <c:pt idx="117" formatCode="General">
                  <c:v>1825396.96</c:v>
                </c:pt>
                <c:pt idx="118" formatCode="General">
                  <c:v>1825396.96</c:v>
                </c:pt>
              </c:numCache>
            </c:numRef>
          </c:val>
          <c:smooth val="0"/>
          <c:extLst>
            <c:ext xmlns:c16="http://schemas.microsoft.com/office/drawing/2014/chart" uri="{C3380CC4-5D6E-409C-BE32-E72D297353CC}">
              <c16:uniqueId val="{00000002-DABD-466B-B426-3913CE042855}"/>
            </c:ext>
          </c:extLst>
        </c:ser>
        <c:ser>
          <c:idx val="3"/>
          <c:order val="3"/>
          <c:tx>
            <c:strRef>
              <c:f>Umsatzvergleich!$E$3</c:f>
              <c:strCache>
                <c:ptCount val="1"/>
                <c:pt idx="0">
                  <c:v>2021/22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Umsatzvergleich!$A$6:$A$124</c:f>
              <c:strCache>
                <c:ptCount val="119"/>
                <c:pt idx="0">
                  <c:v>01.12.-24.12.</c:v>
                </c:pt>
                <c:pt idx="1">
                  <c:v>01.12.-28.12</c:v>
                </c:pt>
                <c:pt idx="2">
                  <c:v>01.12.-29.12</c:v>
                </c:pt>
                <c:pt idx="3">
                  <c:v>01.12.-30.12.</c:v>
                </c:pt>
                <c:pt idx="4">
                  <c:v>01.12.-31.12.</c:v>
                </c:pt>
                <c:pt idx="5">
                  <c:v>01.12-.01.01</c:v>
                </c:pt>
                <c:pt idx="6">
                  <c:v>01.12.-02.01</c:v>
                </c:pt>
                <c:pt idx="7">
                  <c:v>01.12.-03.01</c:v>
                </c:pt>
                <c:pt idx="8">
                  <c:v>01.12.-04.01.</c:v>
                </c:pt>
                <c:pt idx="9">
                  <c:v>01.12-05.01.</c:v>
                </c:pt>
                <c:pt idx="10">
                  <c:v>01.12.-06.01.</c:v>
                </c:pt>
                <c:pt idx="11">
                  <c:v>01.12.-07.01.</c:v>
                </c:pt>
                <c:pt idx="12">
                  <c:v>01.12.-08.01</c:v>
                </c:pt>
                <c:pt idx="13">
                  <c:v>01.12.-09.01.</c:v>
                </c:pt>
                <c:pt idx="14">
                  <c:v>01.12.-10.01.</c:v>
                </c:pt>
                <c:pt idx="15">
                  <c:v>01.12.-11.01</c:v>
                </c:pt>
                <c:pt idx="16">
                  <c:v>01.12.-12.01.</c:v>
                </c:pt>
                <c:pt idx="17">
                  <c:v>01.12.-13.01.</c:v>
                </c:pt>
                <c:pt idx="18">
                  <c:v>01.12.-14.01.</c:v>
                </c:pt>
                <c:pt idx="19">
                  <c:v>01.12.-15.01</c:v>
                </c:pt>
                <c:pt idx="20">
                  <c:v>01.12.-16.01.</c:v>
                </c:pt>
                <c:pt idx="21">
                  <c:v>01.12.-17.01.</c:v>
                </c:pt>
                <c:pt idx="22">
                  <c:v>01.12.-18.01.</c:v>
                </c:pt>
                <c:pt idx="23">
                  <c:v>01.12.-19.01.</c:v>
                </c:pt>
                <c:pt idx="24">
                  <c:v>01.12.-20.01</c:v>
                </c:pt>
                <c:pt idx="25">
                  <c:v>01.12.-21.01.</c:v>
                </c:pt>
                <c:pt idx="26">
                  <c:v>01.12.-22.01.</c:v>
                </c:pt>
                <c:pt idx="27">
                  <c:v>01.12.-23.01.</c:v>
                </c:pt>
                <c:pt idx="28">
                  <c:v>01.12.-24.01.</c:v>
                </c:pt>
                <c:pt idx="29">
                  <c:v>01.12.-25.01.</c:v>
                </c:pt>
                <c:pt idx="30">
                  <c:v>01.12.-26.01</c:v>
                </c:pt>
                <c:pt idx="31">
                  <c:v>01.12.-27.01.</c:v>
                </c:pt>
                <c:pt idx="32">
                  <c:v>01.12.-28.01.</c:v>
                </c:pt>
                <c:pt idx="33">
                  <c:v>01.12.-29.01.</c:v>
                </c:pt>
                <c:pt idx="34">
                  <c:v>01.12.-30.01.</c:v>
                </c:pt>
                <c:pt idx="35">
                  <c:v>01.12.-31.01.</c:v>
                </c:pt>
                <c:pt idx="36">
                  <c:v>01.12.-01.02.</c:v>
                </c:pt>
                <c:pt idx="37">
                  <c:v>01.12.-02.02.</c:v>
                </c:pt>
                <c:pt idx="38">
                  <c:v>01.12.-03.02.</c:v>
                </c:pt>
                <c:pt idx="39">
                  <c:v>01.12.-04.02.</c:v>
                </c:pt>
                <c:pt idx="40">
                  <c:v>01.12.-05.02.</c:v>
                </c:pt>
                <c:pt idx="41">
                  <c:v>01.12.-06.02.</c:v>
                </c:pt>
                <c:pt idx="42">
                  <c:v>01.12.-07.02.</c:v>
                </c:pt>
                <c:pt idx="43">
                  <c:v>01.12.-08.02.</c:v>
                </c:pt>
                <c:pt idx="44">
                  <c:v>01.12.-09.02.</c:v>
                </c:pt>
                <c:pt idx="45">
                  <c:v>01.12.-10.02.</c:v>
                </c:pt>
                <c:pt idx="46">
                  <c:v>01.12.-11.02.</c:v>
                </c:pt>
                <c:pt idx="47">
                  <c:v>01.12.-12.02.</c:v>
                </c:pt>
                <c:pt idx="48">
                  <c:v>01.12.-13.02.</c:v>
                </c:pt>
                <c:pt idx="49">
                  <c:v>01.12.-14.02.</c:v>
                </c:pt>
                <c:pt idx="50">
                  <c:v>01.12.-15.02.</c:v>
                </c:pt>
                <c:pt idx="51">
                  <c:v>01.12.-16.02.</c:v>
                </c:pt>
                <c:pt idx="52">
                  <c:v>01.12.-17.02.</c:v>
                </c:pt>
                <c:pt idx="53">
                  <c:v>01.12.-18.02.</c:v>
                </c:pt>
                <c:pt idx="54">
                  <c:v>01.12.-19.02.</c:v>
                </c:pt>
                <c:pt idx="55">
                  <c:v>01.12.-20.02.</c:v>
                </c:pt>
                <c:pt idx="56">
                  <c:v>01.12.-21.02.</c:v>
                </c:pt>
                <c:pt idx="57">
                  <c:v>01.12.-22.02.</c:v>
                </c:pt>
                <c:pt idx="58">
                  <c:v>01.12.-23.02.</c:v>
                </c:pt>
                <c:pt idx="59">
                  <c:v>01.12.-24.02.</c:v>
                </c:pt>
                <c:pt idx="60">
                  <c:v>01.12.-25.02.</c:v>
                </c:pt>
                <c:pt idx="61">
                  <c:v>01.12.-26.02.</c:v>
                </c:pt>
                <c:pt idx="62">
                  <c:v>01.12.-27.02.</c:v>
                </c:pt>
                <c:pt idx="63">
                  <c:v>01.12.-28.02</c:v>
                </c:pt>
                <c:pt idx="64">
                  <c:v>01.12.-29.02.</c:v>
                </c:pt>
                <c:pt idx="65">
                  <c:v>01.12.-01.03.</c:v>
                </c:pt>
                <c:pt idx="66">
                  <c:v>01.12.-02.03.</c:v>
                </c:pt>
                <c:pt idx="67">
                  <c:v>01.12.-03.03.</c:v>
                </c:pt>
                <c:pt idx="68">
                  <c:v>01.12.-04.03.</c:v>
                </c:pt>
                <c:pt idx="69">
                  <c:v>01.12.-05.03.</c:v>
                </c:pt>
                <c:pt idx="70">
                  <c:v>01.12.-06.03.</c:v>
                </c:pt>
                <c:pt idx="71">
                  <c:v>01.12.-07.03.</c:v>
                </c:pt>
                <c:pt idx="72">
                  <c:v>01.12.-08.03.</c:v>
                </c:pt>
                <c:pt idx="73">
                  <c:v>01.12.-09.03.</c:v>
                </c:pt>
                <c:pt idx="74">
                  <c:v>01.12.-10.03.</c:v>
                </c:pt>
                <c:pt idx="75">
                  <c:v>01.12.-11.03.</c:v>
                </c:pt>
                <c:pt idx="76">
                  <c:v>01.12.-12.03.</c:v>
                </c:pt>
                <c:pt idx="77">
                  <c:v>01.12.-13.03.</c:v>
                </c:pt>
                <c:pt idx="78">
                  <c:v>01.12.-14.03.</c:v>
                </c:pt>
                <c:pt idx="79">
                  <c:v>01.12.-15.03.</c:v>
                </c:pt>
                <c:pt idx="80">
                  <c:v>01.12.-16.03.</c:v>
                </c:pt>
                <c:pt idx="81">
                  <c:v>01.12.-17.03.</c:v>
                </c:pt>
                <c:pt idx="82">
                  <c:v>01.12.-18.03.</c:v>
                </c:pt>
                <c:pt idx="83">
                  <c:v>01.12.-19.03.</c:v>
                </c:pt>
                <c:pt idx="84">
                  <c:v>01.12.-20.03.</c:v>
                </c:pt>
                <c:pt idx="85">
                  <c:v>01.12.-21.03.</c:v>
                </c:pt>
                <c:pt idx="86">
                  <c:v>01.12.-22.03.</c:v>
                </c:pt>
                <c:pt idx="87">
                  <c:v>01.12.-23.03.</c:v>
                </c:pt>
                <c:pt idx="88">
                  <c:v>01.12.-24.03.</c:v>
                </c:pt>
                <c:pt idx="89">
                  <c:v>01.12.-25.03.</c:v>
                </c:pt>
                <c:pt idx="90">
                  <c:v>01.12.-26.03.</c:v>
                </c:pt>
                <c:pt idx="91">
                  <c:v>01.12.-27.03.</c:v>
                </c:pt>
                <c:pt idx="92">
                  <c:v>01.12.-28.03.</c:v>
                </c:pt>
                <c:pt idx="93">
                  <c:v>01.12.-29.03.</c:v>
                </c:pt>
                <c:pt idx="94">
                  <c:v>01.12.-30.03.</c:v>
                </c:pt>
                <c:pt idx="95">
                  <c:v>01.12.-31.03.</c:v>
                </c:pt>
                <c:pt idx="96">
                  <c:v>01.12.-01.04.</c:v>
                </c:pt>
                <c:pt idx="97">
                  <c:v>01.12.-02.04.</c:v>
                </c:pt>
                <c:pt idx="98">
                  <c:v>01.12.-03.04.</c:v>
                </c:pt>
                <c:pt idx="99">
                  <c:v>01.12.-04.04.</c:v>
                </c:pt>
                <c:pt idx="100">
                  <c:v>01.12.-05.04.</c:v>
                </c:pt>
                <c:pt idx="101">
                  <c:v>01.12.-06.04.</c:v>
                </c:pt>
                <c:pt idx="102">
                  <c:v>01.12.-07.04.</c:v>
                </c:pt>
                <c:pt idx="103">
                  <c:v>01.12.-08.04.</c:v>
                </c:pt>
                <c:pt idx="104">
                  <c:v>01.12.-09.04.</c:v>
                </c:pt>
                <c:pt idx="105">
                  <c:v>01.12.-10.04.</c:v>
                </c:pt>
                <c:pt idx="106">
                  <c:v>01.12.-11.04.</c:v>
                </c:pt>
                <c:pt idx="107">
                  <c:v>01.12.-12.04.</c:v>
                </c:pt>
                <c:pt idx="108">
                  <c:v>01.12.-13.04.</c:v>
                </c:pt>
                <c:pt idx="109">
                  <c:v>01.12.-14.04.</c:v>
                </c:pt>
                <c:pt idx="110">
                  <c:v>01.12.-15.04.</c:v>
                </c:pt>
                <c:pt idx="111">
                  <c:v>01.12.-16.04.</c:v>
                </c:pt>
                <c:pt idx="112">
                  <c:v>01.12.-17.04.</c:v>
                </c:pt>
                <c:pt idx="113">
                  <c:v>01.12.-18.04.</c:v>
                </c:pt>
                <c:pt idx="114">
                  <c:v>01.12.-19.04.</c:v>
                </c:pt>
                <c:pt idx="115">
                  <c:v>01.12.-20.04.</c:v>
                </c:pt>
                <c:pt idx="116">
                  <c:v>01.12.-21.04.</c:v>
                </c:pt>
                <c:pt idx="117">
                  <c:v>01.12.-22.04.</c:v>
                </c:pt>
                <c:pt idx="118">
                  <c:v>01.12.-23.04.</c:v>
                </c:pt>
              </c:strCache>
            </c:strRef>
          </c:cat>
          <c:val>
            <c:numRef>
              <c:f>Umsatzvergleich!$E$6:$E$124</c:f>
              <c:numCache>
                <c:formatCode>#,##0.00</c:formatCode>
                <c:ptCount val="119"/>
                <c:pt idx="0">
                  <c:v>194284.1</c:v>
                </c:pt>
                <c:pt idx="1">
                  <c:v>464402.4</c:v>
                </c:pt>
                <c:pt idx="2">
                  <c:v>482104.1</c:v>
                </c:pt>
                <c:pt idx="3">
                  <c:v>550298.80000000005</c:v>
                </c:pt>
                <c:pt idx="4">
                  <c:v>597232.69999999995</c:v>
                </c:pt>
                <c:pt idx="5">
                  <c:v>661674.1</c:v>
                </c:pt>
                <c:pt idx="6">
                  <c:v>752624.2</c:v>
                </c:pt>
                <c:pt idx="7">
                  <c:v>814004.8</c:v>
                </c:pt>
                <c:pt idx="8">
                  <c:v>833049.1</c:v>
                </c:pt>
                <c:pt idx="9">
                  <c:v>854120.8</c:v>
                </c:pt>
                <c:pt idx="10">
                  <c:v>877462.4</c:v>
                </c:pt>
                <c:pt idx="11">
                  <c:v>893873.65</c:v>
                </c:pt>
                <c:pt idx="12">
                  <c:v>901331.85</c:v>
                </c:pt>
                <c:pt idx="13">
                  <c:v>910015.85</c:v>
                </c:pt>
                <c:pt idx="14">
                  <c:v>927022.25</c:v>
                </c:pt>
                <c:pt idx="15">
                  <c:v>932147.75</c:v>
                </c:pt>
                <c:pt idx="16">
                  <c:v>939734.45</c:v>
                </c:pt>
                <c:pt idx="17">
                  <c:v>945516.75</c:v>
                </c:pt>
                <c:pt idx="18">
                  <c:v>951438.55</c:v>
                </c:pt>
                <c:pt idx="19">
                  <c:v>974727.25</c:v>
                </c:pt>
                <c:pt idx="20">
                  <c:v>998199.95</c:v>
                </c:pt>
                <c:pt idx="21">
                  <c:v>1008322.15</c:v>
                </c:pt>
                <c:pt idx="22">
                  <c:v>1016439.45</c:v>
                </c:pt>
                <c:pt idx="23">
                  <c:v>1022301.75</c:v>
                </c:pt>
                <c:pt idx="24">
                  <c:v>1027378.25</c:v>
                </c:pt>
                <c:pt idx="25">
                  <c:v>1036691.85</c:v>
                </c:pt>
                <c:pt idx="26">
                  <c:v>1059047.8500000001</c:v>
                </c:pt>
                <c:pt idx="27">
                  <c:v>1086611.25</c:v>
                </c:pt>
                <c:pt idx="28">
                  <c:v>1108041.25</c:v>
                </c:pt>
                <c:pt idx="29">
                  <c:v>1115596.25</c:v>
                </c:pt>
                <c:pt idx="30">
                  <c:v>1122692.45</c:v>
                </c:pt>
                <c:pt idx="31">
                  <c:v>1128535.95</c:v>
                </c:pt>
                <c:pt idx="32">
                  <c:v>1144744.05</c:v>
                </c:pt>
                <c:pt idx="33">
                  <c:v>1226750.75</c:v>
                </c:pt>
                <c:pt idx="34">
                  <c:v>1280079.25</c:v>
                </c:pt>
                <c:pt idx="35">
                  <c:v>1295509.6499999999</c:v>
                </c:pt>
                <c:pt idx="36">
                  <c:v>1297943.8500000001</c:v>
                </c:pt>
                <c:pt idx="37">
                  <c:v>1305030.3500000001</c:v>
                </c:pt>
                <c:pt idx="38">
                  <c:v>1329449.8500000001</c:v>
                </c:pt>
                <c:pt idx="39">
                  <c:v>1343445.9</c:v>
                </c:pt>
                <c:pt idx="40">
                  <c:v>1412401</c:v>
                </c:pt>
                <c:pt idx="41">
                  <c:v>1487599.1</c:v>
                </c:pt>
                <c:pt idx="42">
                  <c:v>1514245.15</c:v>
                </c:pt>
                <c:pt idx="43">
                  <c:v>1565781.7</c:v>
                </c:pt>
                <c:pt idx="44">
                  <c:v>1589932.05</c:v>
                </c:pt>
                <c:pt idx="45">
                  <c:v>1601441.05</c:v>
                </c:pt>
                <c:pt idx="46">
                  <c:v>1618818.2</c:v>
                </c:pt>
                <c:pt idx="47">
                  <c:v>1712854.5</c:v>
                </c:pt>
                <c:pt idx="48">
                  <c:v>1803060.5</c:v>
                </c:pt>
                <c:pt idx="49">
                  <c:v>1840216</c:v>
                </c:pt>
                <c:pt idx="50">
                  <c:v>1855185.5</c:v>
                </c:pt>
                <c:pt idx="51">
                  <c:v>1870574.5</c:v>
                </c:pt>
                <c:pt idx="52">
                  <c:v>1886066.1</c:v>
                </c:pt>
                <c:pt idx="53">
                  <c:v>1906316.2</c:v>
                </c:pt>
                <c:pt idx="54">
                  <c:v>1985921.6</c:v>
                </c:pt>
                <c:pt idx="55">
                  <c:v>2053006.9</c:v>
                </c:pt>
                <c:pt idx="56">
                  <c:v>2095687.9</c:v>
                </c:pt>
                <c:pt idx="57">
                  <c:v>2129408.2000000002</c:v>
                </c:pt>
                <c:pt idx="58">
                  <c:v>2154475.4</c:v>
                </c:pt>
                <c:pt idx="59">
                  <c:v>2171982.7999999998</c:v>
                </c:pt>
                <c:pt idx="60">
                  <c:v>2191279.6</c:v>
                </c:pt>
                <c:pt idx="61">
                  <c:v>2326275.4</c:v>
                </c:pt>
                <c:pt idx="62">
                  <c:v>2450248.1</c:v>
                </c:pt>
                <c:pt idx="63">
                  <c:v>2513126.2000000002</c:v>
                </c:pt>
                <c:pt idx="65">
                  <c:v>2530657.1</c:v>
                </c:pt>
                <c:pt idx="66">
                  <c:v>2549355.4</c:v>
                </c:pt>
                <c:pt idx="67">
                  <c:v>2569268</c:v>
                </c:pt>
                <c:pt idx="68">
                  <c:v>2577357.4</c:v>
                </c:pt>
                <c:pt idx="69">
                  <c:v>2615714.6</c:v>
                </c:pt>
                <c:pt idx="70">
                  <c:v>2687973.8</c:v>
                </c:pt>
                <c:pt idx="71">
                  <c:v>2789550.4</c:v>
                </c:pt>
                <c:pt idx="72">
                  <c:v>2800459.4</c:v>
                </c:pt>
                <c:pt idx="73">
                  <c:v>2811643</c:v>
                </c:pt>
                <c:pt idx="74">
                  <c:v>2823870.9</c:v>
                </c:pt>
                <c:pt idx="75">
                  <c:v>2827535.7</c:v>
                </c:pt>
                <c:pt idx="76">
                  <c:v>2851495.6</c:v>
                </c:pt>
                <c:pt idx="77">
                  <c:v>2920867.1</c:v>
                </c:pt>
                <c:pt idx="78">
                  <c:v>2965835.9</c:v>
                </c:pt>
                <c:pt idx="79">
                  <c:v>2991560.7</c:v>
                </c:pt>
                <c:pt idx="80">
                  <c:v>2999940.6</c:v>
                </c:pt>
                <c:pt idx="81">
                  <c:v>3004586.45</c:v>
                </c:pt>
                <c:pt idx="82">
                  <c:v>3008719.5</c:v>
                </c:pt>
                <c:pt idx="83">
                  <c:v>3021179.15</c:v>
                </c:pt>
                <c:pt idx="84">
                  <c:v>3039062.55</c:v>
                </c:pt>
                <c:pt idx="85">
                  <c:v>3091148.55</c:v>
                </c:pt>
                <c:pt idx="86">
                  <c:v>3095035.75</c:v>
                </c:pt>
                <c:pt idx="87">
                  <c:v>3098556.85</c:v>
                </c:pt>
                <c:pt idx="88">
                  <c:v>3101742.75</c:v>
                </c:pt>
                <c:pt idx="89">
                  <c:v>3104042.9</c:v>
                </c:pt>
                <c:pt idx="90">
                  <c:v>3116618.9</c:v>
                </c:pt>
                <c:pt idx="91">
                  <c:v>3123859.9</c:v>
                </c:pt>
                <c:pt idx="92">
                  <c:v>3182876.1</c:v>
                </c:pt>
                <c:pt idx="93">
                  <c:v>3211224.3</c:v>
                </c:pt>
                <c:pt idx="94">
                  <c:v>3211812.9</c:v>
                </c:pt>
                <c:pt idx="95">
                  <c:v>3215610.55</c:v>
                </c:pt>
                <c:pt idx="96">
                  <c:v>3218154.4</c:v>
                </c:pt>
                <c:pt idx="97">
                  <c:v>3218796.3</c:v>
                </c:pt>
                <c:pt idx="98">
                  <c:v>3220809.3</c:v>
                </c:pt>
                <c:pt idx="99">
                  <c:v>3259048.5</c:v>
                </c:pt>
                <c:pt idx="100">
                  <c:v>3259961</c:v>
                </c:pt>
                <c:pt idx="101">
                  <c:v>3272114</c:v>
                </c:pt>
                <c:pt idx="102">
                  <c:v>3279143</c:v>
                </c:pt>
                <c:pt idx="103">
                  <c:v>3274867</c:v>
                </c:pt>
                <c:pt idx="104">
                  <c:v>3303734.25</c:v>
                </c:pt>
                <c:pt idx="105">
                  <c:v>3353688.35</c:v>
                </c:pt>
                <c:pt idx="106">
                  <c:v>3367289.5</c:v>
                </c:pt>
                <c:pt idx="107">
                  <c:v>3368568.5</c:v>
                </c:pt>
                <c:pt idx="108">
                  <c:v>3377209.7</c:v>
                </c:pt>
                <c:pt idx="109">
                  <c:v>3386127.7</c:v>
                </c:pt>
                <c:pt idx="110">
                  <c:v>3400524.8</c:v>
                </c:pt>
                <c:pt idx="111">
                  <c:v>3418430.9</c:v>
                </c:pt>
                <c:pt idx="112">
                  <c:v>3433043.4</c:v>
                </c:pt>
                <c:pt idx="113">
                  <c:v>3436945.4</c:v>
                </c:pt>
                <c:pt idx="114">
                  <c:v>3436945.4</c:v>
                </c:pt>
                <c:pt idx="115">
                  <c:v>3436945.4</c:v>
                </c:pt>
                <c:pt idx="116">
                  <c:v>3436945.4</c:v>
                </c:pt>
                <c:pt idx="117">
                  <c:v>3436945.4</c:v>
                </c:pt>
                <c:pt idx="118">
                  <c:v>3436945.4</c:v>
                </c:pt>
              </c:numCache>
            </c:numRef>
          </c:val>
          <c:smooth val="0"/>
          <c:extLst>
            <c:ext xmlns:c16="http://schemas.microsoft.com/office/drawing/2014/chart" uri="{C3380CC4-5D6E-409C-BE32-E72D297353CC}">
              <c16:uniqueId val="{00000003-DABD-466B-B426-3913CE042855}"/>
            </c:ext>
          </c:extLst>
        </c:ser>
        <c:dLbls>
          <c:showLegendKey val="0"/>
          <c:showVal val="0"/>
          <c:showCatName val="0"/>
          <c:showSerName val="0"/>
          <c:showPercent val="0"/>
          <c:showBubbleSize val="0"/>
        </c:dLbls>
        <c:marker val="1"/>
        <c:smooth val="0"/>
        <c:axId val="408739000"/>
        <c:axId val="408743592"/>
      </c:lineChart>
      <c:catAx>
        <c:axId val="408739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sz="1400" b="1"/>
                  <a:t>Zeitfenster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8743592"/>
        <c:crossesAt val="0"/>
        <c:auto val="1"/>
        <c:lblAlgn val="ctr"/>
        <c:lblOffset val="100"/>
        <c:noMultiLvlLbl val="0"/>
      </c:catAx>
      <c:valAx>
        <c:axId val="408743592"/>
        <c:scaling>
          <c:orientation val="minMax"/>
          <c:max val="35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t>Fr.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8739000"/>
        <c:crosses val="autoZero"/>
        <c:crossBetween val="between"/>
        <c:majorUnit val="100000"/>
      </c:valAx>
      <c:spPr>
        <a:noFill/>
        <a:ln>
          <a:noFill/>
        </a:ln>
        <a:effectLst/>
      </c:spPr>
    </c:plotArea>
    <c:legend>
      <c:legendPos val="r"/>
      <c:layout>
        <c:manualLayout>
          <c:xMode val="edge"/>
          <c:yMode val="edge"/>
          <c:x val="0.48996820929062457"/>
          <c:y val="6.7742428895785833E-3"/>
          <c:w val="0.44588182797790049"/>
          <c:h val="5.55147010820663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33754200990617E-2"/>
          <c:y val="7.1658601644945377E-2"/>
          <c:w val="0.90285467862328639"/>
          <c:h val="0.74662698793055216"/>
        </c:manualLayout>
      </c:layout>
      <c:lineChart>
        <c:grouping val="standard"/>
        <c:varyColors val="0"/>
        <c:ser>
          <c:idx val="0"/>
          <c:order val="0"/>
          <c:tx>
            <c:strRef>
              <c:f>Umsatzvergleich!$B$3</c:f>
              <c:strCache>
                <c:ptCount val="1"/>
                <c:pt idx="0">
                  <c:v>2018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Umsatzvergleich!$A$5:$A$22</c:f>
              <c:strCache>
                <c:ptCount val="18"/>
                <c:pt idx="0">
                  <c:v>01.05.-15.06.</c:v>
                </c:pt>
                <c:pt idx="1">
                  <c:v>01.05.-30.06</c:v>
                </c:pt>
                <c:pt idx="2">
                  <c:v>01.05.-11.07.</c:v>
                </c:pt>
                <c:pt idx="3">
                  <c:v>01.05.-18.07.</c:v>
                </c:pt>
                <c:pt idx="4">
                  <c:v>01.05.-25.07.</c:v>
                </c:pt>
                <c:pt idx="5">
                  <c:v>01.05.-02.08.</c:v>
                </c:pt>
                <c:pt idx="6">
                  <c:v>01.05.-08.08.</c:v>
                </c:pt>
                <c:pt idx="7">
                  <c:v>01.05.-15.08.</c:v>
                </c:pt>
                <c:pt idx="8">
                  <c:v>01.05.-22.08.</c:v>
                </c:pt>
                <c:pt idx="9">
                  <c:v>01.05.-29.08.</c:v>
                </c:pt>
                <c:pt idx="10">
                  <c:v>01.05.-05.09.</c:v>
                </c:pt>
                <c:pt idx="11">
                  <c:v>01.05.-12.09.</c:v>
                </c:pt>
                <c:pt idx="12">
                  <c:v>01.05.-19.09.</c:v>
                </c:pt>
                <c:pt idx="13">
                  <c:v>01.05.-26.09.</c:v>
                </c:pt>
                <c:pt idx="14">
                  <c:v>01.05.-03.10.</c:v>
                </c:pt>
                <c:pt idx="15">
                  <c:v>01.05.-10.10.</c:v>
                </c:pt>
                <c:pt idx="16">
                  <c:v>01.05.-17.10.</c:v>
                </c:pt>
                <c:pt idx="17">
                  <c:v>01.05.-24.10.</c:v>
                </c:pt>
              </c:strCache>
              <c:extLst/>
            </c:strRef>
          </c:cat>
          <c:val>
            <c:numRef>
              <c:f>Umsatzvergleich!$B$4:$B$21</c:f>
              <c:numCache>
                <c:formatCode>0.00</c:formatCode>
                <c:ptCount val="18"/>
                <c:pt idx="1">
                  <c:v>4768.6000000000004</c:v>
                </c:pt>
                <c:pt idx="2">
                  <c:v>36017</c:v>
                </c:pt>
                <c:pt idx="3">
                  <c:v>67865.399999999994</c:v>
                </c:pt>
                <c:pt idx="4">
                  <c:v>94897</c:v>
                </c:pt>
                <c:pt idx="5">
                  <c:v>118555.25</c:v>
                </c:pt>
                <c:pt idx="6">
                  <c:v>156208.54999999999</c:v>
                </c:pt>
                <c:pt idx="7">
                  <c:v>192287.55</c:v>
                </c:pt>
                <c:pt idx="8">
                  <c:v>228397.05</c:v>
                </c:pt>
                <c:pt idx="9">
                  <c:v>254203.05</c:v>
                </c:pt>
                <c:pt idx="10">
                  <c:v>273921.65000000002</c:v>
                </c:pt>
                <c:pt idx="11">
                  <c:v>288566.59999999998</c:v>
                </c:pt>
                <c:pt idx="12">
                  <c:v>310111.05</c:v>
                </c:pt>
                <c:pt idx="13">
                  <c:v>326777.2</c:v>
                </c:pt>
                <c:pt idx="14">
                  <c:v>339802.701</c:v>
                </c:pt>
                <c:pt idx="15">
                  <c:v>348143.75</c:v>
                </c:pt>
                <c:pt idx="16">
                  <c:v>356130.1</c:v>
                </c:pt>
                <c:pt idx="17">
                  <c:v>361082.2</c:v>
                </c:pt>
              </c:numCache>
              <c:extLst/>
            </c:numRef>
          </c:val>
          <c:smooth val="0"/>
          <c:extLst>
            <c:ext xmlns:c16="http://schemas.microsoft.com/office/drawing/2014/chart" uri="{C3380CC4-5D6E-409C-BE32-E72D297353CC}">
              <c16:uniqueId val="{00000000-68F9-4A0D-A78A-669BCE5E3672}"/>
            </c:ext>
          </c:extLst>
        </c:ser>
        <c:ser>
          <c:idx val="1"/>
          <c:order val="1"/>
          <c:tx>
            <c:strRef>
              <c:f>Umsatzvergleich!$C$3</c:f>
              <c:strCache>
                <c:ptCount val="1"/>
                <c:pt idx="0">
                  <c:v>2019</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Umsatzvergleich!$A$5:$A$22</c:f>
              <c:strCache>
                <c:ptCount val="18"/>
                <c:pt idx="0">
                  <c:v>01.05.-15.06.</c:v>
                </c:pt>
                <c:pt idx="1">
                  <c:v>01.05.-30.06</c:v>
                </c:pt>
                <c:pt idx="2">
                  <c:v>01.05.-11.07.</c:v>
                </c:pt>
                <c:pt idx="3">
                  <c:v>01.05.-18.07.</c:v>
                </c:pt>
                <c:pt idx="4">
                  <c:v>01.05.-25.07.</c:v>
                </c:pt>
                <c:pt idx="5">
                  <c:v>01.05.-02.08.</c:v>
                </c:pt>
                <c:pt idx="6">
                  <c:v>01.05.-08.08.</c:v>
                </c:pt>
                <c:pt idx="7">
                  <c:v>01.05.-15.08.</c:v>
                </c:pt>
                <c:pt idx="8">
                  <c:v>01.05.-22.08.</c:v>
                </c:pt>
                <c:pt idx="9">
                  <c:v>01.05.-29.08.</c:v>
                </c:pt>
                <c:pt idx="10">
                  <c:v>01.05.-05.09.</c:v>
                </c:pt>
                <c:pt idx="11">
                  <c:v>01.05.-12.09.</c:v>
                </c:pt>
                <c:pt idx="12">
                  <c:v>01.05.-19.09.</c:v>
                </c:pt>
                <c:pt idx="13">
                  <c:v>01.05.-26.09.</c:v>
                </c:pt>
                <c:pt idx="14">
                  <c:v>01.05.-03.10.</c:v>
                </c:pt>
                <c:pt idx="15">
                  <c:v>01.05.-10.10.</c:v>
                </c:pt>
                <c:pt idx="16">
                  <c:v>01.05.-17.10.</c:v>
                </c:pt>
                <c:pt idx="17">
                  <c:v>01.05.-24.10.</c:v>
                </c:pt>
              </c:strCache>
              <c:extLst/>
            </c:strRef>
          </c:cat>
          <c:val>
            <c:numRef>
              <c:f>Umsatzvergleich!$C$4:$C$21</c:f>
              <c:numCache>
                <c:formatCode>0.00</c:formatCode>
                <c:ptCount val="18"/>
                <c:pt idx="1">
                  <c:v>9565.7999999999993</c:v>
                </c:pt>
                <c:pt idx="2">
                  <c:v>58930.9</c:v>
                </c:pt>
                <c:pt idx="3">
                  <c:v>97811.1</c:v>
                </c:pt>
                <c:pt idx="4">
                  <c:v>133877.1</c:v>
                </c:pt>
                <c:pt idx="5">
                  <c:v>177733.3</c:v>
                </c:pt>
                <c:pt idx="6">
                  <c:v>214888.8</c:v>
                </c:pt>
                <c:pt idx="7">
                  <c:v>254767.8</c:v>
                </c:pt>
                <c:pt idx="8">
                  <c:v>295245.8</c:v>
                </c:pt>
                <c:pt idx="9">
                  <c:v>330074.3</c:v>
                </c:pt>
                <c:pt idx="10">
                  <c:v>360186.8</c:v>
                </c:pt>
                <c:pt idx="11">
                  <c:v>381788.8</c:v>
                </c:pt>
                <c:pt idx="12">
                  <c:v>392016.3</c:v>
                </c:pt>
                <c:pt idx="13">
                  <c:v>420924.8</c:v>
                </c:pt>
                <c:pt idx="14">
                  <c:v>438607.3</c:v>
                </c:pt>
                <c:pt idx="15">
                  <c:v>464565.55</c:v>
                </c:pt>
                <c:pt idx="16">
                  <c:v>483114.3</c:v>
                </c:pt>
                <c:pt idx="17">
                  <c:v>511107.3</c:v>
                </c:pt>
              </c:numCache>
              <c:extLst/>
            </c:numRef>
          </c:val>
          <c:smooth val="0"/>
          <c:extLst>
            <c:ext xmlns:c16="http://schemas.microsoft.com/office/drawing/2014/chart" uri="{C3380CC4-5D6E-409C-BE32-E72D297353CC}">
              <c16:uniqueId val="{00000001-68F9-4A0D-A78A-669BCE5E3672}"/>
            </c:ext>
          </c:extLst>
        </c:ser>
        <c:ser>
          <c:idx val="2"/>
          <c:order val="2"/>
          <c:tx>
            <c:strRef>
              <c:f>Umsatzvergleich!$D$3</c:f>
              <c:strCache>
                <c:ptCount val="1"/>
                <c:pt idx="0">
                  <c:v>2020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Umsatzvergleich!$A$5:$A$22</c:f>
              <c:strCache>
                <c:ptCount val="18"/>
                <c:pt idx="0">
                  <c:v>01.05.-15.06.</c:v>
                </c:pt>
                <c:pt idx="1">
                  <c:v>01.05.-30.06</c:v>
                </c:pt>
                <c:pt idx="2">
                  <c:v>01.05.-11.07.</c:v>
                </c:pt>
                <c:pt idx="3">
                  <c:v>01.05.-18.07.</c:v>
                </c:pt>
                <c:pt idx="4">
                  <c:v>01.05.-25.07.</c:v>
                </c:pt>
                <c:pt idx="5">
                  <c:v>01.05.-02.08.</c:v>
                </c:pt>
                <c:pt idx="6">
                  <c:v>01.05.-08.08.</c:v>
                </c:pt>
                <c:pt idx="7">
                  <c:v>01.05.-15.08.</c:v>
                </c:pt>
                <c:pt idx="8">
                  <c:v>01.05.-22.08.</c:v>
                </c:pt>
                <c:pt idx="9">
                  <c:v>01.05.-29.08.</c:v>
                </c:pt>
                <c:pt idx="10">
                  <c:v>01.05.-05.09.</c:v>
                </c:pt>
                <c:pt idx="11">
                  <c:v>01.05.-12.09.</c:v>
                </c:pt>
                <c:pt idx="12">
                  <c:v>01.05.-19.09.</c:v>
                </c:pt>
                <c:pt idx="13">
                  <c:v>01.05.-26.09.</c:v>
                </c:pt>
                <c:pt idx="14">
                  <c:v>01.05.-03.10.</c:v>
                </c:pt>
                <c:pt idx="15">
                  <c:v>01.05.-10.10.</c:v>
                </c:pt>
                <c:pt idx="16">
                  <c:v>01.05.-17.10.</c:v>
                </c:pt>
                <c:pt idx="17">
                  <c:v>01.05.-24.10.</c:v>
                </c:pt>
              </c:strCache>
              <c:extLst/>
            </c:strRef>
          </c:cat>
          <c:val>
            <c:numRef>
              <c:f>Umsatzvergleich!$D$4:$D$21</c:f>
              <c:numCache>
                <c:formatCode>0.00</c:formatCode>
                <c:ptCount val="18"/>
                <c:pt idx="1">
                  <c:v>4340.1499999999996</c:v>
                </c:pt>
                <c:pt idx="2">
                  <c:v>46867.4</c:v>
                </c:pt>
                <c:pt idx="3">
                  <c:v>108233.5</c:v>
                </c:pt>
                <c:pt idx="4">
                  <c:v>152129.70000000001</c:v>
                </c:pt>
                <c:pt idx="5">
                  <c:v>210129</c:v>
                </c:pt>
                <c:pt idx="6">
                  <c:v>276987.15000000002</c:v>
                </c:pt>
                <c:pt idx="7">
                  <c:v>330085.7</c:v>
                </c:pt>
                <c:pt idx="8">
                  <c:v>375697.6</c:v>
                </c:pt>
                <c:pt idx="9">
                  <c:v>414368.5</c:v>
                </c:pt>
                <c:pt idx="10">
                  <c:v>444178.5</c:v>
                </c:pt>
                <c:pt idx="11">
                  <c:v>470796.1</c:v>
                </c:pt>
                <c:pt idx="12">
                  <c:v>500812.6</c:v>
                </c:pt>
                <c:pt idx="13">
                  <c:v>527946.4</c:v>
                </c:pt>
                <c:pt idx="14">
                  <c:v>541680.4</c:v>
                </c:pt>
                <c:pt idx="15">
                  <c:v>557489.80000000005</c:v>
                </c:pt>
                <c:pt idx="16">
                  <c:v>570077</c:v>
                </c:pt>
                <c:pt idx="17">
                  <c:v>579894.5</c:v>
                </c:pt>
              </c:numCache>
              <c:extLst/>
            </c:numRef>
          </c:val>
          <c:smooth val="0"/>
          <c:extLst>
            <c:ext xmlns:c16="http://schemas.microsoft.com/office/drawing/2014/chart" uri="{C3380CC4-5D6E-409C-BE32-E72D297353CC}">
              <c16:uniqueId val="{00000002-68F9-4A0D-A78A-669BCE5E3672}"/>
            </c:ext>
          </c:extLst>
        </c:ser>
        <c:ser>
          <c:idx val="3"/>
          <c:order val="3"/>
          <c:tx>
            <c:strRef>
              <c:f>Umsatzvergleich!$E$3</c:f>
              <c:strCache>
                <c:ptCount val="1"/>
                <c:pt idx="0">
                  <c:v>2021</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Umsatzvergleich!$A$5:$A$22</c:f>
              <c:strCache>
                <c:ptCount val="18"/>
                <c:pt idx="0">
                  <c:v>01.05.-15.06.</c:v>
                </c:pt>
                <c:pt idx="1">
                  <c:v>01.05.-30.06</c:v>
                </c:pt>
                <c:pt idx="2">
                  <c:v>01.05.-11.07.</c:v>
                </c:pt>
                <c:pt idx="3">
                  <c:v>01.05.-18.07.</c:v>
                </c:pt>
                <c:pt idx="4">
                  <c:v>01.05.-25.07.</c:v>
                </c:pt>
                <c:pt idx="5">
                  <c:v>01.05.-02.08.</c:v>
                </c:pt>
                <c:pt idx="6">
                  <c:v>01.05.-08.08.</c:v>
                </c:pt>
                <c:pt idx="7">
                  <c:v>01.05.-15.08.</c:v>
                </c:pt>
                <c:pt idx="8">
                  <c:v>01.05.-22.08.</c:v>
                </c:pt>
                <c:pt idx="9">
                  <c:v>01.05.-29.08.</c:v>
                </c:pt>
                <c:pt idx="10">
                  <c:v>01.05.-05.09.</c:v>
                </c:pt>
                <c:pt idx="11">
                  <c:v>01.05.-12.09.</c:v>
                </c:pt>
                <c:pt idx="12">
                  <c:v>01.05.-19.09.</c:v>
                </c:pt>
                <c:pt idx="13">
                  <c:v>01.05.-26.09.</c:v>
                </c:pt>
                <c:pt idx="14">
                  <c:v>01.05.-03.10.</c:v>
                </c:pt>
                <c:pt idx="15">
                  <c:v>01.05.-10.10.</c:v>
                </c:pt>
                <c:pt idx="16">
                  <c:v>01.05.-17.10.</c:v>
                </c:pt>
                <c:pt idx="17">
                  <c:v>01.05.-24.10.</c:v>
                </c:pt>
              </c:strCache>
              <c:extLst/>
            </c:strRef>
          </c:cat>
          <c:val>
            <c:numRef>
              <c:f>Umsatzvergleich!$E$4:$E$21</c:f>
              <c:numCache>
                <c:formatCode>0.00</c:formatCode>
                <c:ptCount val="18"/>
                <c:pt idx="1">
                  <c:v>17961.2</c:v>
                </c:pt>
                <c:pt idx="2">
                  <c:v>55922.6</c:v>
                </c:pt>
                <c:pt idx="3">
                  <c:v>108352.3</c:v>
                </c:pt>
                <c:pt idx="4">
                  <c:v>139977.75</c:v>
                </c:pt>
                <c:pt idx="5">
                  <c:v>197193.05</c:v>
                </c:pt>
                <c:pt idx="6">
                  <c:v>240399.06</c:v>
                </c:pt>
                <c:pt idx="7">
                  <c:v>293569.25</c:v>
                </c:pt>
                <c:pt idx="8">
                  <c:v>363174.95</c:v>
                </c:pt>
                <c:pt idx="9">
                  <c:v>418508.75</c:v>
                </c:pt>
                <c:pt idx="10">
                  <c:v>464751.45</c:v>
                </c:pt>
                <c:pt idx="11">
                  <c:v>495363.75</c:v>
                </c:pt>
                <c:pt idx="12">
                  <c:v>533175.05000000005</c:v>
                </c:pt>
                <c:pt idx="13">
                  <c:v>552254.55000000005</c:v>
                </c:pt>
                <c:pt idx="14">
                  <c:v>572655.94999999995</c:v>
                </c:pt>
                <c:pt idx="15">
                  <c:v>587229.65</c:v>
                </c:pt>
                <c:pt idx="16">
                  <c:v>603020.25</c:v>
                </c:pt>
                <c:pt idx="17">
                  <c:v>627068.25</c:v>
                </c:pt>
              </c:numCache>
              <c:extLst/>
            </c:numRef>
          </c:val>
          <c:smooth val="0"/>
          <c:extLst>
            <c:ext xmlns:c16="http://schemas.microsoft.com/office/drawing/2014/chart" uri="{C3380CC4-5D6E-409C-BE32-E72D297353CC}">
              <c16:uniqueId val="{00000003-68F9-4A0D-A78A-669BCE5E3672}"/>
            </c:ext>
          </c:extLst>
        </c:ser>
        <c:dLbls>
          <c:showLegendKey val="0"/>
          <c:showVal val="0"/>
          <c:showCatName val="0"/>
          <c:showSerName val="0"/>
          <c:showPercent val="0"/>
          <c:showBubbleSize val="0"/>
        </c:dLbls>
        <c:marker val="1"/>
        <c:smooth val="0"/>
        <c:axId val="408739000"/>
        <c:axId val="408743592"/>
        <c:extLst>
          <c:ext xmlns:c15="http://schemas.microsoft.com/office/drawing/2012/chart" uri="{02D57815-91ED-43cb-92C2-25804820EDAC}">
            <c15:filteredLineSeries>
              <c15:ser>
                <c:idx val="4"/>
                <c:order val="4"/>
                <c:tx>
                  <c:strRef>
                    <c:extLst>
                      <c:ext uri="{02D57815-91ED-43cb-92C2-25804820EDAC}">
                        <c15:formulaRef>
                          <c15:sqref>Umsatzvergleich!#REF!</c15:sqref>
                        </c15:formulaRef>
                      </c:ext>
                    </c:extLst>
                    <c:strCache>
                      <c:ptCount val="1"/>
                      <c:pt idx="0">
                        <c:v>#REF!</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c:ext uri="{02D57815-91ED-43cb-92C2-25804820EDAC}">
                        <c15:formulaRef>
                          <c15:sqref>Umsatzvergleich!$A$5:$A$22</c15:sqref>
                        </c15:formulaRef>
                      </c:ext>
                    </c:extLst>
                    <c:strCache>
                      <c:ptCount val="18"/>
                      <c:pt idx="0">
                        <c:v>01.05.-15.06.</c:v>
                      </c:pt>
                      <c:pt idx="1">
                        <c:v>01.05.-30.06</c:v>
                      </c:pt>
                      <c:pt idx="2">
                        <c:v>01.05.-11.07.</c:v>
                      </c:pt>
                      <c:pt idx="3">
                        <c:v>01.05.-18.07.</c:v>
                      </c:pt>
                      <c:pt idx="4">
                        <c:v>01.05.-25.07.</c:v>
                      </c:pt>
                      <c:pt idx="5">
                        <c:v>01.05.-02.08.</c:v>
                      </c:pt>
                      <c:pt idx="6">
                        <c:v>01.05.-08.08.</c:v>
                      </c:pt>
                      <c:pt idx="7">
                        <c:v>01.05.-15.08.</c:v>
                      </c:pt>
                      <c:pt idx="8">
                        <c:v>01.05.-22.08.</c:v>
                      </c:pt>
                      <c:pt idx="9">
                        <c:v>01.05.-29.08.</c:v>
                      </c:pt>
                      <c:pt idx="10">
                        <c:v>01.05.-05.09.</c:v>
                      </c:pt>
                      <c:pt idx="11">
                        <c:v>01.05.-12.09.</c:v>
                      </c:pt>
                      <c:pt idx="12">
                        <c:v>01.05.-19.09.</c:v>
                      </c:pt>
                      <c:pt idx="13">
                        <c:v>01.05.-26.09.</c:v>
                      </c:pt>
                      <c:pt idx="14">
                        <c:v>01.05.-03.10.</c:v>
                      </c:pt>
                      <c:pt idx="15">
                        <c:v>01.05.-10.10.</c:v>
                      </c:pt>
                      <c:pt idx="16">
                        <c:v>01.05.-17.10.</c:v>
                      </c:pt>
                      <c:pt idx="17">
                        <c:v>01.05.-24.10.</c:v>
                      </c:pt>
                    </c:strCache>
                  </c:strRef>
                </c:cat>
                <c:val>
                  <c:numRef>
                    <c:extLst>
                      <c:ext uri="{02D57815-91ED-43cb-92C2-25804820EDAC}">
                        <c15:formulaRef>
                          <c15:sqref>Umsatzvergleich!#REF!</c15:sqref>
                        </c15:formulaRef>
                      </c:ext>
                    </c:extLst>
                    <c:numCache>
                      <c:formatCode>General</c:formatCode>
                      <c:ptCount val="1"/>
                      <c:pt idx="0">
                        <c:v>1</c:v>
                      </c:pt>
                    </c:numCache>
                  </c:numRef>
                </c:val>
                <c:smooth val="0"/>
                <c:extLst>
                  <c:ext xmlns:c16="http://schemas.microsoft.com/office/drawing/2014/chart" uri="{C3380CC4-5D6E-409C-BE32-E72D297353CC}">
                    <c16:uniqueId val="{00000004-68F9-4A0D-A78A-669BCE5E3672}"/>
                  </c:ext>
                </c:extLst>
              </c15:ser>
            </c15:filteredLineSeries>
          </c:ext>
        </c:extLst>
      </c:lineChart>
      <c:catAx>
        <c:axId val="408739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sz="1400" b="1"/>
                  <a:t>Zeitfenster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8743592"/>
        <c:crossesAt val="0"/>
        <c:auto val="1"/>
        <c:lblAlgn val="ctr"/>
        <c:lblOffset val="100"/>
        <c:noMultiLvlLbl val="0"/>
      </c:catAx>
      <c:valAx>
        <c:axId val="408743592"/>
        <c:scaling>
          <c:orientation val="minMax"/>
          <c:max val="7000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t>Fr.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8739000"/>
        <c:crosses val="autoZero"/>
        <c:crossBetween val="between"/>
        <c:majorUnit val="25000"/>
      </c:valAx>
      <c:spPr>
        <a:noFill/>
        <a:ln>
          <a:noFill/>
        </a:ln>
        <a:effectLst/>
      </c:spPr>
    </c:plotArea>
    <c:legend>
      <c:legendPos val="r"/>
      <c:layout>
        <c:manualLayout>
          <c:xMode val="edge"/>
          <c:yMode val="edge"/>
          <c:x val="0.58445443871279579"/>
          <c:y val="6.7742428895785833E-3"/>
          <c:w val="0.34988595705224518"/>
          <c:h val="0.116942231764680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6"/>
            </a:solidFill>
            <a:ln>
              <a:noFill/>
            </a:ln>
            <a:effectLst/>
            <a:sp3d/>
          </c:spPr>
          <c:invertIfNegative val="0"/>
          <c:dLbls>
            <c:dLbl>
              <c:idx val="0"/>
              <c:layout>
                <c:manualLayout>
                  <c:x val="4.989086373557842E-3"/>
                  <c:y val="-8.28719367563151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72-4F17-BCF2-E9FDD8430191}"/>
                </c:ext>
              </c:extLst>
            </c:dLbl>
            <c:dLbl>
              <c:idx val="1"/>
              <c:layout>
                <c:manualLayout>
                  <c:x val="6.2363579669473031E-3"/>
                  <c:y val="-1.1049591567508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72-4F17-BCF2-E9FDD8430191}"/>
                </c:ext>
              </c:extLst>
            </c:dLbl>
            <c:dLbl>
              <c:idx val="2"/>
              <c:layout>
                <c:manualLayout>
                  <c:x val="4.989086373557842E-3"/>
                  <c:y val="-1.1049591567508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72-4F17-BCF2-E9FDD8430191}"/>
                </c:ext>
              </c:extLst>
            </c:dLbl>
            <c:dLbl>
              <c:idx val="3"/>
              <c:layout>
                <c:manualLayout>
                  <c:x val="4.9890863735577969E-3"/>
                  <c:y val="-1.1049591567508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72-4F17-BCF2-E9FDD8430191}"/>
                </c:ext>
              </c:extLst>
            </c:dLbl>
            <c:dLbl>
              <c:idx val="4"/>
              <c:layout>
                <c:manualLayout>
                  <c:x val="4.9890863735577509E-3"/>
                  <c:y val="-8.28719367563146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72-4F17-BCF2-E9FDD8430191}"/>
                </c:ext>
              </c:extLst>
            </c:dLbl>
            <c:dLbl>
              <c:idx val="5"/>
              <c:layout>
                <c:manualLayout>
                  <c:x val="6.2363579669473031E-3"/>
                  <c:y val="-8.28719367563135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72-4F17-BCF2-E9FDD8430191}"/>
                </c:ext>
              </c:extLst>
            </c:dLbl>
            <c:dLbl>
              <c:idx val="6"/>
              <c:layout>
                <c:manualLayout>
                  <c:x val="3.7418147801683817E-3"/>
                  <c:y val="-1.1049591567508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72-4F17-BCF2-E9FDD8430191}"/>
                </c:ext>
              </c:extLst>
            </c:dLbl>
            <c:dLbl>
              <c:idx val="7"/>
              <c:layout>
                <c:manualLayout>
                  <c:x val="2.4945431867788295E-3"/>
                  <c:y val="-8.28719367563142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72-4F17-BCF2-E9FDD8430191}"/>
                </c:ext>
              </c:extLst>
            </c:dLbl>
            <c:dLbl>
              <c:idx val="8"/>
              <c:layout>
                <c:manualLayout>
                  <c:x val="2.4945431867788295E-3"/>
                  <c:y val="-1.1049591567508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72-4F17-BCF2-E9FDD8430191}"/>
                </c:ext>
              </c:extLst>
            </c:dLbl>
            <c:dLbl>
              <c:idx val="9"/>
              <c:layout>
                <c:manualLayout>
                  <c:x val="2.494543186778738E-3"/>
                  <c:y val="-8.28719367563140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72-4F17-BCF2-E9FDD843019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ln>
                      <a:noFill/>
                    </a:ln>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Tabelle1!$B$2:$B$11</c:f>
              <c:numCache>
                <c:formatCode>#,##0.00_ ;\-#,##0.00\ </c:formatCode>
                <c:ptCount val="10"/>
                <c:pt idx="0">
                  <c:v>4541</c:v>
                </c:pt>
                <c:pt idx="1">
                  <c:v>4712</c:v>
                </c:pt>
                <c:pt idx="2">
                  <c:v>5886</c:v>
                </c:pt>
                <c:pt idx="3">
                  <c:v>7084</c:v>
                </c:pt>
                <c:pt idx="4">
                  <c:v>6888</c:v>
                </c:pt>
                <c:pt idx="5">
                  <c:v>7274</c:v>
                </c:pt>
                <c:pt idx="6">
                  <c:v>6465</c:v>
                </c:pt>
                <c:pt idx="7">
                  <c:v>13361</c:v>
                </c:pt>
                <c:pt idx="8">
                  <c:v>12226</c:v>
                </c:pt>
                <c:pt idx="9">
                  <c:v>11184</c:v>
                </c:pt>
              </c:numCache>
            </c:numRef>
          </c:val>
          <c:extLst>
            <c:ext xmlns:c15="http://schemas.microsoft.com/office/drawing/2012/chart" uri="{02D57815-91ED-43cb-92C2-25804820EDAC}">
              <c15:filteredSeriesTitle>
                <c15:tx>
                  <c:strRef>
                    <c:extLst>
                      <c:ext uri="{02D57815-91ED-43cb-92C2-25804820EDAC}">
                        <c15:formulaRef>
                          <c15:sqref>Tabelle1!$B$1</c15:sqref>
                        </c15:formulaRef>
                      </c:ext>
                    </c:extLst>
                    <c:strCache>
                      <c:ptCount val="1"/>
                      <c:pt idx="0">
                        <c:v>CHF / Kopf</c:v>
                      </c:pt>
                    </c:strCache>
                  </c:strRef>
                </c15:tx>
              </c15:filteredSeriesTitle>
            </c:ext>
            <c:ext xmlns:c16="http://schemas.microsoft.com/office/drawing/2014/chart" uri="{C3380CC4-5D6E-409C-BE32-E72D297353CC}">
              <c16:uniqueId val="{00000000-9E2C-404B-A4BD-353C1541D96F}"/>
            </c:ext>
          </c:extLst>
        </c:ser>
        <c:dLbls>
          <c:showLegendKey val="0"/>
          <c:showVal val="0"/>
          <c:showCatName val="0"/>
          <c:showSerName val="0"/>
          <c:showPercent val="0"/>
          <c:showBubbleSize val="0"/>
        </c:dLbls>
        <c:gapWidth val="150"/>
        <c:shape val="box"/>
        <c:axId val="886157208"/>
        <c:axId val="886163440"/>
        <c:axId val="0"/>
      </c:bar3DChart>
      <c:catAx>
        <c:axId val="886157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de-DE"/>
          </a:p>
        </c:txPr>
        <c:crossAx val="886163440"/>
        <c:crosses val="autoZero"/>
        <c:auto val="1"/>
        <c:lblAlgn val="ctr"/>
        <c:lblOffset val="100"/>
        <c:noMultiLvlLbl val="0"/>
      </c:catAx>
      <c:valAx>
        <c:axId val="886163440"/>
        <c:scaling>
          <c:orientation val="minMax"/>
        </c:scaling>
        <c:delete val="0"/>
        <c:axPos val="l"/>
        <c:majorGridlines>
          <c:spPr>
            <a:ln w="9525" cap="flat" cmpd="sng" algn="ctr">
              <a:solidFill>
                <a:schemeClr val="tx1">
                  <a:lumMod val="15000"/>
                  <a:lumOff val="85000"/>
                </a:schemeClr>
              </a:solidFill>
              <a:round/>
            </a:ln>
            <a:effectLst/>
          </c:spPr>
        </c:majorGridlines>
        <c:numFmt formatCode="#,##0.00_ ;\-#,##0.00\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de-DE"/>
          </a:p>
        </c:txPr>
        <c:crossAx val="886157208"/>
        <c:crosses val="autoZero"/>
        <c:crossBetween val="between"/>
        <c:majorUnit val="2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solidFill>
            <a:schemeClr val="tx1"/>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35B1C79D-C839-4E44-AC3F-897103430046}" type="datetimeFigureOut">
              <a:rPr lang="de-CH" smtClean="0"/>
              <a:t>08.06.2022</a:t>
            </a:fld>
            <a:endParaRPr lang="de-CH"/>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F08E4EAF-9A91-4765-B7E0-6E9192C88A84}" type="slidenum">
              <a:rPr lang="de-CH" smtClean="0"/>
              <a:t>‹Nr.›</a:t>
            </a:fld>
            <a:endParaRPr lang="de-CH"/>
          </a:p>
        </p:txBody>
      </p:sp>
    </p:spTree>
    <p:extLst>
      <p:ext uri="{BB962C8B-B14F-4D97-AF65-F5344CB8AC3E}">
        <p14:creationId xmlns:p14="http://schemas.microsoft.com/office/powerpoint/2010/main" val="1619762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Intensivstation im xxx &gt; Sanierung mit</a:t>
            </a:r>
            <a:r>
              <a:rPr lang="de-CH" baseline="0" dirty="0"/>
              <a:t> Hilfe Gemeinde erfolgt</a:t>
            </a:r>
          </a:p>
          <a:p>
            <a:r>
              <a:rPr lang="de-CH" i="1" baseline="0" dirty="0"/>
              <a:t>Reha</a:t>
            </a:r>
            <a:r>
              <a:rPr lang="de-CH" baseline="0" dirty="0"/>
              <a:t> in den letzten Jahren &gt; Aufrechterhalten des Betriebes</a:t>
            </a:r>
          </a:p>
          <a:p>
            <a:r>
              <a:rPr lang="de-CH" baseline="0" dirty="0"/>
              <a:t>Ziel Entlassung &gt; längerfristige Fortführung gewährleisten, finanziellen Schaden für Gemeinde/Bürger verhindern</a:t>
            </a:r>
          </a:p>
          <a:p>
            <a:endParaRPr lang="de-CH" baseline="0" dirty="0"/>
          </a:p>
        </p:txBody>
      </p:sp>
      <p:sp>
        <p:nvSpPr>
          <p:cNvPr id="4" name="Foliennummernplatzhalter 3"/>
          <p:cNvSpPr>
            <a:spLocks noGrp="1"/>
          </p:cNvSpPr>
          <p:nvPr>
            <p:ph type="sldNum" sz="quarter" idx="10"/>
          </p:nvPr>
        </p:nvSpPr>
        <p:spPr/>
        <p:txBody>
          <a:bodyPr/>
          <a:lstStyle/>
          <a:p>
            <a:fld id="{27893489-7DA0-4D5C-A14B-DE7A06C86768}" type="slidenum">
              <a:rPr lang="de-CH" smtClean="0"/>
              <a:t>18</a:t>
            </a:fld>
            <a:endParaRPr lang="de-CH"/>
          </a:p>
        </p:txBody>
      </p:sp>
    </p:spTree>
    <p:extLst>
      <p:ext uri="{BB962C8B-B14F-4D97-AF65-F5344CB8AC3E}">
        <p14:creationId xmlns:p14="http://schemas.microsoft.com/office/powerpoint/2010/main" val="116181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E9B80-A9D3-4C4B-8923-4EAAB4F816E0}"/>
              </a:ext>
            </a:extLst>
          </p:cNvPr>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a:extLst>
              <a:ext uri="{FF2B5EF4-FFF2-40B4-BE49-F238E27FC236}">
                <a16:creationId xmlns:a16="http://schemas.microsoft.com/office/drawing/2014/main" id="{CC1FF234-1409-4E7B-9410-E0A79DCCD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a:extLst>
              <a:ext uri="{FF2B5EF4-FFF2-40B4-BE49-F238E27FC236}">
                <a16:creationId xmlns:a16="http://schemas.microsoft.com/office/drawing/2014/main" id="{A313C52E-0C37-465D-8B1A-73AFF2D4BF4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08.06.2022</a:t>
            </a:fld>
            <a:endParaRPr lang="de-CH"/>
          </a:p>
        </p:txBody>
      </p:sp>
      <p:sp>
        <p:nvSpPr>
          <p:cNvPr id="5" name="Fußzeilenplatzhalter 4">
            <a:extLst>
              <a:ext uri="{FF2B5EF4-FFF2-40B4-BE49-F238E27FC236}">
                <a16:creationId xmlns:a16="http://schemas.microsoft.com/office/drawing/2014/main" id="{41D10872-F866-405A-BD93-C12569B6617D}"/>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2749A8F6-63E6-4BFA-9AD4-48A7ACC2F669}"/>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59236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A6A90-6504-4D0C-A3A4-7D5BBC6EF6D5}"/>
              </a:ext>
            </a:extLst>
          </p:cNvPr>
          <p:cNvSpPr>
            <a:spLocks noGrp="1"/>
          </p:cNvSpPr>
          <p:nvPr>
            <p:ph type="title"/>
          </p:nvPr>
        </p:nvSpPr>
        <p:spPr/>
        <p:txBody>
          <a:bodyPr/>
          <a:lstStyle/>
          <a:p>
            <a:r>
              <a:rPr lang="de-DE"/>
              <a:t>Titelmasterformat durch Klicken bearbeiten</a:t>
            </a:r>
            <a:endParaRPr lang="de-CH"/>
          </a:p>
        </p:txBody>
      </p:sp>
      <p:sp>
        <p:nvSpPr>
          <p:cNvPr id="3" name="Vertikaler Textplatzhalter 2">
            <a:extLst>
              <a:ext uri="{FF2B5EF4-FFF2-40B4-BE49-F238E27FC236}">
                <a16:creationId xmlns:a16="http://schemas.microsoft.com/office/drawing/2014/main" id="{8AA1CB46-0199-43B3-B05C-44029929C553}"/>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8D0D5C0-0CEB-47FD-97D9-132ED999E902}"/>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08.06.2022</a:t>
            </a:fld>
            <a:endParaRPr lang="de-CH"/>
          </a:p>
        </p:txBody>
      </p:sp>
      <p:sp>
        <p:nvSpPr>
          <p:cNvPr id="5" name="Fußzeilenplatzhalter 4">
            <a:extLst>
              <a:ext uri="{FF2B5EF4-FFF2-40B4-BE49-F238E27FC236}">
                <a16:creationId xmlns:a16="http://schemas.microsoft.com/office/drawing/2014/main" id="{594C0A15-FF83-4324-A12D-BE33DF4FC9FC}"/>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6336E7BC-D525-40C6-A28B-67AB91F5ADEB}"/>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147323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0015563-3664-4C19-BCD1-F6BD513E5DA4}"/>
              </a:ext>
            </a:extLst>
          </p:cNvPr>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a:extLst>
              <a:ext uri="{FF2B5EF4-FFF2-40B4-BE49-F238E27FC236}">
                <a16:creationId xmlns:a16="http://schemas.microsoft.com/office/drawing/2014/main" id="{05553E95-948E-43BE-913A-7AE46FD837F6}"/>
              </a:ext>
            </a:extLst>
          </p:cNvPr>
          <p:cNvSpPr>
            <a:spLocks noGrp="1"/>
          </p:cNvSpPr>
          <p:nvPr>
            <p:ph type="body" orient="vert" idx="1"/>
          </p:nvPr>
        </p:nvSpPr>
        <p:spPr>
          <a:xfrm>
            <a:off x="1524000" y="365125"/>
            <a:ext cx="70485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EDCC20B-6C18-4C5F-BA41-2525D03A7E17}"/>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08.06.2022</a:t>
            </a:fld>
            <a:endParaRPr lang="de-CH"/>
          </a:p>
        </p:txBody>
      </p:sp>
      <p:sp>
        <p:nvSpPr>
          <p:cNvPr id="5" name="Fußzeilenplatzhalter 4">
            <a:extLst>
              <a:ext uri="{FF2B5EF4-FFF2-40B4-BE49-F238E27FC236}">
                <a16:creationId xmlns:a16="http://schemas.microsoft.com/office/drawing/2014/main" id="{F73B4438-F396-4FCB-9EF7-82E51B9A61A4}"/>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EBF6A2B5-72D8-4C4C-A467-60B042D094FE}"/>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405027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214AF-C432-4883-AB43-2BC7F7BC600F}"/>
              </a:ext>
            </a:extLst>
          </p:cNvPr>
          <p:cNvSpPr>
            <a:spLocks noGrp="1"/>
          </p:cNvSpPr>
          <p:nvPr>
            <p:ph type="title"/>
          </p:nvPr>
        </p:nvSpPr>
        <p:spPr/>
        <p:txBody>
          <a:bodyPr/>
          <a:lstStyle/>
          <a:p>
            <a:r>
              <a:rPr lang="de-DE"/>
              <a:t>Titelmasterformat durch Klicken bearbeiten</a:t>
            </a:r>
            <a:endParaRPr lang="de-CH"/>
          </a:p>
        </p:txBody>
      </p:sp>
      <p:sp>
        <p:nvSpPr>
          <p:cNvPr id="3" name="Inhaltsplatzhalter 2">
            <a:extLst>
              <a:ext uri="{FF2B5EF4-FFF2-40B4-BE49-F238E27FC236}">
                <a16:creationId xmlns:a16="http://schemas.microsoft.com/office/drawing/2014/main" id="{51B5B265-047E-48B4-8A4D-218DD79FB621}"/>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CDCF200-CBB3-405D-B352-783DF76716DD}"/>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08.06.2022</a:t>
            </a:fld>
            <a:endParaRPr lang="de-CH"/>
          </a:p>
        </p:txBody>
      </p:sp>
      <p:sp>
        <p:nvSpPr>
          <p:cNvPr id="5" name="Fußzeilenplatzhalter 4">
            <a:extLst>
              <a:ext uri="{FF2B5EF4-FFF2-40B4-BE49-F238E27FC236}">
                <a16:creationId xmlns:a16="http://schemas.microsoft.com/office/drawing/2014/main" id="{31964CBE-F178-4175-BECC-27D2CE1E2EDC}"/>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9645ECB-EE47-4010-AA9D-17B21428914E}"/>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296041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7D9DD-25B8-485C-A25C-348360061AB4}"/>
              </a:ext>
            </a:extLst>
          </p:cNvPr>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a:extLst>
              <a:ext uri="{FF2B5EF4-FFF2-40B4-BE49-F238E27FC236}">
                <a16:creationId xmlns:a16="http://schemas.microsoft.com/office/drawing/2014/main" id="{93D592EC-F6C2-426A-B4E0-9F21D2EE66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20729FA0-6615-4FE7-95A9-82980FB154CD}"/>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08.06.2022</a:t>
            </a:fld>
            <a:endParaRPr lang="de-CH"/>
          </a:p>
        </p:txBody>
      </p:sp>
      <p:sp>
        <p:nvSpPr>
          <p:cNvPr id="5" name="Fußzeilenplatzhalter 4">
            <a:extLst>
              <a:ext uri="{FF2B5EF4-FFF2-40B4-BE49-F238E27FC236}">
                <a16:creationId xmlns:a16="http://schemas.microsoft.com/office/drawing/2014/main" id="{92E85970-366E-44DE-AC07-7DDF230EBBED}"/>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9CA13F45-C4B0-4D1C-837E-D716F6406D08}"/>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371852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1420C-BC0E-420C-A80E-002A0D4533F8}"/>
              </a:ext>
            </a:extLst>
          </p:cNvPr>
          <p:cNvSpPr>
            <a:spLocks noGrp="1"/>
          </p:cNvSpPr>
          <p:nvPr>
            <p:ph type="title"/>
          </p:nvPr>
        </p:nvSpPr>
        <p:spPr/>
        <p:txBody>
          <a:bodyPr/>
          <a:lstStyle/>
          <a:p>
            <a:r>
              <a:rPr lang="de-DE"/>
              <a:t>Titelmasterformat durch Klicken bearbeiten</a:t>
            </a:r>
            <a:endParaRPr lang="de-CH"/>
          </a:p>
        </p:txBody>
      </p:sp>
      <p:sp>
        <p:nvSpPr>
          <p:cNvPr id="3" name="Inhaltsplatzhalter 2">
            <a:extLst>
              <a:ext uri="{FF2B5EF4-FFF2-40B4-BE49-F238E27FC236}">
                <a16:creationId xmlns:a16="http://schemas.microsoft.com/office/drawing/2014/main" id="{FE74C29B-9F66-402D-B9DD-34DACE4136F4}"/>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E33C1EF-5C72-45B3-AC82-5E57AA806ABD}"/>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EF7B2449-018C-4FE9-9A56-C7CA95BFD03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08.06.2022</a:t>
            </a:fld>
            <a:endParaRPr lang="de-CH"/>
          </a:p>
        </p:txBody>
      </p:sp>
      <p:sp>
        <p:nvSpPr>
          <p:cNvPr id="6" name="Fußzeilenplatzhalter 5">
            <a:extLst>
              <a:ext uri="{FF2B5EF4-FFF2-40B4-BE49-F238E27FC236}">
                <a16:creationId xmlns:a16="http://schemas.microsoft.com/office/drawing/2014/main" id="{9B0C62E4-2921-44C4-9AD6-A7845F83E9CE}"/>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a:extLst>
              <a:ext uri="{FF2B5EF4-FFF2-40B4-BE49-F238E27FC236}">
                <a16:creationId xmlns:a16="http://schemas.microsoft.com/office/drawing/2014/main" id="{7017FDE2-EE07-4861-80DD-B8D26BF9BDEF}"/>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311562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9E6CB-94B2-4EA1-A042-DF802EB95165}"/>
              </a:ext>
            </a:extLst>
          </p:cNvPr>
          <p:cNvSpPr>
            <a:spLocks noGrp="1"/>
          </p:cNvSpPr>
          <p:nvPr>
            <p:ph type="title"/>
          </p:nvPr>
        </p:nvSpPr>
        <p:spPr>
          <a:xfrm>
            <a:off x="1524000" y="365125"/>
            <a:ext cx="9831388" cy="1325563"/>
          </a:xfrm>
        </p:spPr>
        <p:txBody>
          <a:bodyPr/>
          <a:lstStyle/>
          <a:p>
            <a:r>
              <a:rPr lang="de-DE"/>
              <a:t>Titelmasterformat durch Klicken bearbeiten</a:t>
            </a:r>
            <a:endParaRPr lang="de-CH"/>
          </a:p>
        </p:txBody>
      </p:sp>
      <p:sp>
        <p:nvSpPr>
          <p:cNvPr id="3" name="Textplatzhalter 2">
            <a:extLst>
              <a:ext uri="{FF2B5EF4-FFF2-40B4-BE49-F238E27FC236}">
                <a16:creationId xmlns:a16="http://schemas.microsoft.com/office/drawing/2014/main" id="{2F3F8471-3145-410C-9A97-5DCBAA906F24}"/>
              </a:ext>
            </a:extLst>
          </p:cNvPr>
          <p:cNvSpPr>
            <a:spLocks noGrp="1"/>
          </p:cNvSpPr>
          <p:nvPr>
            <p:ph type="body" idx="1"/>
          </p:nvPr>
        </p:nvSpPr>
        <p:spPr>
          <a:xfrm>
            <a:off x="1524000" y="1681163"/>
            <a:ext cx="4473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8CA1567E-CC84-4EFA-BF6F-3A45A9042A25}"/>
              </a:ext>
            </a:extLst>
          </p:cNvPr>
          <p:cNvSpPr>
            <a:spLocks noGrp="1"/>
          </p:cNvSpPr>
          <p:nvPr>
            <p:ph sz="half" idx="2"/>
          </p:nvPr>
        </p:nvSpPr>
        <p:spPr>
          <a:xfrm>
            <a:off x="1524000" y="2505075"/>
            <a:ext cx="447357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D4BA6146-5FED-4D3C-8C97-8DF2E761A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DCCCAF4A-6A80-410D-9CE6-764104FEE4BB}"/>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27765916-5727-4DBB-AE0C-20E5612C615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08.06.2022</a:t>
            </a:fld>
            <a:endParaRPr lang="de-CH"/>
          </a:p>
        </p:txBody>
      </p:sp>
      <p:sp>
        <p:nvSpPr>
          <p:cNvPr id="8" name="Fußzeilenplatzhalter 7">
            <a:extLst>
              <a:ext uri="{FF2B5EF4-FFF2-40B4-BE49-F238E27FC236}">
                <a16:creationId xmlns:a16="http://schemas.microsoft.com/office/drawing/2014/main" id="{03CF95DA-DA9F-44E4-B6E0-C3C772C440C7}"/>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9" name="Foliennummernplatzhalter 8">
            <a:extLst>
              <a:ext uri="{FF2B5EF4-FFF2-40B4-BE49-F238E27FC236}">
                <a16:creationId xmlns:a16="http://schemas.microsoft.com/office/drawing/2014/main" id="{496379C8-ADEB-4C33-8845-6CA4F78E5084}"/>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410116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417F2-0786-4440-945D-F0AF09C63CC2}"/>
              </a:ext>
            </a:extLst>
          </p:cNvPr>
          <p:cNvSpPr>
            <a:spLocks noGrp="1"/>
          </p:cNvSpPr>
          <p:nvPr>
            <p:ph type="title"/>
          </p:nvPr>
        </p:nvSpPr>
        <p:spPr/>
        <p:txBody>
          <a:bodyPr/>
          <a:lstStyle/>
          <a:p>
            <a:r>
              <a:rPr lang="de-DE"/>
              <a:t>Titelmasterformat durch Klicken bearbeiten</a:t>
            </a:r>
            <a:endParaRPr lang="de-CH"/>
          </a:p>
        </p:txBody>
      </p:sp>
      <p:sp>
        <p:nvSpPr>
          <p:cNvPr id="3" name="Datumsplatzhalter 2">
            <a:extLst>
              <a:ext uri="{FF2B5EF4-FFF2-40B4-BE49-F238E27FC236}">
                <a16:creationId xmlns:a16="http://schemas.microsoft.com/office/drawing/2014/main" id="{8064B1F6-56DF-43BE-87CC-820EC8BF398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08.06.2022</a:t>
            </a:fld>
            <a:endParaRPr lang="de-CH"/>
          </a:p>
        </p:txBody>
      </p:sp>
      <p:sp>
        <p:nvSpPr>
          <p:cNvPr id="4" name="Fußzeilenplatzhalter 3">
            <a:extLst>
              <a:ext uri="{FF2B5EF4-FFF2-40B4-BE49-F238E27FC236}">
                <a16:creationId xmlns:a16="http://schemas.microsoft.com/office/drawing/2014/main" id="{4F5EEF88-8C42-46D0-8A78-EB1F3C395D80}"/>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5" name="Foliennummernplatzhalter 4">
            <a:extLst>
              <a:ext uri="{FF2B5EF4-FFF2-40B4-BE49-F238E27FC236}">
                <a16:creationId xmlns:a16="http://schemas.microsoft.com/office/drawing/2014/main" id="{6B5E0B17-3B75-4FCE-9633-F78C4EC6920A}"/>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260779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CC855F0-D8C3-40FC-9434-07FA0B6B1D28}"/>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08.06.2022</a:t>
            </a:fld>
            <a:endParaRPr lang="de-CH"/>
          </a:p>
        </p:txBody>
      </p:sp>
      <p:sp>
        <p:nvSpPr>
          <p:cNvPr id="3" name="Fußzeilenplatzhalter 2">
            <a:extLst>
              <a:ext uri="{FF2B5EF4-FFF2-40B4-BE49-F238E27FC236}">
                <a16:creationId xmlns:a16="http://schemas.microsoft.com/office/drawing/2014/main" id="{1EEA9F1E-8A2C-4227-A61C-EF2D5136F86A}"/>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4" name="Foliennummernplatzhalter 3">
            <a:extLst>
              <a:ext uri="{FF2B5EF4-FFF2-40B4-BE49-F238E27FC236}">
                <a16:creationId xmlns:a16="http://schemas.microsoft.com/office/drawing/2014/main" id="{F7ED2E88-99C3-4DA9-BD84-AA6433652C16}"/>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dirty="0"/>
          </a:p>
        </p:txBody>
      </p:sp>
    </p:spTree>
    <p:extLst>
      <p:ext uri="{BB962C8B-B14F-4D97-AF65-F5344CB8AC3E}">
        <p14:creationId xmlns:p14="http://schemas.microsoft.com/office/powerpoint/2010/main" val="301611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DE2B5-E65F-4E46-B578-FE09227EBC49}"/>
              </a:ext>
            </a:extLst>
          </p:cNvPr>
          <p:cNvSpPr>
            <a:spLocks noGrp="1"/>
          </p:cNvSpPr>
          <p:nvPr>
            <p:ph type="title"/>
          </p:nvPr>
        </p:nvSpPr>
        <p:spPr>
          <a:xfrm>
            <a:off x="1524000" y="457200"/>
            <a:ext cx="3248025" cy="1600200"/>
          </a:xfrm>
        </p:spPr>
        <p:txBody>
          <a:bodyPr anchor="b"/>
          <a:lstStyle>
            <a:lvl1pPr>
              <a:defRPr sz="3200"/>
            </a:lvl1pPr>
          </a:lstStyle>
          <a:p>
            <a:r>
              <a:rPr lang="de-DE"/>
              <a:t>Titelmasterformat durch Klicken bearbeiten</a:t>
            </a:r>
            <a:endParaRPr lang="de-CH"/>
          </a:p>
        </p:txBody>
      </p:sp>
      <p:sp>
        <p:nvSpPr>
          <p:cNvPr id="3" name="Inhaltsplatzhalter 2">
            <a:extLst>
              <a:ext uri="{FF2B5EF4-FFF2-40B4-BE49-F238E27FC236}">
                <a16:creationId xmlns:a16="http://schemas.microsoft.com/office/drawing/2014/main" id="{51B4B802-3CD9-4F7A-8FB7-D21189E8D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D50FAD35-7F25-43A0-B2EB-551CC118D47A}"/>
              </a:ext>
            </a:extLst>
          </p:cNvPr>
          <p:cNvSpPr>
            <a:spLocks noGrp="1"/>
          </p:cNvSpPr>
          <p:nvPr>
            <p:ph type="body" sz="half" idx="2"/>
          </p:nvPr>
        </p:nvSpPr>
        <p:spPr>
          <a:xfrm>
            <a:off x="1524000" y="2057400"/>
            <a:ext cx="32480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AAFA2BC8-8F84-4D18-8393-AB60E47C05E9}"/>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08.06.2022</a:t>
            </a:fld>
            <a:endParaRPr lang="de-CH"/>
          </a:p>
        </p:txBody>
      </p:sp>
      <p:sp>
        <p:nvSpPr>
          <p:cNvPr id="6" name="Fußzeilenplatzhalter 5">
            <a:extLst>
              <a:ext uri="{FF2B5EF4-FFF2-40B4-BE49-F238E27FC236}">
                <a16:creationId xmlns:a16="http://schemas.microsoft.com/office/drawing/2014/main" id="{8AAB2669-15F9-4011-8A61-F2D6B32ABCFB}"/>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a:extLst>
              <a:ext uri="{FF2B5EF4-FFF2-40B4-BE49-F238E27FC236}">
                <a16:creationId xmlns:a16="http://schemas.microsoft.com/office/drawing/2014/main" id="{36DBFB92-87FF-4377-8E45-4D1D152D281B}"/>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253865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F8732-58F0-4445-B509-86D1623C7CF3}"/>
              </a:ext>
            </a:extLst>
          </p:cNvPr>
          <p:cNvSpPr>
            <a:spLocks noGrp="1"/>
          </p:cNvSpPr>
          <p:nvPr>
            <p:ph type="title"/>
          </p:nvPr>
        </p:nvSpPr>
        <p:spPr>
          <a:xfrm>
            <a:off x="1524000" y="457200"/>
            <a:ext cx="3248025" cy="1600200"/>
          </a:xfrm>
        </p:spPr>
        <p:txBody>
          <a:bodyPr anchor="b"/>
          <a:lstStyle>
            <a:lvl1pPr>
              <a:defRPr sz="3200"/>
            </a:lvl1pPr>
          </a:lstStyle>
          <a:p>
            <a:r>
              <a:rPr lang="de-DE"/>
              <a:t>Titelmasterformat durch Klicken bearbeiten</a:t>
            </a:r>
            <a:endParaRPr lang="de-CH"/>
          </a:p>
        </p:txBody>
      </p:sp>
      <p:sp>
        <p:nvSpPr>
          <p:cNvPr id="3" name="Bildplatzhalter 2">
            <a:extLst>
              <a:ext uri="{FF2B5EF4-FFF2-40B4-BE49-F238E27FC236}">
                <a16:creationId xmlns:a16="http://schemas.microsoft.com/office/drawing/2014/main" id="{A30808A0-6B94-40E2-B478-BA3852351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a:extLst>
              <a:ext uri="{FF2B5EF4-FFF2-40B4-BE49-F238E27FC236}">
                <a16:creationId xmlns:a16="http://schemas.microsoft.com/office/drawing/2014/main" id="{91EACFAA-393D-41BB-A3DD-2CD6369C96A2}"/>
              </a:ext>
            </a:extLst>
          </p:cNvPr>
          <p:cNvSpPr>
            <a:spLocks noGrp="1"/>
          </p:cNvSpPr>
          <p:nvPr>
            <p:ph type="body" sz="half" idx="2"/>
          </p:nvPr>
        </p:nvSpPr>
        <p:spPr>
          <a:xfrm>
            <a:off x="1524000" y="2057400"/>
            <a:ext cx="32480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A7CB75BE-35B4-4F58-B661-CCA0A82BED3C}"/>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08.06.2022</a:t>
            </a:fld>
            <a:endParaRPr lang="de-CH"/>
          </a:p>
        </p:txBody>
      </p:sp>
      <p:sp>
        <p:nvSpPr>
          <p:cNvPr id="6" name="Fußzeilenplatzhalter 5">
            <a:extLst>
              <a:ext uri="{FF2B5EF4-FFF2-40B4-BE49-F238E27FC236}">
                <a16:creationId xmlns:a16="http://schemas.microsoft.com/office/drawing/2014/main" id="{9F146A8C-A365-495C-809C-6AC2EBB645E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a:extLst>
              <a:ext uri="{FF2B5EF4-FFF2-40B4-BE49-F238E27FC236}">
                <a16:creationId xmlns:a16="http://schemas.microsoft.com/office/drawing/2014/main" id="{D9ED8C90-3DF1-48C2-8893-7B1E73220387}"/>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307494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4A39B0D-83E5-4296-BBCA-8B9AB70B5559}"/>
              </a:ext>
            </a:extLst>
          </p:cNvPr>
          <p:cNvSpPr>
            <a:spLocks noGrp="1"/>
          </p:cNvSpPr>
          <p:nvPr>
            <p:ph type="title"/>
          </p:nvPr>
        </p:nvSpPr>
        <p:spPr>
          <a:xfrm>
            <a:off x="1604740" y="410633"/>
            <a:ext cx="10182796" cy="540808"/>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A635820D-D41F-479A-A980-3D1CB79C8A3D}"/>
              </a:ext>
            </a:extLst>
          </p:cNvPr>
          <p:cNvSpPr>
            <a:spLocks noGrp="1"/>
          </p:cNvSpPr>
          <p:nvPr>
            <p:ph type="body" idx="1"/>
          </p:nvPr>
        </p:nvSpPr>
        <p:spPr>
          <a:xfrm>
            <a:off x="1604740" y="1126067"/>
            <a:ext cx="10182796" cy="55372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pic>
        <p:nvPicPr>
          <p:cNvPr id="10" name="Grafik 9">
            <a:extLst>
              <a:ext uri="{FF2B5EF4-FFF2-40B4-BE49-F238E27FC236}">
                <a16:creationId xmlns:a16="http://schemas.microsoft.com/office/drawing/2014/main" id="{ABB45D9F-0F9A-4E45-8B07-22AE0438938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04464" y="136525"/>
            <a:ext cx="1047272" cy="1296000"/>
          </a:xfrm>
          <a:prstGeom prst="rect">
            <a:avLst/>
          </a:prstGeom>
        </p:spPr>
      </p:pic>
      <p:pic>
        <p:nvPicPr>
          <p:cNvPr id="12" name="Grafik 11">
            <a:extLst>
              <a:ext uri="{FF2B5EF4-FFF2-40B4-BE49-F238E27FC236}">
                <a16:creationId xmlns:a16="http://schemas.microsoft.com/office/drawing/2014/main" id="{B15EC6F4-B906-446E-AC41-0DA34166617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251458" cy="6858000"/>
          </a:xfrm>
          <a:prstGeom prst="rect">
            <a:avLst/>
          </a:prstGeom>
        </p:spPr>
      </p:pic>
    </p:spTree>
    <p:extLst>
      <p:ext uri="{BB962C8B-B14F-4D97-AF65-F5344CB8AC3E}">
        <p14:creationId xmlns:p14="http://schemas.microsoft.com/office/powerpoint/2010/main" val="394934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5.wdp"/><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5.wdp"/><Relationship Id="rId4" Type="http://schemas.openxmlformats.org/officeDocument/2006/relationships/image" Target="../media/image19.pn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5.wdp"/><Relationship Id="rId7"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5.wdp"/><Relationship Id="rId7"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5.png"/><Relationship Id="rId4" Type="http://schemas.microsoft.com/office/2007/relationships/hdphoto" Target="../media/hdphoto6.wdp"/></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6.wdp"/><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5.png"/><Relationship Id="rId4" Type="http://schemas.microsoft.com/office/2007/relationships/hdphoto" Target="../media/hdphoto6.wdp"/></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5.png"/><Relationship Id="rId4" Type="http://schemas.microsoft.com/office/2007/relationships/hdphoto" Target="../media/hdphoto6.wdp"/></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Alpreglement,%20Version%20Burgerversammlung,%2008.06.2022.pdf"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8AB9577-A0A5-5723-6992-404CBDD582D8}"/>
              </a:ext>
            </a:extLst>
          </p:cNvPr>
          <p:cNvSpPr txBox="1">
            <a:spLocks/>
          </p:cNvSpPr>
          <p:nvPr/>
        </p:nvSpPr>
        <p:spPr>
          <a:xfrm>
            <a:off x="1604740" y="410633"/>
            <a:ext cx="10182796" cy="5408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de-CH" sz="4000" dirty="0"/>
              <a:t>Urversammlung vom 08. Juni 2022</a:t>
            </a:r>
          </a:p>
        </p:txBody>
      </p:sp>
      <p:sp>
        <p:nvSpPr>
          <p:cNvPr id="5" name="Inhaltsplatzhalter 2">
            <a:extLst>
              <a:ext uri="{FF2B5EF4-FFF2-40B4-BE49-F238E27FC236}">
                <a16:creationId xmlns:a16="http://schemas.microsoft.com/office/drawing/2014/main" id="{1CC91290-DAC7-1E87-B6DB-88D4D11B63ED}"/>
              </a:ext>
            </a:extLst>
          </p:cNvPr>
          <p:cNvSpPr txBox="1">
            <a:spLocks/>
          </p:cNvSpPr>
          <p:nvPr/>
        </p:nvSpPr>
        <p:spPr>
          <a:xfrm>
            <a:off x="1604740" y="1126067"/>
            <a:ext cx="10182796" cy="5537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CH" b="1" dirty="0"/>
              <a:t>Traktanden:</a:t>
            </a:r>
          </a:p>
          <a:p>
            <a:pPr marL="457200" indent="-457200" algn="l">
              <a:buFont typeface="Arial" panose="020B0604020202020204" pitchFamily="34" charset="0"/>
              <a:buAutoNum type="arabicPeriod"/>
            </a:pPr>
            <a:r>
              <a:rPr lang="de-CH" dirty="0"/>
              <a:t>Begrüssung / Wahl der Stimmenzähler</a:t>
            </a:r>
          </a:p>
          <a:p>
            <a:pPr marL="457200" indent="-457200" algn="l">
              <a:buFont typeface="Arial" panose="020B0604020202020204" pitchFamily="34" charset="0"/>
              <a:buAutoNum type="arabicPeriod"/>
            </a:pPr>
            <a:r>
              <a:rPr lang="de-CH" dirty="0"/>
              <a:t>Protokoll der Urversammlung vom 16.12.2021</a:t>
            </a:r>
            <a:br>
              <a:rPr lang="de-CH" dirty="0"/>
            </a:br>
            <a:r>
              <a:rPr lang="de-CH" dirty="0"/>
              <a:t>(lag zur Einsichtnahme auf)</a:t>
            </a:r>
          </a:p>
          <a:p>
            <a:pPr marL="457200" indent="-457200" algn="l">
              <a:buFont typeface="Arial" panose="020B0604020202020204" pitchFamily="34" charset="0"/>
              <a:buAutoNum type="arabicPeriod"/>
            </a:pPr>
            <a:r>
              <a:rPr lang="de-CH" dirty="0"/>
              <a:t>Trinkwasserleitung Kreuzboden - Trift - Saas-Grund (Verpflichtungskredit)</a:t>
            </a:r>
          </a:p>
          <a:p>
            <a:pPr marL="457200" indent="-457200" algn="l">
              <a:buFont typeface="Arial" panose="020B0604020202020204" pitchFamily="34" charset="0"/>
              <a:buAutoNum type="arabicPeriod"/>
            </a:pPr>
            <a:r>
              <a:rPr lang="de-CH" dirty="0"/>
              <a:t>Jahresrechnung 2021</a:t>
            </a:r>
            <a:br>
              <a:rPr lang="de-CH" dirty="0"/>
            </a:br>
            <a:r>
              <a:rPr lang="de-CH" dirty="0"/>
              <a:t>(Präsentation / Bericht Revisionsstelle / Genehmigung)</a:t>
            </a:r>
            <a:endParaRPr lang="de-CH" sz="2000" dirty="0"/>
          </a:p>
          <a:p>
            <a:pPr marL="457200" indent="-457200" algn="l">
              <a:buFont typeface="Arial" panose="020B0604020202020204" pitchFamily="34" charset="0"/>
              <a:buAutoNum type="arabicPeriod"/>
            </a:pPr>
            <a:r>
              <a:rPr lang="de-CH" dirty="0"/>
              <a:t>Teilrevision Zonen- &amp; Nutzungsplanung; Neubau Eishalle</a:t>
            </a:r>
          </a:p>
          <a:p>
            <a:pPr marL="457200" indent="-457200" algn="l">
              <a:buFont typeface="Arial" panose="020B0604020202020204" pitchFamily="34" charset="0"/>
              <a:buAutoNum type="arabicPeriod"/>
            </a:pPr>
            <a:r>
              <a:rPr lang="de-CH" dirty="0"/>
              <a:t>Bergbahnen Hohsaas AG; Konsultativabstimmungen</a:t>
            </a:r>
            <a:br>
              <a:rPr lang="de-CH" dirty="0"/>
            </a:br>
            <a:r>
              <a:rPr lang="de-CH" dirty="0"/>
              <a:t>(Grundsatzfrage / Varianten / Verkauf Aktienmehrheit STB AG / Dritte)</a:t>
            </a:r>
          </a:p>
          <a:p>
            <a:pPr marL="457200" indent="-457200" algn="l">
              <a:buFont typeface="Arial" panose="020B0604020202020204" pitchFamily="34" charset="0"/>
              <a:buAutoNum type="arabicPeriod"/>
            </a:pPr>
            <a:r>
              <a:rPr lang="de-CH" dirty="0"/>
              <a:t>Anträge &amp; Verschiedenes</a:t>
            </a:r>
          </a:p>
        </p:txBody>
      </p:sp>
    </p:spTree>
    <p:extLst>
      <p:ext uri="{BB962C8B-B14F-4D97-AF65-F5344CB8AC3E}">
        <p14:creationId xmlns:p14="http://schemas.microsoft.com/office/powerpoint/2010/main" val="145732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204F0-23BB-CD79-BA39-E25C8311F7DA}"/>
              </a:ext>
            </a:extLst>
          </p:cNvPr>
          <p:cNvSpPr>
            <a:spLocks noGrp="1"/>
          </p:cNvSpPr>
          <p:nvPr>
            <p:ph type="title"/>
          </p:nvPr>
        </p:nvSpPr>
        <p:spPr>
          <a:xfrm>
            <a:off x="1604740" y="150283"/>
            <a:ext cx="10182796" cy="540808"/>
          </a:xfrm>
        </p:spPr>
        <p:txBody>
          <a:bodyPr>
            <a:normAutofit fontScale="90000"/>
          </a:bodyPr>
          <a:lstStyle/>
          <a:p>
            <a:r>
              <a:rPr lang="de-CH" dirty="0"/>
              <a:t>Investitionsrechnung 2021</a:t>
            </a:r>
          </a:p>
        </p:txBody>
      </p:sp>
      <p:graphicFrame>
        <p:nvGraphicFramePr>
          <p:cNvPr id="4" name="Inhaltsplatzhalter 3">
            <a:extLst>
              <a:ext uri="{FF2B5EF4-FFF2-40B4-BE49-F238E27FC236}">
                <a16:creationId xmlns:a16="http://schemas.microsoft.com/office/drawing/2014/main" id="{89519E37-3301-77E1-EB83-F5E493119AC0}"/>
              </a:ext>
            </a:extLst>
          </p:cNvPr>
          <p:cNvGraphicFramePr>
            <a:graphicFrameLocks noGrp="1"/>
          </p:cNvGraphicFramePr>
          <p:nvPr>
            <p:ph idx="1"/>
            <p:extLst>
              <p:ext uri="{D42A27DB-BD31-4B8C-83A1-F6EECF244321}">
                <p14:modId xmlns:p14="http://schemas.microsoft.com/office/powerpoint/2010/main" val="3236242366"/>
              </p:ext>
            </p:extLst>
          </p:nvPr>
        </p:nvGraphicFramePr>
        <p:xfrm>
          <a:off x="1642840" y="691091"/>
          <a:ext cx="8063999" cy="5974884"/>
        </p:xfrm>
        <a:graphic>
          <a:graphicData uri="http://schemas.openxmlformats.org/drawingml/2006/table">
            <a:tbl>
              <a:tblPr firstRow="1" firstCol="1" bandRow="1"/>
              <a:tblGrid>
                <a:gridCol w="4007933">
                  <a:extLst>
                    <a:ext uri="{9D8B030D-6E8A-4147-A177-3AD203B41FA5}">
                      <a16:colId xmlns:a16="http://schemas.microsoft.com/office/drawing/2014/main" val="2943625189"/>
                    </a:ext>
                  </a:extLst>
                </a:gridCol>
                <a:gridCol w="1352022">
                  <a:extLst>
                    <a:ext uri="{9D8B030D-6E8A-4147-A177-3AD203B41FA5}">
                      <a16:colId xmlns:a16="http://schemas.microsoft.com/office/drawing/2014/main" val="3956418599"/>
                    </a:ext>
                  </a:extLst>
                </a:gridCol>
                <a:gridCol w="1352022">
                  <a:extLst>
                    <a:ext uri="{9D8B030D-6E8A-4147-A177-3AD203B41FA5}">
                      <a16:colId xmlns:a16="http://schemas.microsoft.com/office/drawing/2014/main" val="3864686"/>
                    </a:ext>
                  </a:extLst>
                </a:gridCol>
                <a:gridCol w="1352022">
                  <a:extLst>
                    <a:ext uri="{9D8B030D-6E8A-4147-A177-3AD203B41FA5}">
                      <a16:colId xmlns:a16="http://schemas.microsoft.com/office/drawing/2014/main" val="2905780257"/>
                    </a:ext>
                  </a:extLst>
                </a:gridCol>
              </a:tblGrid>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Ausgaben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Einnahmen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Netto</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979328136"/>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EDV-Anlage</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35'650.80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35'650.80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5888408"/>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Schliessanlage Primarschulhaus</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55'429.25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55'429.25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315884823"/>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Sanierung Fassaden Schulhäuser</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68'815.30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68'815.30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289932864"/>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Sanierung Tennisplätze (Beleuchtung)</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8'724.68</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-9’157.00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17'881.68</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324739232"/>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Kinderspielplätze</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17'015.95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17'015.95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53689727"/>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Biketrails</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182'651.55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61'462.30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121'189.25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53726930"/>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Finanzierung Rettungswesen (Kanton)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2'009.25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2'009.25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723675259"/>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Ärztezentrum Saastal AG - Darlehen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18'750.00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-18'750.00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015779448"/>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Investitionen Einrichtungen Soziales (Kanton)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3'630.51</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3'630.51</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553300828"/>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Kantonsstrassen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34'437.00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34'437.00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968239185"/>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Beleuchtung Haupt- &amp; Nebenstrasse</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9'488.90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11'240.65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-1'751.75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225317658"/>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Erschliessungsgebühren Dammstrasse</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1'616.00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-1'616.00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212671542"/>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Reservoir Gstein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6'829.89</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6'829.89</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656344014"/>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Trinkwasserleitung Trift - Saas-Grund</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96747292"/>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Wasserzähler</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2'125.00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2'125.00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120505203"/>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Anschlussgebühren Trinkwasser</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1'457.50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-1'457.50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734578121"/>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ARA Saastal</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48'572.95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48'572.95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523082142"/>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Abwasserleitung Trift - Saas-Grund</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80'000.00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80'000.00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79416777"/>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Anschlussgebühren Abwasser</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10'450.21</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-10'450.21</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025198645"/>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Neugestaltung Friedhof</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4'563.75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4'563.75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257426590"/>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Lawinenverbauung Triftgrätji-Hebord</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703'411.06</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577'447.05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125'964.01</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847408667"/>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Schutzmassnahmen Zingelstapfen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189'269.80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94'634.90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94'634.90</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631067841"/>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Instandsetzung &amp; Ausbau Forstrasse Börter</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393'224.94</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245'979.05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147'245.89</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324957155"/>
                  </a:ext>
                </a:extLst>
              </a:tr>
              <a:tr h="221292">
                <a:tc>
                  <a:txBody>
                    <a:bodyPr/>
                    <a:lstStyle/>
                    <a:p>
                      <a:pPr>
                        <a:lnSpc>
                          <a:spcPct val="115000"/>
                        </a:lnSpc>
                        <a:spcAft>
                          <a:spcPts val="1000"/>
                        </a:spcAft>
                      </a:pPr>
                      <a:r>
                        <a:rPr lang="de-CH" sz="1300" b="1">
                          <a:effectLst/>
                          <a:latin typeface="Arial" panose="020B0604020202020204" pitchFamily="34" charset="0"/>
                          <a:ea typeface="Calibri" panose="020F0502020204030204" pitchFamily="34" charset="0"/>
                          <a:cs typeface="Times New Roman" panose="02020603050405020304" pitchFamily="18" charset="0"/>
                        </a:rPr>
                        <a:t>Investitionen ohne Finanzvermögen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1'945'850.58</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1'013'880.66</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931'969.92</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443111116"/>
                  </a:ext>
                </a:extLst>
              </a:tr>
              <a:tr h="22129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Haus Apotheke Sanierung Wohnung/Studio</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59'289.77</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59'289.77</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331563958"/>
                  </a:ext>
                </a:extLst>
              </a:tr>
              <a:tr h="221292">
                <a:tc>
                  <a:txBody>
                    <a:bodyPr/>
                    <a:lstStyle/>
                    <a:p>
                      <a:pPr>
                        <a:lnSpc>
                          <a:spcPct val="115000"/>
                        </a:lnSpc>
                        <a:spcAft>
                          <a:spcPts val="1000"/>
                        </a:spcAft>
                      </a:pPr>
                      <a:r>
                        <a:rPr lang="de-CH" sz="1300" b="1">
                          <a:effectLst/>
                          <a:latin typeface="Arial" panose="020B0604020202020204" pitchFamily="34" charset="0"/>
                          <a:ea typeface="Calibri" panose="020F0502020204030204" pitchFamily="34" charset="0"/>
                          <a:cs typeface="Times New Roman" panose="02020603050405020304" pitchFamily="18" charset="0"/>
                        </a:rPr>
                        <a:t>Investitionen inkl. Finanzvermögen</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2'005'140.35</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1'013'880.66</a:t>
                      </a:r>
                      <a:endParaRPr lang="de-CH" sz="150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991'259.69</a:t>
                      </a:r>
                      <a:endParaRPr lang="de-CH"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2562" marR="925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711540909"/>
                  </a:ext>
                </a:extLst>
              </a:tr>
            </a:tbl>
          </a:graphicData>
        </a:graphic>
      </p:graphicFrame>
    </p:spTree>
    <p:extLst>
      <p:ext uri="{BB962C8B-B14F-4D97-AF65-F5344CB8AC3E}">
        <p14:creationId xmlns:p14="http://schemas.microsoft.com/office/powerpoint/2010/main" val="2748693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6513D-EF0B-E618-87C2-074CBD7F6BCE}"/>
              </a:ext>
            </a:extLst>
          </p:cNvPr>
          <p:cNvSpPr>
            <a:spLocks noGrp="1"/>
          </p:cNvSpPr>
          <p:nvPr>
            <p:ph type="title"/>
          </p:nvPr>
        </p:nvSpPr>
        <p:spPr>
          <a:xfrm>
            <a:off x="1604740" y="137583"/>
            <a:ext cx="10182796" cy="540808"/>
          </a:xfrm>
        </p:spPr>
        <p:txBody>
          <a:bodyPr>
            <a:normAutofit fontScale="90000"/>
          </a:bodyPr>
          <a:lstStyle/>
          <a:p>
            <a:r>
              <a:rPr lang="de-CH" dirty="0"/>
              <a:t>Bilanz 2021</a:t>
            </a:r>
          </a:p>
        </p:txBody>
      </p:sp>
      <p:graphicFrame>
        <p:nvGraphicFramePr>
          <p:cNvPr id="4" name="Inhaltsplatzhalter 3">
            <a:extLst>
              <a:ext uri="{FF2B5EF4-FFF2-40B4-BE49-F238E27FC236}">
                <a16:creationId xmlns:a16="http://schemas.microsoft.com/office/drawing/2014/main" id="{67778D59-F9D3-CFE7-45BF-160A0814DB87}"/>
              </a:ext>
            </a:extLst>
          </p:cNvPr>
          <p:cNvGraphicFramePr>
            <a:graphicFrameLocks noGrp="1"/>
          </p:cNvGraphicFramePr>
          <p:nvPr>
            <p:ph idx="1"/>
            <p:extLst>
              <p:ext uri="{D42A27DB-BD31-4B8C-83A1-F6EECF244321}">
                <p14:modId xmlns:p14="http://schemas.microsoft.com/office/powerpoint/2010/main" val="4141095903"/>
              </p:ext>
            </p:extLst>
          </p:nvPr>
        </p:nvGraphicFramePr>
        <p:xfrm>
          <a:off x="1649095" y="869696"/>
          <a:ext cx="8974456" cy="4824176"/>
        </p:xfrm>
        <a:graphic>
          <a:graphicData uri="http://schemas.openxmlformats.org/drawingml/2006/table">
            <a:tbl>
              <a:tblPr firstRow="1" firstCol="1" bandRow="1"/>
              <a:tblGrid>
                <a:gridCol w="4821995">
                  <a:extLst>
                    <a:ext uri="{9D8B030D-6E8A-4147-A177-3AD203B41FA5}">
                      <a16:colId xmlns:a16="http://schemas.microsoft.com/office/drawing/2014/main" val="1084167960"/>
                    </a:ext>
                  </a:extLst>
                </a:gridCol>
                <a:gridCol w="1935705">
                  <a:extLst>
                    <a:ext uri="{9D8B030D-6E8A-4147-A177-3AD203B41FA5}">
                      <a16:colId xmlns:a16="http://schemas.microsoft.com/office/drawing/2014/main" val="1421546923"/>
                    </a:ext>
                  </a:extLst>
                </a:gridCol>
                <a:gridCol w="281051">
                  <a:extLst>
                    <a:ext uri="{9D8B030D-6E8A-4147-A177-3AD203B41FA5}">
                      <a16:colId xmlns:a16="http://schemas.microsoft.com/office/drawing/2014/main" val="851728677"/>
                    </a:ext>
                  </a:extLst>
                </a:gridCol>
                <a:gridCol w="1935705">
                  <a:extLst>
                    <a:ext uri="{9D8B030D-6E8A-4147-A177-3AD203B41FA5}">
                      <a16:colId xmlns:a16="http://schemas.microsoft.com/office/drawing/2014/main" val="537773762"/>
                    </a:ext>
                  </a:extLst>
                </a:gridCol>
              </a:tblGrid>
              <a:tr h="253904">
                <a:tc>
                  <a:txBody>
                    <a:bodyPr/>
                    <a:lstStyle/>
                    <a:p>
                      <a:pPr>
                        <a:lnSpc>
                          <a:spcPct val="115000"/>
                        </a:lnSpc>
                        <a:spcAft>
                          <a:spcPts val="1000"/>
                        </a:spcAft>
                      </a:pPr>
                      <a:r>
                        <a:rPr lang="de-CH" sz="1500" b="1" dirty="0">
                          <a:effectLst/>
                          <a:latin typeface="Arial" panose="020B0604020202020204" pitchFamily="34" charset="0"/>
                          <a:ea typeface="Calibri" panose="020F0502020204030204" pitchFamily="34" charset="0"/>
                          <a:cs typeface="Times New Roman" panose="02020603050405020304" pitchFamily="18" charset="0"/>
                        </a:rPr>
                        <a:t>Aktiven</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31.12.2021</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196579050"/>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Flüssige Mittel</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588'697.44</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684'143.40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625483955"/>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Guthaben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1'748'002.99</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1'210'013.46</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75759856"/>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Anlagen Finanzvermögen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2'065'155.70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2'135'051.55</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048228871"/>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Transitorische Aktiven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380'195.32</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1'251'566.55</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854478911"/>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Sachgüter</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5'416'000.00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5'216'810.00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74430749"/>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Darlehen und Beteiligungen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7'363'700.00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6'774'250.00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704463781"/>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Vorschüsse Spezialfinanzierungen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839'738.51</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839'464.62</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957711647"/>
                  </a:ext>
                </a:extLst>
              </a:tr>
              <a:tr h="253904">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Gesamtaktiven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18'401'489.96</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18'111'299.58</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09368491"/>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60094179"/>
                  </a:ext>
                </a:extLst>
              </a:tr>
              <a:tr h="253904">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Passiven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31.12.2021</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645694034"/>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Laufende Verpflichtungen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868'770.91</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787'427.54</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23289594"/>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Kurzfristige Schulden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874'397.88</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1'008'433.77</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483457813"/>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Mittel- &amp; langfristige Schulden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14'086'765.00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13'051'765.00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863265874"/>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Rückstellungen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67'400.00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60'500.00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367747915"/>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Transitorische Passiven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939'680.42</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1'445'075.91</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64305723"/>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Spezialfinanzierungen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325'428.35</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325'428.35</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607402161"/>
                  </a:ext>
                </a:extLst>
              </a:tr>
              <a:tr h="253904">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Eigenkapital</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1'239'047.40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1'432'669.01</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463450796"/>
                  </a:ext>
                </a:extLst>
              </a:tr>
              <a:tr h="253904">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Gesamtpassiven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18'401'489.96</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18'111'299.58</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3594" marR="10359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548187667"/>
                  </a:ext>
                </a:extLst>
              </a:tr>
            </a:tbl>
          </a:graphicData>
        </a:graphic>
      </p:graphicFrame>
    </p:spTree>
    <p:extLst>
      <p:ext uri="{BB962C8B-B14F-4D97-AF65-F5344CB8AC3E}">
        <p14:creationId xmlns:p14="http://schemas.microsoft.com/office/powerpoint/2010/main" val="299988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Zusatz- &amp; Nachtragskredite</a:t>
            </a:r>
          </a:p>
        </p:txBody>
      </p:sp>
      <p:sp>
        <p:nvSpPr>
          <p:cNvPr id="5" name="Textfeld 4">
            <a:extLst>
              <a:ext uri="{FF2B5EF4-FFF2-40B4-BE49-F238E27FC236}">
                <a16:creationId xmlns:a16="http://schemas.microsoft.com/office/drawing/2014/main" id="{96F93D87-0BFE-43F7-9D08-B5DB39FD34BA}"/>
              </a:ext>
            </a:extLst>
          </p:cNvPr>
          <p:cNvSpPr txBox="1"/>
          <p:nvPr/>
        </p:nvSpPr>
        <p:spPr>
          <a:xfrm>
            <a:off x="1580988" y="565336"/>
            <a:ext cx="9938076" cy="711413"/>
          </a:xfrm>
          <a:prstGeom prst="rect">
            <a:avLst/>
          </a:prstGeom>
          <a:noFill/>
        </p:spPr>
        <p:txBody>
          <a:bodyPr wrap="square">
            <a:spAutoFit/>
          </a:bodyPr>
          <a:lstStyle/>
          <a:p>
            <a:pPr algn="just">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Gemäss der Verordnung betreffend die Führung des Finanzhaushaltes der Gemeinden (VFFG) sind Zusatzkredite zu Verpflichtungskrediten (Investitionsrechnung) und Nachtragskredite zu Budgetkrediten (Laufende Rechnung), welche vom Gemeinderat beschlossen und den Betrag von Fr. 50‘000 übersteigen, der Urversammlung zur Kenntnis zu bringen (vgl. Art. 69ter2 und 69quinqiues2 VFFG).</a:t>
            </a:r>
          </a:p>
        </p:txBody>
      </p:sp>
      <p:graphicFrame>
        <p:nvGraphicFramePr>
          <p:cNvPr id="12" name="Tabelle 11">
            <a:extLst>
              <a:ext uri="{FF2B5EF4-FFF2-40B4-BE49-F238E27FC236}">
                <a16:creationId xmlns:a16="http://schemas.microsoft.com/office/drawing/2014/main" id="{F56829E6-820D-47AB-B274-286EE594ED23}"/>
              </a:ext>
            </a:extLst>
          </p:cNvPr>
          <p:cNvGraphicFramePr>
            <a:graphicFrameLocks noGrp="1"/>
          </p:cNvGraphicFramePr>
          <p:nvPr>
            <p:extLst>
              <p:ext uri="{D42A27DB-BD31-4B8C-83A1-F6EECF244321}">
                <p14:modId xmlns:p14="http://schemas.microsoft.com/office/powerpoint/2010/main" val="2579316321"/>
              </p:ext>
            </p:extLst>
          </p:nvPr>
        </p:nvGraphicFramePr>
        <p:xfrm>
          <a:off x="1681929" y="5087120"/>
          <a:ext cx="7285007" cy="594000"/>
        </p:xfrm>
        <a:graphic>
          <a:graphicData uri="http://schemas.openxmlformats.org/drawingml/2006/table">
            <a:tbl>
              <a:tblPr firstRow="1" firstCol="1" bandRow="1"/>
              <a:tblGrid>
                <a:gridCol w="1302673">
                  <a:extLst>
                    <a:ext uri="{9D8B030D-6E8A-4147-A177-3AD203B41FA5}">
                      <a16:colId xmlns:a16="http://schemas.microsoft.com/office/drawing/2014/main" val="5174228"/>
                    </a:ext>
                  </a:extLst>
                </a:gridCol>
                <a:gridCol w="2604568">
                  <a:extLst>
                    <a:ext uri="{9D8B030D-6E8A-4147-A177-3AD203B41FA5}">
                      <a16:colId xmlns:a16="http://schemas.microsoft.com/office/drawing/2014/main" val="1321197557"/>
                    </a:ext>
                  </a:extLst>
                </a:gridCol>
                <a:gridCol w="1125922">
                  <a:extLst>
                    <a:ext uri="{9D8B030D-6E8A-4147-A177-3AD203B41FA5}">
                      <a16:colId xmlns:a16="http://schemas.microsoft.com/office/drawing/2014/main" val="252356709"/>
                    </a:ext>
                  </a:extLst>
                </a:gridCol>
                <a:gridCol w="1125922">
                  <a:extLst>
                    <a:ext uri="{9D8B030D-6E8A-4147-A177-3AD203B41FA5}">
                      <a16:colId xmlns:a16="http://schemas.microsoft.com/office/drawing/2014/main" val="3642456212"/>
                    </a:ext>
                  </a:extLst>
                </a:gridCol>
                <a:gridCol w="1125922">
                  <a:extLst>
                    <a:ext uri="{9D8B030D-6E8A-4147-A177-3AD203B41FA5}">
                      <a16:colId xmlns:a16="http://schemas.microsoft.com/office/drawing/2014/main" val="2651214774"/>
                    </a:ext>
                  </a:extLst>
                </a:gridCol>
              </a:tblGrid>
              <a:tr h="198000">
                <a:tc gridSpan="5">
                  <a:txBody>
                    <a:bodyPr/>
                    <a:lstStyle/>
                    <a:p>
                      <a:pPr algn="ct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Laufende</a:t>
                      </a:r>
                      <a:r>
                        <a:rPr lang="de-CH"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Rechnung</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nSpc>
                          <a:spcPct val="115000"/>
                        </a:lnSpc>
                        <a:spcAft>
                          <a:spcPts val="1000"/>
                        </a:spcAft>
                      </a:pP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r">
                        <a:lnSpc>
                          <a:spcPct val="115000"/>
                        </a:lnSpc>
                        <a:spcAft>
                          <a:spcPts val="1000"/>
                        </a:spcAft>
                      </a:pP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r">
                        <a:lnSpc>
                          <a:spcPct val="115000"/>
                        </a:lnSpc>
                        <a:spcAft>
                          <a:spcPts val="1000"/>
                        </a:spcAft>
                      </a:pP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r">
                        <a:lnSpc>
                          <a:spcPct val="115000"/>
                        </a:lnSpc>
                        <a:spcAft>
                          <a:spcPts val="1000"/>
                        </a:spcAft>
                      </a:pP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3214890233"/>
                  </a:ext>
                </a:extLst>
              </a:tr>
              <a:tr h="198000">
                <a:tc>
                  <a:txBody>
                    <a:bodyPr/>
                    <a:lstStyle/>
                    <a:p>
                      <a:pPr>
                        <a:lnSpc>
                          <a:spcPct val="115000"/>
                        </a:lnSpc>
                        <a:spcAft>
                          <a:spcPts val="1000"/>
                        </a:spcAft>
                      </a:pPr>
                      <a:r>
                        <a:rPr lang="de-CH"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Konto</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15000"/>
                        </a:lnSpc>
                        <a:spcAft>
                          <a:spcPts val="1000"/>
                        </a:spcAft>
                      </a:pPr>
                      <a:r>
                        <a:rPr lang="de-CH"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Bezeichnung</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r">
                        <a:lnSpc>
                          <a:spcPct val="115000"/>
                        </a:lnSpc>
                        <a:spcAft>
                          <a:spcPts val="1000"/>
                        </a:spcAft>
                      </a:pPr>
                      <a:r>
                        <a:rPr lang="de-CH"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Budget</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r">
                        <a:lnSpc>
                          <a:spcPct val="115000"/>
                        </a:lnSpc>
                        <a:spcAft>
                          <a:spcPts val="1000"/>
                        </a:spcAft>
                      </a:pPr>
                      <a:r>
                        <a:rPr lang="de-CH"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r">
                        <a:lnSpc>
                          <a:spcPct val="115000"/>
                        </a:lnSpc>
                        <a:spcAft>
                          <a:spcPts val="1000"/>
                        </a:spcAft>
                      </a:pPr>
                      <a:r>
                        <a:rPr lang="de-CH"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Abweichung</a:t>
                      </a:r>
                      <a:endParaRPr lang="de-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1599227361"/>
                  </a:ext>
                </a:extLst>
              </a:tr>
              <a:tr h="198000">
                <a:tc>
                  <a:txBody>
                    <a:bodyPr/>
                    <a:lstStyle/>
                    <a:p>
                      <a:pP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620.3140.00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Baulicher Unterhalt Strassen</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200'000.00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281'852.85</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81'852.85</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375936"/>
                  </a:ext>
                </a:extLst>
              </a:tr>
            </a:tbl>
          </a:graphicData>
        </a:graphic>
      </p:graphicFrame>
      <p:graphicFrame>
        <p:nvGraphicFramePr>
          <p:cNvPr id="14" name="Tabelle 13">
            <a:extLst>
              <a:ext uri="{FF2B5EF4-FFF2-40B4-BE49-F238E27FC236}">
                <a16:creationId xmlns:a16="http://schemas.microsoft.com/office/drawing/2014/main" id="{FF126808-9C83-4EBE-90D8-F7ECD6BD00EC}"/>
              </a:ext>
            </a:extLst>
          </p:cNvPr>
          <p:cNvGraphicFramePr>
            <a:graphicFrameLocks noGrp="1"/>
          </p:cNvGraphicFramePr>
          <p:nvPr>
            <p:extLst>
              <p:ext uri="{D42A27DB-BD31-4B8C-83A1-F6EECF244321}">
                <p14:modId xmlns:p14="http://schemas.microsoft.com/office/powerpoint/2010/main" val="2513580607"/>
              </p:ext>
            </p:extLst>
          </p:nvPr>
        </p:nvGraphicFramePr>
        <p:xfrm>
          <a:off x="1683279" y="5767566"/>
          <a:ext cx="7292707" cy="990000"/>
        </p:xfrm>
        <a:graphic>
          <a:graphicData uri="http://schemas.openxmlformats.org/drawingml/2006/table">
            <a:tbl>
              <a:tblPr firstRow="1" firstCol="1" bandRow="1"/>
              <a:tblGrid>
                <a:gridCol w="1304050">
                  <a:extLst>
                    <a:ext uri="{9D8B030D-6E8A-4147-A177-3AD203B41FA5}">
                      <a16:colId xmlns:a16="http://schemas.microsoft.com/office/drawing/2014/main" val="1460543431"/>
                    </a:ext>
                  </a:extLst>
                </a:gridCol>
                <a:gridCol w="2607321">
                  <a:extLst>
                    <a:ext uri="{9D8B030D-6E8A-4147-A177-3AD203B41FA5}">
                      <a16:colId xmlns:a16="http://schemas.microsoft.com/office/drawing/2014/main" val="2801041018"/>
                    </a:ext>
                  </a:extLst>
                </a:gridCol>
                <a:gridCol w="1127112">
                  <a:extLst>
                    <a:ext uri="{9D8B030D-6E8A-4147-A177-3AD203B41FA5}">
                      <a16:colId xmlns:a16="http://schemas.microsoft.com/office/drawing/2014/main" val="913655269"/>
                    </a:ext>
                  </a:extLst>
                </a:gridCol>
                <a:gridCol w="1127112">
                  <a:extLst>
                    <a:ext uri="{9D8B030D-6E8A-4147-A177-3AD203B41FA5}">
                      <a16:colId xmlns:a16="http://schemas.microsoft.com/office/drawing/2014/main" val="3452837120"/>
                    </a:ext>
                  </a:extLst>
                </a:gridCol>
                <a:gridCol w="1127112">
                  <a:extLst>
                    <a:ext uri="{9D8B030D-6E8A-4147-A177-3AD203B41FA5}">
                      <a16:colId xmlns:a16="http://schemas.microsoft.com/office/drawing/2014/main" val="3505680367"/>
                    </a:ext>
                  </a:extLst>
                </a:gridCol>
              </a:tblGrid>
              <a:tr h="198000">
                <a:tc gridSpan="5">
                  <a:txBody>
                    <a:bodyPr/>
                    <a:lstStyle/>
                    <a:p>
                      <a:pPr algn="ct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Investitionsrechnung</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nSpc>
                          <a:spcPct val="115000"/>
                        </a:lnSpc>
                        <a:spcAft>
                          <a:spcPts val="1000"/>
                        </a:spcAft>
                      </a:pP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ctr">
                        <a:lnSpc>
                          <a:spcPct val="115000"/>
                        </a:lnSpc>
                        <a:spcAft>
                          <a:spcPts val="1000"/>
                        </a:spcAft>
                      </a:pP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ctr">
                        <a:lnSpc>
                          <a:spcPct val="115000"/>
                        </a:lnSpc>
                        <a:spcAft>
                          <a:spcPts val="1000"/>
                        </a:spcAft>
                      </a:pP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ctr">
                        <a:lnSpc>
                          <a:spcPct val="115000"/>
                        </a:lnSpc>
                        <a:spcAft>
                          <a:spcPts val="1000"/>
                        </a:spcAft>
                      </a:pP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1104075826"/>
                  </a:ext>
                </a:extLst>
              </a:tr>
              <a:tr h="198000">
                <a:tc>
                  <a:txBody>
                    <a:bodyPr/>
                    <a:lstStyle/>
                    <a:p>
                      <a:pPr>
                        <a:lnSpc>
                          <a:spcPct val="115000"/>
                        </a:lnSpc>
                        <a:spcAft>
                          <a:spcPts val="1000"/>
                        </a:spcAft>
                      </a:pPr>
                      <a:r>
                        <a:rPr lang="de-CH" sz="1200" b="1" dirty="0">
                          <a:effectLst/>
                          <a:latin typeface="Arial" panose="020B0604020202020204" pitchFamily="34" charset="0"/>
                          <a:ea typeface="Calibri" panose="020F0502020204030204" pitchFamily="34" charset="0"/>
                          <a:cs typeface="Times New Roman" panose="02020603050405020304" pitchFamily="18" charset="0"/>
                        </a:rPr>
                        <a:t>Konto</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Bezeichnung</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Budget</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Abweichung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153630255"/>
                  </a:ext>
                </a:extLst>
              </a:tr>
              <a:tr h="198000">
                <a:tc>
                  <a:txBody>
                    <a:bodyPr/>
                    <a:lstStyle/>
                    <a:p>
                      <a:pP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210.5030.00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Sanierung Fassaden Schulhäuser</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68'815.30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68'815.30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615295"/>
                  </a:ext>
                </a:extLst>
              </a:tr>
              <a:tr h="198000">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700.5010.00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Trinkwasser Trift - Saas-Grund</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100'000.00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100'000.00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780025"/>
                  </a:ext>
                </a:extLst>
              </a:tr>
              <a:tr h="198000">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760.5010.00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Lawinenverbauungen Triftgrätji</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500'000.00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703'411.06</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203'411.06</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160234"/>
                  </a:ext>
                </a:extLst>
              </a:tr>
            </a:tbl>
          </a:graphicData>
        </a:graphic>
      </p:graphicFrame>
      <p:graphicFrame>
        <p:nvGraphicFramePr>
          <p:cNvPr id="6" name="Tabelle 5">
            <a:extLst>
              <a:ext uri="{FF2B5EF4-FFF2-40B4-BE49-F238E27FC236}">
                <a16:creationId xmlns:a16="http://schemas.microsoft.com/office/drawing/2014/main" id="{29C650C5-BB5C-A043-F942-BE81C66335CF}"/>
              </a:ext>
            </a:extLst>
          </p:cNvPr>
          <p:cNvGraphicFramePr>
            <a:graphicFrameLocks noGrp="1"/>
          </p:cNvGraphicFramePr>
          <p:nvPr>
            <p:extLst>
              <p:ext uri="{D42A27DB-BD31-4B8C-83A1-F6EECF244321}">
                <p14:modId xmlns:p14="http://schemas.microsoft.com/office/powerpoint/2010/main" val="953044088"/>
              </p:ext>
            </p:extLst>
          </p:nvPr>
        </p:nvGraphicFramePr>
        <p:xfrm>
          <a:off x="1681929" y="1268080"/>
          <a:ext cx="7292707" cy="3738953"/>
        </p:xfrm>
        <a:graphic>
          <a:graphicData uri="http://schemas.openxmlformats.org/drawingml/2006/table">
            <a:tbl>
              <a:tblPr firstRow="1" firstCol="1" bandRow="1"/>
              <a:tblGrid>
                <a:gridCol w="1304050">
                  <a:extLst>
                    <a:ext uri="{9D8B030D-6E8A-4147-A177-3AD203B41FA5}">
                      <a16:colId xmlns:a16="http://schemas.microsoft.com/office/drawing/2014/main" val="1460543431"/>
                    </a:ext>
                  </a:extLst>
                </a:gridCol>
                <a:gridCol w="2607321">
                  <a:extLst>
                    <a:ext uri="{9D8B030D-6E8A-4147-A177-3AD203B41FA5}">
                      <a16:colId xmlns:a16="http://schemas.microsoft.com/office/drawing/2014/main" val="2801041018"/>
                    </a:ext>
                  </a:extLst>
                </a:gridCol>
                <a:gridCol w="1127112">
                  <a:extLst>
                    <a:ext uri="{9D8B030D-6E8A-4147-A177-3AD203B41FA5}">
                      <a16:colId xmlns:a16="http://schemas.microsoft.com/office/drawing/2014/main" val="913655269"/>
                    </a:ext>
                  </a:extLst>
                </a:gridCol>
                <a:gridCol w="1127112">
                  <a:extLst>
                    <a:ext uri="{9D8B030D-6E8A-4147-A177-3AD203B41FA5}">
                      <a16:colId xmlns:a16="http://schemas.microsoft.com/office/drawing/2014/main" val="3452837120"/>
                    </a:ext>
                  </a:extLst>
                </a:gridCol>
                <a:gridCol w="1127112">
                  <a:extLst>
                    <a:ext uri="{9D8B030D-6E8A-4147-A177-3AD203B41FA5}">
                      <a16:colId xmlns:a16="http://schemas.microsoft.com/office/drawing/2014/main" val="3505680367"/>
                    </a:ext>
                  </a:extLst>
                </a:gridCol>
              </a:tblGrid>
              <a:tr h="180000">
                <a:tc gridSpan="5">
                  <a:txBody>
                    <a:bodyPr/>
                    <a:lstStyle/>
                    <a:p>
                      <a:pPr algn="ct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Zusätzliche Abschreibungen</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nSpc>
                          <a:spcPct val="115000"/>
                        </a:lnSpc>
                        <a:spcAft>
                          <a:spcPts val="1000"/>
                        </a:spcAft>
                      </a:pP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ctr">
                        <a:lnSpc>
                          <a:spcPct val="115000"/>
                        </a:lnSpc>
                        <a:spcAft>
                          <a:spcPts val="1000"/>
                        </a:spcAft>
                      </a:pP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ctr">
                        <a:lnSpc>
                          <a:spcPct val="115000"/>
                        </a:lnSpc>
                        <a:spcAft>
                          <a:spcPts val="1000"/>
                        </a:spcAft>
                      </a:pP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ctr">
                        <a:lnSpc>
                          <a:spcPct val="115000"/>
                        </a:lnSpc>
                        <a:spcAft>
                          <a:spcPts val="1000"/>
                        </a:spcAft>
                      </a:pP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346169560"/>
                  </a:ext>
                </a:extLst>
              </a:tr>
              <a:tr h="180000">
                <a:tc>
                  <a:txBody>
                    <a:bodyPr/>
                    <a:lstStyle/>
                    <a:p>
                      <a:pPr>
                        <a:lnSpc>
                          <a:spcPct val="115000"/>
                        </a:lnSpc>
                        <a:spcAft>
                          <a:spcPts val="1000"/>
                        </a:spcAft>
                      </a:pPr>
                      <a:r>
                        <a:rPr lang="de-CH" sz="1200" b="1" dirty="0">
                          <a:effectLst/>
                          <a:latin typeface="Arial" panose="020B0604020202020204" pitchFamily="34" charset="0"/>
                          <a:ea typeface="Calibri" panose="020F0502020204030204" pitchFamily="34" charset="0"/>
                          <a:cs typeface="Times New Roman" panose="02020603050405020304" pitchFamily="18" charset="0"/>
                        </a:rPr>
                        <a:t>Konto</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Bezeichnung</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Budget</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Abweichung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153630255"/>
                  </a:ext>
                </a:extLst>
              </a:tr>
              <a:tr h="180000">
                <a:tc>
                  <a:txBody>
                    <a:bodyPr/>
                    <a:lstStyle/>
                    <a:p>
                      <a:pP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020.3320.00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EDV Anlage</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31’099.00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31’099.00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615295"/>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Mobiliar Primarschule</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780025"/>
                  </a:ext>
                </a:extLst>
              </a:tr>
              <a:tr h="180000">
                <a:tc>
                  <a:txBody>
                    <a:bodyPr/>
                    <a:lstStyle/>
                    <a:p>
                      <a:pP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210.3320.00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Primarschulhaus</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36’700.00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36'700.00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160234"/>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211.3320.00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Mobiliar Orientierungsschule</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13’599.00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13’599.00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94662"/>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211.3320.00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Orientierungsschule</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44’100.00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44’100.00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537569"/>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306.3320.00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Mehrzweckgebäude</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33’500.00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33’500.00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469873"/>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306.3320.00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Jugendlokal</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494710"/>
                  </a:ext>
                </a:extLst>
              </a:tr>
              <a:tr h="180000">
                <a:tc>
                  <a:txBody>
                    <a:bodyPr/>
                    <a:lstStyle/>
                    <a:p>
                      <a:pP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309.3320.00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Saaserstübli</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11’800.00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11’800.00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967229"/>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309.3320.00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Theatertribüne inkl. Beleuchtung</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23’500.00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23’500.00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006169"/>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340.3320.00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Kinderspielplätze</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13’599.00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13’599.00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430216"/>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340.3320.00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Fussball- &amp; Hockeyplatz</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48’599.00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48’599.00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778028"/>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610.3320.00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Kantonsstrasse</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79’899.00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79’899.00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534268"/>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621.3320.00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Parkuhren</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0396242"/>
                  </a:ext>
                </a:extLst>
              </a:tr>
              <a:tr h="180000">
                <a:tc>
                  <a:txBody>
                    <a:bodyPr/>
                    <a:lstStyle/>
                    <a:p>
                      <a:pP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309.3320.00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Werkhof inkl. Lagerraum</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14’000.00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924269"/>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622.3320.00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Pistenfahrzeug</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13’199.00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13’199.00 </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727967"/>
                  </a:ext>
                </a:extLst>
              </a:tr>
              <a:tr h="180000">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622.3320.00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Fahrzeuge</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44’399.00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44’399.00 </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215993"/>
                  </a:ext>
                </a:extLst>
              </a:tr>
              <a:tr h="180000">
                <a:tc>
                  <a:txBody>
                    <a:bodyPr/>
                    <a:lstStyle/>
                    <a:p>
                      <a:pP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790.3320.00</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Raumplanung</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45’099.00 </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45’099.00 </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032259"/>
                  </a:ext>
                </a:extLst>
              </a:tr>
            </a:tbl>
          </a:graphicData>
        </a:graphic>
      </p:graphicFrame>
    </p:spTree>
    <p:extLst>
      <p:ext uri="{BB962C8B-B14F-4D97-AF65-F5344CB8AC3E}">
        <p14:creationId xmlns:p14="http://schemas.microsoft.com/office/powerpoint/2010/main" val="809300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Finanzkennzahlen</a:t>
            </a:r>
          </a:p>
        </p:txBody>
      </p:sp>
      <p:sp>
        <p:nvSpPr>
          <p:cNvPr id="5" name="Textfeld 4">
            <a:extLst>
              <a:ext uri="{FF2B5EF4-FFF2-40B4-BE49-F238E27FC236}">
                <a16:creationId xmlns:a16="http://schemas.microsoft.com/office/drawing/2014/main" id="{0B3F1B49-4760-42B4-859E-A6AEBEC6A956}"/>
              </a:ext>
            </a:extLst>
          </p:cNvPr>
          <p:cNvSpPr txBox="1"/>
          <p:nvPr/>
        </p:nvSpPr>
        <p:spPr>
          <a:xfrm>
            <a:off x="1604739" y="609786"/>
            <a:ext cx="10466611" cy="2624308"/>
          </a:xfrm>
          <a:prstGeom prst="rect">
            <a:avLst/>
          </a:prstGeom>
          <a:noFill/>
        </p:spPr>
        <p:txBody>
          <a:bodyPr wrap="square">
            <a:spAutoFit/>
          </a:bodyPr>
          <a:lstStyle/>
          <a:p>
            <a:pPr algn="just">
              <a:lnSpc>
                <a:spcPct val="115000"/>
              </a:lnSpc>
              <a:spcAft>
                <a:spcPts val="1000"/>
              </a:spcAft>
              <a:tabLst>
                <a:tab pos="3230563" algn="l"/>
                <a:tab pos="6816725" algn="l"/>
              </a:tabLst>
            </a:pPr>
            <a:r>
              <a:rPr lang="de-CH" dirty="0">
                <a:effectLst/>
                <a:latin typeface="Arial" panose="020B0604020202020204" pitchFamily="34" charset="0"/>
                <a:ea typeface="Calibri" panose="020F0502020204030204" pitchFamily="34" charset="0"/>
                <a:cs typeface="Times New Roman" panose="02020603050405020304" pitchFamily="18" charset="0"/>
              </a:rPr>
              <a:t> </a:t>
            </a:r>
            <a:r>
              <a:rPr lang="de-CH" b="1" dirty="0">
                <a:effectLst/>
                <a:latin typeface="Arial" panose="020B0604020202020204" pitchFamily="34" charset="0"/>
                <a:ea typeface="Calibri" panose="020F0502020204030204" pitchFamily="34" charset="0"/>
                <a:cs typeface="Times New Roman" panose="02020603050405020304" pitchFamily="18" charset="0"/>
              </a:rPr>
              <a:t>	</a:t>
            </a:r>
            <a:r>
              <a:rPr lang="de-CH" b="1" u="sng" dirty="0">
                <a:effectLst/>
                <a:latin typeface="Arial" panose="020B0604020202020204" pitchFamily="34" charset="0"/>
                <a:ea typeface="Calibri" panose="020F0502020204030204" pitchFamily="34" charset="0"/>
                <a:cs typeface="Times New Roman" panose="02020603050405020304" pitchFamily="18" charset="0"/>
              </a:rPr>
              <a:t>2020</a:t>
            </a:r>
            <a:r>
              <a:rPr lang="de-CH" b="1" dirty="0">
                <a:effectLst/>
                <a:latin typeface="Arial" panose="020B0604020202020204" pitchFamily="34" charset="0"/>
                <a:ea typeface="Calibri" panose="020F0502020204030204" pitchFamily="34" charset="0"/>
                <a:cs typeface="Times New Roman" panose="02020603050405020304" pitchFamily="18" charset="0"/>
              </a:rPr>
              <a:t>	</a:t>
            </a:r>
            <a:r>
              <a:rPr lang="de-CH" b="1" u="sng" dirty="0">
                <a:effectLst/>
                <a:latin typeface="Arial" panose="020B0604020202020204" pitchFamily="34" charset="0"/>
                <a:ea typeface="Calibri" panose="020F0502020204030204" pitchFamily="34" charset="0"/>
                <a:cs typeface="Times New Roman" panose="02020603050405020304" pitchFamily="18" charset="0"/>
              </a:rPr>
              <a:t>2021</a:t>
            </a:r>
            <a:endParaRPr lang="de-CH"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230563" algn="l"/>
                <a:tab pos="6816725" algn="l"/>
              </a:tabLst>
            </a:pPr>
            <a:r>
              <a:rPr lang="de-CH" dirty="0">
                <a:effectLst/>
                <a:latin typeface="Arial" panose="020B0604020202020204" pitchFamily="34" charset="0"/>
                <a:ea typeface="Calibri" panose="020F0502020204030204" pitchFamily="34" charset="0"/>
                <a:cs typeface="Times New Roman" panose="02020603050405020304" pitchFamily="18" charset="0"/>
              </a:rPr>
              <a:t>Selbstfinanzierungsgrad	sehr gut	sehr gut</a:t>
            </a:r>
            <a:endParaRPr lang="de-CH"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230563" algn="l"/>
                <a:tab pos="6816725" algn="l"/>
              </a:tabLst>
            </a:pPr>
            <a:r>
              <a:rPr lang="de-CH" dirty="0">
                <a:effectLst/>
                <a:latin typeface="Arial" panose="020B0604020202020204" pitchFamily="34" charset="0"/>
                <a:ea typeface="Calibri" panose="020F0502020204030204" pitchFamily="34" charset="0"/>
                <a:cs typeface="Times New Roman" panose="02020603050405020304" pitchFamily="18" charset="0"/>
              </a:rPr>
              <a:t>Selbstfinanzierungskapazität	sehr gut	sehr gut</a:t>
            </a:r>
            <a:endParaRPr lang="de-CH"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230563" algn="l"/>
                <a:tab pos="6816725" algn="l"/>
              </a:tabLst>
            </a:pPr>
            <a:r>
              <a:rPr lang="de-CH" dirty="0">
                <a:effectLst/>
                <a:latin typeface="Arial" panose="020B0604020202020204" pitchFamily="34" charset="0"/>
                <a:ea typeface="Calibri" panose="020F0502020204030204" pitchFamily="34" charset="0"/>
                <a:cs typeface="Times New Roman" panose="02020603050405020304" pitchFamily="18" charset="0"/>
              </a:rPr>
              <a:t>Abschreibungssatz	genügende Abschreibungen	genügende Abschreibungen</a:t>
            </a:r>
            <a:endParaRPr lang="de-CH"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230563" algn="l"/>
                <a:tab pos="6816725" algn="l"/>
              </a:tabLst>
            </a:pPr>
            <a:r>
              <a:rPr lang="de-CH" dirty="0">
                <a:effectLst/>
                <a:latin typeface="Arial" panose="020B0604020202020204" pitchFamily="34" charset="0"/>
                <a:ea typeface="Calibri" panose="020F0502020204030204" pitchFamily="34" charset="0"/>
                <a:cs typeface="Times New Roman" panose="02020603050405020304" pitchFamily="18" charset="0"/>
              </a:rPr>
              <a:t>Nettoschuld pro Kopf	ausserordentlich gr. Verschuldung	ausserordentlich gr. Verschuldung</a:t>
            </a:r>
            <a:endParaRPr lang="de-CH"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230563" algn="l"/>
                <a:tab pos="6816725" algn="l"/>
              </a:tabLst>
            </a:pPr>
            <a:r>
              <a:rPr lang="de-CH" dirty="0">
                <a:effectLst/>
                <a:latin typeface="Arial" panose="020B0604020202020204" pitchFamily="34" charset="0"/>
                <a:ea typeface="Calibri" panose="020F0502020204030204" pitchFamily="34" charset="0"/>
                <a:cs typeface="Times New Roman" panose="02020603050405020304" pitchFamily="18" charset="0"/>
              </a:rPr>
              <a:t>Bruttoschuldenvolumenquote	ungenügend	ungenügend</a:t>
            </a:r>
            <a:endParaRPr lang="de-CH"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358F068D-2280-44B8-AFD4-788104BA3EA7}"/>
              </a:ext>
            </a:extLst>
          </p:cNvPr>
          <p:cNvSpPr txBox="1"/>
          <p:nvPr/>
        </p:nvSpPr>
        <p:spPr>
          <a:xfrm>
            <a:off x="3217965" y="3294278"/>
            <a:ext cx="6421951" cy="3539430"/>
          </a:xfrm>
          <a:prstGeom prst="rect">
            <a:avLst/>
          </a:prstGeom>
          <a:noFill/>
        </p:spPr>
        <p:txBody>
          <a:bodyPr wrap="none" rtlCol="0">
            <a:spAutoFit/>
          </a:bodyPr>
          <a:lstStyle/>
          <a:p>
            <a:pPr algn="ctr"/>
            <a:r>
              <a:rPr lang="de-CH" sz="3200" b="1" dirty="0"/>
              <a:t>Fragen ?</a:t>
            </a:r>
          </a:p>
          <a:p>
            <a:pPr algn="ctr"/>
            <a:endParaRPr lang="de-CH" sz="2400" b="1" dirty="0"/>
          </a:p>
          <a:p>
            <a:pPr algn="ctr"/>
            <a:endParaRPr lang="de-CH" sz="2400" b="1" dirty="0"/>
          </a:p>
          <a:p>
            <a:pPr algn="ctr"/>
            <a:r>
              <a:rPr lang="de-CH" sz="3200" b="1" dirty="0"/>
              <a:t>Bericht der Revisionsstelle</a:t>
            </a:r>
          </a:p>
          <a:p>
            <a:pPr algn="ctr"/>
            <a:endParaRPr lang="de-CH" sz="2400" b="1" dirty="0"/>
          </a:p>
          <a:p>
            <a:pPr algn="ctr"/>
            <a:endParaRPr lang="de-CH" sz="2400" b="1" dirty="0"/>
          </a:p>
          <a:p>
            <a:pPr algn="ctr"/>
            <a:r>
              <a:rPr lang="de-CH" sz="3200" b="1" dirty="0"/>
              <a:t>Genehmigung Jahresrechnung</a:t>
            </a:r>
          </a:p>
          <a:p>
            <a:pPr algn="ctr"/>
            <a:r>
              <a:rPr lang="de-CH" sz="3200" b="1" dirty="0"/>
              <a:t>inkl. Zusatz- &amp; Nachtragskredite</a:t>
            </a:r>
          </a:p>
        </p:txBody>
      </p:sp>
      <p:sp>
        <p:nvSpPr>
          <p:cNvPr id="7" name="Pfeil nach rechts 2">
            <a:extLst>
              <a:ext uri="{FF2B5EF4-FFF2-40B4-BE49-F238E27FC236}">
                <a16:creationId xmlns:a16="http://schemas.microsoft.com/office/drawing/2014/main" id="{792AF95A-06D6-4159-9FEE-0C3D4CF455BD}"/>
              </a:ext>
            </a:extLst>
          </p:cNvPr>
          <p:cNvSpPr/>
          <p:nvPr/>
        </p:nvSpPr>
        <p:spPr>
          <a:xfrm rot="5400000">
            <a:off x="6123773" y="3978036"/>
            <a:ext cx="599330" cy="564322"/>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Pfeil nach rechts 2">
            <a:extLst>
              <a:ext uri="{FF2B5EF4-FFF2-40B4-BE49-F238E27FC236}">
                <a16:creationId xmlns:a16="http://schemas.microsoft.com/office/drawing/2014/main" id="{5E8CC74D-DA64-4732-9B2F-F07DEDB37CBD}"/>
              </a:ext>
            </a:extLst>
          </p:cNvPr>
          <p:cNvSpPr/>
          <p:nvPr/>
        </p:nvSpPr>
        <p:spPr>
          <a:xfrm rot="5400000">
            <a:off x="6123772" y="5148716"/>
            <a:ext cx="599330" cy="564322"/>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9100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2228502"/>
            <a:ext cx="11901055" cy="2400996"/>
          </a:xfrm>
        </p:spPr>
        <p:txBody>
          <a:bodyPr>
            <a:noAutofit/>
          </a:bodyPr>
          <a:lstStyle/>
          <a:p>
            <a:r>
              <a:rPr lang="de-CH" dirty="0"/>
              <a:t>5. Teilrevision Zonen- &amp; Nutzungsplanung</a:t>
            </a:r>
            <a:br>
              <a:rPr lang="de-CH" dirty="0"/>
            </a:br>
            <a:r>
              <a:rPr lang="de-CH" dirty="0"/>
              <a:t>Neubau Eishalle</a:t>
            </a:r>
          </a:p>
        </p:txBody>
      </p:sp>
    </p:spTree>
    <p:extLst>
      <p:ext uri="{BB962C8B-B14F-4D97-AF65-F5344CB8AC3E}">
        <p14:creationId xmlns:p14="http://schemas.microsoft.com/office/powerpoint/2010/main" val="158864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33C8E42-2D4A-C879-F1F2-09299440B17D}"/>
              </a:ext>
            </a:extLst>
          </p:cNvPr>
          <p:cNvPicPr>
            <a:picLocks noChangeAspect="1"/>
          </p:cNvPicPr>
          <p:nvPr/>
        </p:nvPicPr>
        <p:blipFill>
          <a:blip r:embed="rId2"/>
          <a:stretch>
            <a:fillRect/>
          </a:stretch>
        </p:blipFill>
        <p:spPr>
          <a:xfrm>
            <a:off x="1567375" y="108697"/>
            <a:ext cx="9399075" cy="6710035"/>
          </a:xfrm>
          <a:prstGeom prst="rect">
            <a:avLst/>
          </a:prstGeom>
        </p:spPr>
      </p:pic>
      <p:pic>
        <p:nvPicPr>
          <p:cNvPr id="8" name="Grafik 7">
            <a:extLst>
              <a:ext uri="{FF2B5EF4-FFF2-40B4-BE49-F238E27FC236}">
                <a16:creationId xmlns:a16="http://schemas.microsoft.com/office/drawing/2014/main" id="{AA672B7A-1676-0FDB-0A74-B70021D426F1}"/>
              </a:ext>
            </a:extLst>
          </p:cNvPr>
          <p:cNvPicPr>
            <a:picLocks noChangeAspect="1"/>
          </p:cNvPicPr>
          <p:nvPr/>
        </p:nvPicPr>
        <p:blipFill>
          <a:blip r:embed="rId3"/>
          <a:stretch>
            <a:fillRect/>
          </a:stretch>
        </p:blipFill>
        <p:spPr>
          <a:xfrm>
            <a:off x="2840246" y="281828"/>
            <a:ext cx="6853331" cy="1809507"/>
          </a:xfrm>
          <a:prstGeom prst="rect">
            <a:avLst/>
          </a:prstGeom>
          <a:ln w="12700">
            <a:solidFill>
              <a:schemeClr val="tx1"/>
            </a:solidFill>
          </a:ln>
        </p:spPr>
      </p:pic>
    </p:spTree>
    <p:extLst>
      <p:ext uri="{BB962C8B-B14F-4D97-AF65-F5344CB8AC3E}">
        <p14:creationId xmlns:p14="http://schemas.microsoft.com/office/powerpoint/2010/main" val="44284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2539826"/>
            <a:ext cx="11901055" cy="1778348"/>
          </a:xfrm>
        </p:spPr>
        <p:txBody>
          <a:bodyPr>
            <a:noAutofit/>
          </a:bodyPr>
          <a:lstStyle/>
          <a:p>
            <a:r>
              <a:rPr lang="de-CH" dirty="0"/>
              <a:t>6. Bergbahnen Hohsaas AG; Konsultativabstimmungen</a:t>
            </a:r>
          </a:p>
        </p:txBody>
      </p:sp>
    </p:spTree>
    <p:extLst>
      <p:ext uri="{BB962C8B-B14F-4D97-AF65-F5344CB8AC3E}">
        <p14:creationId xmlns:p14="http://schemas.microsoft.com/office/powerpoint/2010/main" val="714181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p:txBody>
          <a:bodyPr>
            <a:normAutofit fontScale="90000"/>
          </a:bodyPr>
          <a:lstStyle/>
          <a:p>
            <a:r>
              <a:rPr lang="de-CH" dirty="0"/>
              <a:t>Bergbahnen </a:t>
            </a:r>
            <a:r>
              <a:rPr lang="de-CH" dirty="0" err="1"/>
              <a:t>Hohsaas</a:t>
            </a:r>
            <a:r>
              <a:rPr lang="de-CH" dirty="0"/>
              <a:t> AG - Konsultativabstimmung</a:t>
            </a:r>
          </a:p>
        </p:txBody>
      </p:sp>
      <p:sp>
        <p:nvSpPr>
          <p:cNvPr id="3" name="Inhaltsplatzhalter 2">
            <a:extLst>
              <a:ext uri="{FF2B5EF4-FFF2-40B4-BE49-F238E27FC236}">
                <a16:creationId xmlns:a16="http://schemas.microsoft.com/office/drawing/2014/main" id="{E721C5DF-2706-4040-B728-573858182950}"/>
              </a:ext>
            </a:extLst>
          </p:cNvPr>
          <p:cNvSpPr>
            <a:spLocks noGrp="1"/>
          </p:cNvSpPr>
          <p:nvPr>
            <p:ph idx="1"/>
          </p:nvPr>
        </p:nvSpPr>
        <p:spPr/>
        <p:txBody>
          <a:bodyPr/>
          <a:lstStyle/>
          <a:p>
            <a:pPr marL="0" indent="0">
              <a:lnSpc>
                <a:spcPct val="150000"/>
              </a:lnSpc>
              <a:buNone/>
            </a:pPr>
            <a:r>
              <a:rPr lang="de-CH" b="1" dirty="0"/>
              <a:t>Woher kommen wir? (Ausgangslage)</a:t>
            </a:r>
          </a:p>
          <a:p>
            <a:pPr marL="0" indent="0">
              <a:lnSpc>
                <a:spcPct val="150000"/>
              </a:lnSpc>
              <a:buNone/>
            </a:pPr>
            <a:r>
              <a:rPr lang="de-CH" b="1" dirty="0"/>
              <a:t>Wohin wollen wir? (Konsultativabstimmung)</a:t>
            </a:r>
          </a:p>
          <a:p>
            <a:pPr marL="457200" indent="-457200">
              <a:lnSpc>
                <a:spcPct val="150000"/>
              </a:lnSpc>
              <a:buFont typeface="+mj-lt"/>
              <a:buAutoNum type="alphaLcParenR"/>
            </a:pPr>
            <a:r>
              <a:rPr lang="de-CH" b="1" dirty="0"/>
              <a:t>Grundsatzfrage</a:t>
            </a:r>
            <a:r>
              <a:rPr lang="de-CH" dirty="0"/>
              <a:t> Verkauf Bergbahnen</a:t>
            </a:r>
          </a:p>
          <a:p>
            <a:pPr marL="457200" indent="-457200">
              <a:lnSpc>
                <a:spcPct val="150000"/>
              </a:lnSpc>
              <a:buFont typeface="+mj-lt"/>
              <a:buAutoNum type="alphaLcParenR"/>
            </a:pPr>
            <a:r>
              <a:rPr lang="de-CH" b="1" dirty="0"/>
              <a:t>Varianten</a:t>
            </a:r>
            <a:r>
              <a:rPr lang="de-CH" dirty="0"/>
              <a:t> Verkauf</a:t>
            </a:r>
          </a:p>
          <a:p>
            <a:pPr marL="457200" indent="-457200">
              <a:lnSpc>
                <a:spcPct val="150000"/>
              </a:lnSpc>
              <a:buFont typeface="+mj-lt"/>
              <a:buAutoNum type="alphaLcParenR"/>
            </a:pPr>
            <a:r>
              <a:rPr lang="de-CH" dirty="0"/>
              <a:t>Verkauf Aktienmehrheit an </a:t>
            </a:r>
            <a:r>
              <a:rPr lang="de-CH" b="1" dirty="0" err="1"/>
              <a:t>Saastal</a:t>
            </a:r>
            <a:r>
              <a:rPr lang="de-CH" b="1" dirty="0"/>
              <a:t> Bergbahnen AG</a:t>
            </a:r>
          </a:p>
          <a:p>
            <a:pPr marL="457200" indent="-457200">
              <a:lnSpc>
                <a:spcPct val="150000"/>
              </a:lnSpc>
              <a:buFont typeface="+mj-lt"/>
              <a:buAutoNum type="alphaLcParenR"/>
            </a:pPr>
            <a:r>
              <a:rPr lang="de-CH" dirty="0"/>
              <a:t>Verkauf Aktienmehrheit an </a:t>
            </a:r>
            <a:r>
              <a:rPr lang="de-CH" b="1" dirty="0"/>
              <a:t>Dritte</a:t>
            </a:r>
          </a:p>
        </p:txBody>
      </p:sp>
    </p:spTree>
    <p:extLst>
      <p:ext uri="{BB962C8B-B14F-4D97-AF65-F5344CB8AC3E}">
        <p14:creationId xmlns:p14="http://schemas.microsoft.com/office/powerpoint/2010/main" val="14446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ntlassung-Box"/>
          <p:cNvSpPr/>
          <p:nvPr/>
        </p:nvSpPr>
        <p:spPr>
          <a:xfrm>
            <a:off x="9546954" y="0"/>
            <a:ext cx="2674548" cy="6858000"/>
          </a:xfrm>
          <a:prstGeom prst="rect">
            <a:avLst/>
          </a:prstGeom>
          <a:no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tIns="288000" rtlCol="0" anchor="t" anchorCtr="0"/>
          <a:lstStyle/>
          <a:p>
            <a:pPr algn="ctr"/>
            <a:r>
              <a:rPr lang="de-CH" sz="2800" b="1" dirty="0">
                <a:solidFill>
                  <a:schemeClr val="tx1"/>
                </a:solidFill>
              </a:rPr>
              <a:t>Ziel:</a:t>
            </a:r>
          </a:p>
          <a:p>
            <a:pPr algn="ctr"/>
            <a:r>
              <a:rPr lang="de-CH" sz="2800" b="1" dirty="0">
                <a:solidFill>
                  <a:schemeClr val="tx1"/>
                </a:solidFill>
              </a:rPr>
              <a:t>Autonomie</a:t>
            </a:r>
          </a:p>
        </p:txBody>
      </p:sp>
      <p:sp>
        <p:nvSpPr>
          <p:cNvPr id="26" name="Reha-Box"/>
          <p:cNvSpPr/>
          <p:nvPr/>
        </p:nvSpPr>
        <p:spPr>
          <a:xfrm>
            <a:off x="5847471" y="0"/>
            <a:ext cx="3740478" cy="6858000"/>
          </a:xfrm>
          <a:prstGeom prst="rect">
            <a:avLst/>
          </a:prstGeom>
          <a:solidFill>
            <a:schemeClr val="bg1">
              <a:lumMod val="85000"/>
            </a:schemeClr>
          </a:solidFill>
          <a:ln>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tIns="288000" rtlCol="0" anchor="t" anchorCtr="0"/>
          <a:lstStyle/>
          <a:p>
            <a:pPr algn="ctr"/>
            <a:r>
              <a:rPr lang="de-CH" sz="2800" b="1" dirty="0">
                <a:solidFill>
                  <a:schemeClr val="tx1"/>
                </a:solidFill>
              </a:rPr>
              <a:t>Reha</a:t>
            </a:r>
          </a:p>
        </p:txBody>
      </p:sp>
      <p:sp>
        <p:nvSpPr>
          <p:cNvPr id="24" name="Intensivstation-Box"/>
          <p:cNvSpPr/>
          <p:nvPr/>
        </p:nvSpPr>
        <p:spPr>
          <a:xfrm>
            <a:off x="0" y="0"/>
            <a:ext cx="5864892" cy="6858000"/>
          </a:xfrm>
          <a:prstGeom prst="rect">
            <a:avLst/>
          </a:prstGeom>
          <a:solidFill>
            <a:schemeClr val="bg1">
              <a:lumMod val="95000"/>
            </a:schemeClr>
          </a:solidFill>
          <a:ln>
            <a:solidFill>
              <a:schemeClr val="bg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tIns="288000" rtlCol="0" anchor="t" anchorCtr="0"/>
          <a:lstStyle/>
          <a:p>
            <a:pPr algn="ctr"/>
            <a:r>
              <a:rPr lang="de-CH" sz="2800" b="1" dirty="0">
                <a:solidFill>
                  <a:schemeClr val="tx1"/>
                </a:solidFill>
              </a:rPr>
              <a:t>Intensivstation</a:t>
            </a:r>
          </a:p>
        </p:txBody>
      </p:sp>
      <p:sp>
        <p:nvSpPr>
          <p:cNvPr id="2" name="Foliennummernplatzhalter 1"/>
          <p:cNvSpPr>
            <a:spLocks noGrp="1"/>
          </p:cNvSpPr>
          <p:nvPr>
            <p:ph type="sldNum" sz="quarter" idx="4294967295"/>
          </p:nvPr>
        </p:nvSpPr>
        <p:spPr>
          <a:xfrm>
            <a:off x="11704638" y="6492875"/>
            <a:ext cx="487362" cy="365125"/>
          </a:xfrm>
        </p:spPr>
        <p:txBody>
          <a:bodyPr/>
          <a:lstStyle/>
          <a:p>
            <a:fld id="{F712ED2E-5FD5-4D9D-AA40-4AB98F8BFE40}" type="slidenum">
              <a:rPr lang="de-CH" smtClean="0"/>
              <a:pPr/>
              <a:t>18</a:t>
            </a:fld>
            <a:endParaRPr lang="de-CH" dirty="0"/>
          </a:p>
        </p:txBody>
      </p:sp>
      <p:grpSp>
        <p:nvGrpSpPr>
          <p:cNvPr id="66" name="Pulslinie"/>
          <p:cNvGrpSpPr/>
          <p:nvPr/>
        </p:nvGrpSpPr>
        <p:grpSpPr>
          <a:xfrm>
            <a:off x="94593" y="1266129"/>
            <a:ext cx="12097407" cy="4161188"/>
            <a:chOff x="94593" y="954151"/>
            <a:chExt cx="12097407" cy="4161188"/>
          </a:xfrm>
          <a:solidFill>
            <a:schemeClr val="tx1"/>
          </a:solidFill>
          <a:effectLst>
            <a:outerShdw blurRad="50800" dist="38100" dir="16200000" rotWithShape="0">
              <a:prstClr val="black">
                <a:alpha val="40000"/>
              </a:prstClr>
            </a:outerShdw>
          </a:effectLst>
        </p:grpSpPr>
        <p:cxnSp>
          <p:nvCxnSpPr>
            <p:cNvPr id="67" name="Gerader Verbinder 66"/>
            <p:cNvCxnSpPr/>
            <p:nvPr/>
          </p:nvCxnSpPr>
          <p:spPr>
            <a:xfrm>
              <a:off x="303304" y="3722713"/>
              <a:ext cx="2967527" cy="0"/>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flipH="1" flipV="1">
              <a:off x="3270831" y="3722713"/>
              <a:ext cx="121726" cy="259564"/>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9" name="Gerader Verbinder 68"/>
            <p:cNvCxnSpPr/>
            <p:nvPr/>
          </p:nvCxnSpPr>
          <p:spPr>
            <a:xfrm flipH="1">
              <a:off x="3392557" y="3339548"/>
              <a:ext cx="192157" cy="642729"/>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a:off x="3584714" y="3339548"/>
              <a:ext cx="136692" cy="383165"/>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a:off x="3721406" y="3722713"/>
              <a:ext cx="1229086" cy="0"/>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flipH="1">
              <a:off x="4950492" y="3438939"/>
              <a:ext cx="158222" cy="283774"/>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5128591" y="3412436"/>
              <a:ext cx="86140" cy="397561"/>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flipV="1">
              <a:off x="5214731" y="3511827"/>
              <a:ext cx="119269" cy="298170"/>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flipH="1" flipV="1">
              <a:off x="5334000" y="3511827"/>
              <a:ext cx="172277" cy="665920"/>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flipV="1">
              <a:off x="5506277" y="2980084"/>
              <a:ext cx="145773" cy="1197663"/>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7" name="Gerader Verbinder 76"/>
            <p:cNvCxnSpPr/>
            <p:nvPr/>
          </p:nvCxnSpPr>
          <p:spPr>
            <a:xfrm flipH="1" flipV="1">
              <a:off x="5652050" y="2980084"/>
              <a:ext cx="165653" cy="845651"/>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8" name="Gerader Verbinder 77"/>
            <p:cNvCxnSpPr/>
            <p:nvPr/>
          </p:nvCxnSpPr>
          <p:spPr>
            <a:xfrm flipV="1">
              <a:off x="5817703" y="3538330"/>
              <a:ext cx="139148" cy="287405"/>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flipH="1" flipV="1">
              <a:off x="5956851" y="3538330"/>
              <a:ext cx="186336" cy="184383"/>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flipH="1">
              <a:off x="6143187" y="3722713"/>
              <a:ext cx="997758" cy="0"/>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7140945" y="3399183"/>
              <a:ext cx="164101" cy="323530"/>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a:off x="7305046" y="3399183"/>
              <a:ext cx="132521" cy="225283"/>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flipV="1">
              <a:off x="7437567" y="2966832"/>
              <a:ext cx="119269" cy="657634"/>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flipH="1" flipV="1">
              <a:off x="7556836" y="2966832"/>
              <a:ext cx="125896" cy="624506"/>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flipV="1">
              <a:off x="7682732" y="3390898"/>
              <a:ext cx="145774" cy="200440"/>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flipH="1" flipV="1">
              <a:off x="7828506" y="3390898"/>
              <a:ext cx="145773" cy="1179439"/>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flipV="1">
              <a:off x="7974279" y="2000248"/>
              <a:ext cx="172277" cy="2570089"/>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flipH="1" flipV="1">
              <a:off x="8146556" y="2000248"/>
              <a:ext cx="152402" cy="1682195"/>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flipV="1">
              <a:off x="8298958" y="3511827"/>
              <a:ext cx="205408" cy="170616"/>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flipH="1" flipV="1">
              <a:off x="8504366" y="3511827"/>
              <a:ext cx="124941" cy="210886"/>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flipH="1">
              <a:off x="8629307" y="3722713"/>
              <a:ext cx="951585" cy="0"/>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flipV="1">
              <a:off x="9580892" y="3462130"/>
              <a:ext cx="166081" cy="260583"/>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flipH="1" flipV="1">
              <a:off x="9746973" y="3462130"/>
              <a:ext cx="130541" cy="281607"/>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flipH="1">
              <a:off x="9877514" y="2696813"/>
              <a:ext cx="139147" cy="1046924"/>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10016661" y="2696813"/>
              <a:ext cx="135836" cy="1000539"/>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flipH="1">
              <a:off x="10152497" y="3405804"/>
              <a:ext cx="117938" cy="291548"/>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10270435" y="3405804"/>
              <a:ext cx="160357" cy="1709535"/>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flipH="1">
              <a:off x="10430792" y="954151"/>
              <a:ext cx="145774" cy="4161188"/>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a:off x="10576566" y="954151"/>
              <a:ext cx="218660" cy="2849222"/>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flipH="1">
              <a:off x="10795226" y="3485322"/>
              <a:ext cx="183770" cy="318051"/>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a:off x="10978996" y="3485322"/>
              <a:ext cx="159024" cy="237391"/>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a:xfrm>
              <a:off x="11138020" y="3722713"/>
              <a:ext cx="1053980" cy="0"/>
            </a:xfrm>
            <a:prstGeom prst="line">
              <a:avLst/>
            </a:prstGeom>
            <a:grpFill/>
            <a:ln w="762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3" name="Ellipse 102"/>
            <p:cNvSpPr/>
            <p:nvPr/>
          </p:nvSpPr>
          <p:spPr>
            <a:xfrm>
              <a:off x="94593" y="3578915"/>
              <a:ext cx="294290" cy="29429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3" name="Bahn" descr="Bildergebnis fÃ¼r bergbahnen hohsaas logo"/>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68359" l="60677" r="87435">
                        <a14:foregroundMark x1="69141" y1="2344" x2="68685" y2="16797"/>
                        <a14:foregroundMark x1="69466" y1="22135" x2="74219" y2="22786"/>
                        <a14:foregroundMark x1="67383" y1="2734" x2="67969" y2="4557"/>
                        <a14:foregroundMark x1="72135" y1="24870" x2="66536" y2="27734"/>
                        <a14:foregroundMark x1="77214" y1="20703" x2="77214" y2="20703"/>
                        <a14:foregroundMark x1="77669" y1="23177" x2="80794" y2="27734"/>
                        <a14:foregroundMark x1="74414" y1="19661" x2="74414" y2="19661"/>
                        <a14:foregroundMark x1="71615" y1="20703" x2="71615" y2="20703"/>
                        <a14:foregroundMark x1="70378" y1="23438" x2="70378" y2="23438"/>
                        <a14:foregroundMark x1="68685" y1="20443" x2="68685" y2="20443"/>
                        <a14:foregroundMark x1="63672" y1="55859" x2="64974" y2="58464"/>
                        <a14:foregroundMark x1="65104" y1="61849" x2="65104" y2="61849"/>
                        <a14:foregroundMark x1="62695" y1="44661" x2="62695" y2="44661"/>
                        <a14:foregroundMark x1="67904" y1="5990" x2="67904" y2="5990"/>
                        <a14:foregroundMark x1="76563" y1="21094" x2="76563" y2="21094"/>
                        <a14:foregroundMark x1="77604" y1="19401" x2="77604" y2="19401"/>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58860" r="12629" b="31606"/>
          <a:stretch/>
        </p:blipFill>
        <p:spPr bwMode="auto">
          <a:xfrm>
            <a:off x="-1959968" y="3994010"/>
            <a:ext cx="1931487" cy="2316690"/>
          </a:xfrm>
          <a:prstGeom prst="rect">
            <a:avLst/>
          </a:prstGeom>
          <a:noFill/>
          <a:extLst>
            <a:ext uri="{909E8E84-426E-40DD-AFC4-6F175D3DCCD1}">
              <a14:hiddenFill xmlns:a14="http://schemas.microsoft.com/office/drawing/2010/main">
                <a:solidFill>
                  <a:srgbClr val="FFFFFF"/>
                </a:solidFill>
              </a14:hiddenFill>
            </a:ext>
          </a:extLst>
        </p:spPr>
      </p:pic>
      <p:sp>
        <p:nvSpPr>
          <p:cNvPr id="4" name="Intensivstation-Jahre"/>
          <p:cNvSpPr txBox="1"/>
          <p:nvPr/>
        </p:nvSpPr>
        <p:spPr>
          <a:xfrm>
            <a:off x="0" y="1026717"/>
            <a:ext cx="5864892" cy="369332"/>
          </a:xfrm>
          <a:prstGeom prst="rect">
            <a:avLst/>
          </a:prstGeom>
          <a:noFill/>
        </p:spPr>
        <p:txBody>
          <a:bodyPr wrap="square" rtlCol="0">
            <a:spAutoFit/>
          </a:bodyPr>
          <a:lstStyle/>
          <a:p>
            <a:pPr algn="ctr"/>
            <a:r>
              <a:rPr lang="de-CH" dirty="0"/>
              <a:t>2018 – 2020 (Nachlassstundung)</a:t>
            </a:r>
          </a:p>
        </p:txBody>
      </p:sp>
      <p:sp>
        <p:nvSpPr>
          <p:cNvPr id="46" name="Reha-Jahre"/>
          <p:cNvSpPr txBox="1"/>
          <p:nvPr/>
        </p:nvSpPr>
        <p:spPr>
          <a:xfrm>
            <a:off x="5893373" y="1075841"/>
            <a:ext cx="3694575" cy="369332"/>
          </a:xfrm>
          <a:prstGeom prst="rect">
            <a:avLst/>
          </a:prstGeom>
          <a:noFill/>
        </p:spPr>
        <p:txBody>
          <a:bodyPr wrap="square" rtlCol="0">
            <a:spAutoFit/>
          </a:bodyPr>
          <a:lstStyle/>
          <a:p>
            <a:pPr algn="ctr"/>
            <a:r>
              <a:rPr lang="de-CH" dirty="0"/>
              <a:t>seit 2020</a:t>
            </a:r>
          </a:p>
        </p:txBody>
      </p:sp>
    </p:spTree>
    <p:extLst>
      <p:ext uri="{BB962C8B-B14F-4D97-AF65-F5344CB8AC3E}">
        <p14:creationId xmlns:p14="http://schemas.microsoft.com/office/powerpoint/2010/main" val="11134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3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16667E-7 2.59259E-6 L 0.44297 -0.00139 " pathEditMode="relative" rAng="0" ptsTypes="AA">
                                      <p:cBhvr>
                                        <p:cTn id="11" dur="2500" fill="hold"/>
                                        <p:tgtEl>
                                          <p:spTgt spid="3"/>
                                        </p:tgtEl>
                                        <p:attrNameLst>
                                          <p:attrName>ppt_x</p:attrName>
                                          <p:attrName>ppt_y</p:attrName>
                                        </p:attrNameLst>
                                      </p:cBhvr>
                                      <p:rCtr x="22148" y="-69"/>
                                    </p:animMotion>
                                  </p:childTnLst>
                                </p:cTn>
                              </p:par>
                              <p:par>
                                <p:cTn id="12" presetID="10" presetClass="entr" presetSubtype="0" fill="hold" grpId="0" nodeType="withEffect">
                                  <p:stCondLst>
                                    <p:cond delay="5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44297 -0.00139 L 0.78893 -0.00857 " pathEditMode="relative" rAng="0" ptsTypes="AA">
                                      <p:cBhvr>
                                        <p:cTn id="22" dur="2000" fill="hold"/>
                                        <p:tgtEl>
                                          <p:spTgt spid="3"/>
                                        </p:tgtEl>
                                        <p:attrNameLst>
                                          <p:attrName>ppt_x</p:attrName>
                                          <p:attrName>ppt_y</p:attrName>
                                        </p:attrNameLst>
                                      </p:cBhvr>
                                      <p:rCtr x="17292" y="-370"/>
                                    </p:animMotion>
                                  </p:childTnLst>
                                </p:cTn>
                              </p:par>
                              <p:par>
                                <p:cTn id="23" presetID="10" presetClass="entr" presetSubtype="0" fill="hold" grpId="0" nodeType="withEffect">
                                  <p:stCondLst>
                                    <p:cond delay="25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0.78893 -0.00857 L 1.15273 -0.00764 " pathEditMode="relative" rAng="0" ptsTypes="AA">
                                      <p:cBhvr>
                                        <p:cTn id="33" dur="1500" fill="hold"/>
                                        <p:tgtEl>
                                          <p:spTgt spid="3"/>
                                        </p:tgtEl>
                                        <p:attrNameLst>
                                          <p:attrName>ppt_x</p:attrName>
                                          <p:attrName>ppt_y</p:attrName>
                                        </p:attrNameLst>
                                      </p:cBhvr>
                                      <p:rCtr x="18190" y="46"/>
                                    </p:animMotion>
                                  </p:childTnLst>
                                </p:cTn>
                              </p:par>
                              <p:par>
                                <p:cTn id="34" presetID="10" presetClass="entr" presetSubtype="0" fill="hold" grpId="0" nodeType="withEffect">
                                  <p:stCondLst>
                                    <p:cond delay="25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4" grpId="0" animBg="1"/>
      <p:bldP spid="4"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Intensivstation – Sanierung BBHAG Sicht Gemeinde</a:t>
            </a:r>
          </a:p>
        </p:txBody>
      </p:sp>
      <p:sp>
        <p:nvSpPr>
          <p:cNvPr id="5" name="Intensivstation-Textbox"/>
          <p:cNvSpPr/>
          <p:nvPr/>
        </p:nvSpPr>
        <p:spPr>
          <a:xfrm>
            <a:off x="266700" y="1543050"/>
            <a:ext cx="6543532" cy="5314950"/>
          </a:xfrm>
          <a:prstGeom prst="rect">
            <a:avLst/>
          </a:prstGeom>
          <a:solidFill>
            <a:schemeClr val="bg1">
              <a:lumMod val="9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tIns="288000" rtlCol="0" anchor="t" anchorCtr="0"/>
          <a:lstStyle/>
          <a:p>
            <a:pPr marL="273050" algn="ctr"/>
            <a:r>
              <a:rPr lang="de-CH" sz="2800" b="1" dirty="0">
                <a:solidFill>
                  <a:schemeClr val="tx1"/>
                </a:solidFill>
              </a:rPr>
              <a:t>Intensivstation</a:t>
            </a:r>
          </a:p>
          <a:p>
            <a:pPr marL="273050" algn="ctr"/>
            <a:r>
              <a:rPr lang="de-CH" sz="1600" dirty="0">
                <a:solidFill>
                  <a:schemeClr val="tx1"/>
                </a:solidFill>
              </a:rPr>
              <a:t>2018 - 2020</a:t>
            </a:r>
          </a:p>
          <a:p>
            <a:pPr marL="273050"/>
            <a:endParaRPr lang="de-CH" sz="2000" dirty="0">
              <a:solidFill>
                <a:schemeClr val="tx1"/>
              </a:solidFill>
            </a:endParaRPr>
          </a:p>
          <a:p>
            <a:pPr marL="273050"/>
            <a:r>
              <a:rPr lang="de-CH" sz="2000" dirty="0">
                <a:solidFill>
                  <a:schemeClr val="tx1"/>
                </a:solidFill>
              </a:rPr>
              <a:t>Im Rahmen der Sanierung der Bergbahnen gewährte die Gemeinde folgende Massnahmen:</a:t>
            </a:r>
          </a:p>
          <a:p>
            <a:pPr marL="273050"/>
            <a:endParaRPr lang="de-CH" sz="2000" dirty="0">
              <a:solidFill>
                <a:schemeClr val="tx1"/>
              </a:solidFill>
            </a:endParaRPr>
          </a:p>
          <a:p>
            <a:pPr marL="615950" indent="-342900">
              <a:spcAft>
                <a:spcPts val="300"/>
              </a:spcAft>
              <a:buFont typeface="Wingdings" panose="05000000000000000000" pitchFamily="2" charset="2"/>
              <a:buChar char="ü"/>
            </a:pPr>
            <a:r>
              <a:rPr lang="de-CH" sz="2000" dirty="0">
                <a:solidFill>
                  <a:schemeClr val="tx1"/>
                </a:solidFill>
              </a:rPr>
              <a:t>Freiwilliger Schuldenerlass</a:t>
            </a:r>
          </a:p>
          <a:p>
            <a:pPr marL="615950" indent="-342900">
              <a:spcAft>
                <a:spcPts val="300"/>
              </a:spcAft>
              <a:buFont typeface="Wingdings" panose="05000000000000000000" pitchFamily="2" charset="2"/>
              <a:buChar char="ü"/>
            </a:pPr>
            <a:r>
              <a:rPr lang="de-CH" sz="2000" dirty="0">
                <a:solidFill>
                  <a:schemeClr val="tx1"/>
                </a:solidFill>
              </a:rPr>
              <a:t>Übernahme Solidarbürgschaft (WKB)</a:t>
            </a:r>
          </a:p>
          <a:p>
            <a:pPr marL="615950" indent="-342900">
              <a:spcAft>
                <a:spcPts val="300"/>
              </a:spcAft>
              <a:buFont typeface="Wingdings" panose="05000000000000000000" pitchFamily="2" charset="2"/>
              <a:buChar char="ü"/>
            </a:pPr>
            <a:r>
              <a:rPr lang="de-CH" sz="2000" dirty="0">
                <a:solidFill>
                  <a:schemeClr val="tx1"/>
                </a:solidFill>
              </a:rPr>
              <a:t>Verzicht auf </a:t>
            </a:r>
            <a:r>
              <a:rPr lang="de-CH" sz="2000" b="1" dirty="0">
                <a:solidFill>
                  <a:schemeClr val="tx1"/>
                </a:solidFill>
              </a:rPr>
              <a:t>90%</a:t>
            </a:r>
            <a:r>
              <a:rPr lang="de-CH" sz="2000" dirty="0">
                <a:solidFill>
                  <a:schemeClr val="tx1"/>
                </a:solidFill>
              </a:rPr>
              <a:t> der Forderungen</a:t>
            </a:r>
          </a:p>
          <a:p>
            <a:pPr marL="615950" indent="-342900">
              <a:spcAft>
                <a:spcPts val="300"/>
              </a:spcAft>
              <a:buFont typeface="Wingdings" panose="05000000000000000000" pitchFamily="2" charset="2"/>
              <a:buChar char="ü"/>
            </a:pPr>
            <a:r>
              <a:rPr lang="de-CH" sz="2000" dirty="0">
                <a:solidFill>
                  <a:schemeClr val="tx1"/>
                </a:solidFill>
              </a:rPr>
              <a:t>Abschreibung von </a:t>
            </a:r>
            <a:r>
              <a:rPr lang="de-CH" sz="2000" b="1" dirty="0">
                <a:solidFill>
                  <a:schemeClr val="tx1"/>
                </a:solidFill>
              </a:rPr>
              <a:t>85%</a:t>
            </a:r>
            <a:r>
              <a:rPr lang="de-CH" sz="2000" dirty="0">
                <a:solidFill>
                  <a:schemeClr val="tx1"/>
                </a:solidFill>
              </a:rPr>
              <a:t> der Beteiligung </a:t>
            </a:r>
          </a:p>
          <a:p>
            <a:pPr marL="615950" indent="-342900">
              <a:spcAft>
                <a:spcPts val="300"/>
              </a:spcAft>
              <a:buFont typeface="Wingdings" panose="05000000000000000000" pitchFamily="2" charset="2"/>
              <a:buChar char="ü"/>
            </a:pPr>
            <a:r>
              <a:rPr lang="de-CH" sz="2000" b="1" dirty="0">
                <a:solidFill>
                  <a:schemeClr val="tx1"/>
                </a:solidFill>
              </a:rPr>
              <a:t>Übernahme Anlagevermögen und Schulden</a:t>
            </a:r>
          </a:p>
          <a:p>
            <a:pPr marL="615950" indent="-342900">
              <a:spcAft>
                <a:spcPts val="300"/>
              </a:spcAft>
              <a:buFont typeface="Wingdings" panose="05000000000000000000" pitchFamily="2" charset="2"/>
              <a:buChar char="ü"/>
            </a:pPr>
            <a:r>
              <a:rPr lang="de-CH" sz="2000" b="1" dirty="0">
                <a:solidFill>
                  <a:schemeClr val="tx1"/>
                </a:solidFill>
              </a:rPr>
              <a:t>Vermietung</a:t>
            </a:r>
            <a:r>
              <a:rPr lang="de-CH" sz="2000" dirty="0">
                <a:solidFill>
                  <a:schemeClr val="tx1"/>
                </a:solidFill>
              </a:rPr>
              <a:t> des Anlagevermögens an die Bergbahnen</a:t>
            </a:r>
          </a:p>
        </p:txBody>
      </p:sp>
      <p:grpSp>
        <p:nvGrpSpPr>
          <p:cNvPr id="6" name="Kreis-Intensivstation"/>
          <p:cNvGrpSpPr/>
          <p:nvPr/>
        </p:nvGrpSpPr>
        <p:grpSpPr>
          <a:xfrm>
            <a:off x="7415937" y="1543050"/>
            <a:ext cx="4919305" cy="4919305"/>
            <a:chOff x="8120787" y="2049336"/>
            <a:chExt cx="4919305" cy="4919305"/>
          </a:xfrm>
        </p:grpSpPr>
        <p:sp>
          <p:nvSpPr>
            <p:cNvPr id="7" name="Ellipse 6"/>
            <p:cNvSpPr/>
            <p:nvPr/>
          </p:nvSpPr>
          <p:spPr>
            <a:xfrm>
              <a:off x="8120787" y="2049336"/>
              <a:ext cx="4919305" cy="4919305"/>
            </a:xfrm>
            <a:prstGeom prst="ellipse">
              <a:avLst/>
            </a:prstGeom>
            <a:solidFill>
              <a:schemeClr val="bg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Picture 4" descr="Intensivstation - Illustrationen und Vektorgrafiken - iStock"/>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18137" b="98039" l="10458" r="90359">
                          <a14:foregroundMark x1="25980" y1="54739" x2="34314" y2="58497"/>
                          <a14:foregroundMark x1="40686" y1="60621" x2="46078" y2="62255"/>
                          <a14:foregroundMark x1="52614" y1="61928" x2="82516" y2="63725"/>
                        </a14:backgroundRemoval>
                      </a14:imgEffect>
                    </a14:imgLayer>
                  </a14:imgProps>
                </a:ext>
                <a:ext uri="{28A0092B-C50C-407E-A947-70E740481C1C}">
                  <a14:useLocalDpi xmlns:a14="http://schemas.microsoft.com/office/drawing/2010/main" val="0"/>
                </a:ext>
              </a:extLst>
            </a:blip>
            <a:srcRect/>
            <a:stretch>
              <a:fillRect/>
            </a:stretch>
          </p:blipFill>
          <p:spPr bwMode="auto">
            <a:xfrm>
              <a:off x="8676557" y="2263913"/>
              <a:ext cx="3998834" cy="3998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7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2541392"/>
            <a:ext cx="9144000" cy="1775216"/>
          </a:xfrm>
        </p:spPr>
        <p:txBody>
          <a:bodyPr/>
          <a:lstStyle/>
          <a:p>
            <a:r>
              <a:rPr lang="de-CH" dirty="0"/>
              <a:t>1. Begrüssung / Wahl der Stimmenzähler</a:t>
            </a:r>
          </a:p>
        </p:txBody>
      </p:sp>
    </p:spTree>
    <p:extLst>
      <p:ext uri="{BB962C8B-B14F-4D97-AF65-F5344CB8AC3E}">
        <p14:creationId xmlns:p14="http://schemas.microsoft.com/office/powerpoint/2010/main" val="1828516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Intensivstation – Sanierung BBHAG Sicht Gemeinde</a:t>
            </a:r>
          </a:p>
        </p:txBody>
      </p:sp>
      <p:sp>
        <p:nvSpPr>
          <p:cNvPr id="5" name="Intensivstation-Textbox"/>
          <p:cNvSpPr/>
          <p:nvPr/>
        </p:nvSpPr>
        <p:spPr>
          <a:xfrm>
            <a:off x="266700" y="1543050"/>
            <a:ext cx="6543532" cy="5314950"/>
          </a:xfrm>
          <a:prstGeom prst="rect">
            <a:avLst/>
          </a:prstGeom>
          <a:solidFill>
            <a:schemeClr val="bg1">
              <a:lumMod val="9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tIns="288000" rtlCol="0" anchor="t" anchorCtr="0"/>
          <a:lstStyle/>
          <a:p>
            <a:pPr marL="273050" lvl="0" algn="ctr"/>
            <a:r>
              <a:rPr lang="de-CH" sz="2800" b="1" dirty="0">
                <a:solidFill>
                  <a:prstClr val="black"/>
                </a:solidFill>
              </a:rPr>
              <a:t>Intensivstation</a:t>
            </a:r>
          </a:p>
          <a:p>
            <a:pPr marL="273050" lvl="0" algn="ctr"/>
            <a:r>
              <a:rPr lang="de-CH" sz="1600" dirty="0">
                <a:solidFill>
                  <a:prstClr val="black"/>
                </a:solidFill>
              </a:rPr>
              <a:t>2018 - 2020</a:t>
            </a:r>
          </a:p>
          <a:p>
            <a:pPr marL="273050" lvl="0"/>
            <a:endParaRPr lang="de-CH" sz="2000" dirty="0">
              <a:solidFill>
                <a:prstClr val="black"/>
              </a:solidFill>
            </a:endParaRPr>
          </a:p>
          <a:p>
            <a:pPr marL="273050" lvl="0"/>
            <a:r>
              <a:rPr lang="de-CH" sz="2000" dirty="0">
                <a:solidFill>
                  <a:prstClr val="black"/>
                </a:solidFill>
              </a:rPr>
              <a:t>Die Gemeinde </a:t>
            </a:r>
            <a:r>
              <a:rPr lang="de-CH" sz="2000" dirty="0" err="1">
                <a:solidFill>
                  <a:prstClr val="black"/>
                </a:solidFill>
              </a:rPr>
              <a:t>Saas</a:t>
            </a:r>
            <a:r>
              <a:rPr lang="de-CH" sz="2000" dirty="0">
                <a:solidFill>
                  <a:prstClr val="black"/>
                </a:solidFill>
              </a:rPr>
              <a:t>-Grund:</a:t>
            </a:r>
          </a:p>
          <a:p>
            <a:pPr marL="615950" lvl="0" indent="-342900">
              <a:spcAft>
                <a:spcPts val="300"/>
              </a:spcAft>
              <a:buFont typeface="Wingdings" panose="05000000000000000000" pitchFamily="2" charset="2"/>
              <a:buChar char="ü"/>
            </a:pPr>
            <a:r>
              <a:rPr lang="de-CH" sz="2000" dirty="0">
                <a:solidFill>
                  <a:prstClr val="black"/>
                </a:solidFill>
              </a:rPr>
              <a:t>hält die </a:t>
            </a:r>
            <a:r>
              <a:rPr lang="de-CH" sz="2000" b="1" dirty="0">
                <a:solidFill>
                  <a:prstClr val="black"/>
                </a:solidFill>
              </a:rPr>
              <a:t>Mehrheit der Aktien</a:t>
            </a:r>
            <a:r>
              <a:rPr lang="de-CH" sz="2000" dirty="0">
                <a:solidFill>
                  <a:prstClr val="black"/>
                </a:solidFill>
              </a:rPr>
              <a:t>.</a:t>
            </a:r>
          </a:p>
          <a:p>
            <a:pPr marL="615950" lvl="0" indent="-342900">
              <a:spcAft>
                <a:spcPts val="300"/>
              </a:spcAft>
              <a:buFont typeface="Wingdings" panose="05000000000000000000" pitchFamily="2" charset="2"/>
              <a:buChar char="ü"/>
            </a:pPr>
            <a:r>
              <a:rPr lang="de-CH" sz="2000" dirty="0">
                <a:solidFill>
                  <a:prstClr val="black"/>
                </a:solidFill>
              </a:rPr>
              <a:t>hat die </a:t>
            </a:r>
            <a:r>
              <a:rPr lang="de-CH" sz="2000" b="1" dirty="0">
                <a:solidFill>
                  <a:prstClr val="black"/>
                </a:solidFill>
              </a:rPr>
              <a:t>Anlagen</a:t>
            </a:r>
            <a:r>
              <a:rPr lang="de-CH" sz="2000" dirty="0">
                <a:solidFill>
                  <a:prstClr val="black"/>
                </a:solidFill>
              </a:rPr>
              <a:t> in der Buchhaltung und die Schulden übernommen.</a:t>
            </a:r>
          </a:p>
          <a:p>
            <a:pPr marL="615950" lvl="0" indent="-342900">
              <a:spcAft>
                <a:spcPts val="300"/>
              </a:spcAft>
              <a:buFont typeface="Wingdings" panose="05000000000000000000" pitchFamily="2" charset="2"/>
              <a:buChar char="ü"/>
            </a:pPr>
            <a:r>
              <a:rPr lang="de-CH" sz="2000" dirty="0">
                <a:solidFill>
                  <a:prstClr val="black"/>
                </a:solidFill>
              </a:rPr>
              <a:t>erhält dafür eine </a:t>
            </a:r>
            <a:r>
              <a:rPr lang="de-CH" sz="2000" b="1" dirty="0">
                <a:solidFill>
                  <a:prstClr val="black"/>
                </a:solidFill>
              </a:rPr>
              <a:t>Miete</a:t>
            </a:r>
            <a:r>
              <a:rPr lang="de-CH" sz="2000" dirty="0">
                <a:solidFill>
                  <a:prstClr val="black"/>
                </a:solidFill>
              </a:rPr>
              <a:t>, mit dieser kann sie die Kosten decken.</a:t>
            </a:r>
          </a:p>
          <a:p>
            <a:pPr marL="615950" lvl="0" indent="-342900">
              <a:spcAft>
                <a:spcPts val="300"/>
              </a:spcAft>
              <a:buFont typeface="Wingdings" panose="05000000000000000000" pitchFamily="2" charset="2"/>
              <a:buChar char="ü"/>
            </a:pPr>
            <a:endParaRPr lang="de-CH" sz="2000" dirty="0">
              <a:solidFill>
                <a:prstClr val="black"/>
              </a:solidFill>
            </a:endParaRPr>
          </a:p>
          <a:p>
            <a:pPr marL="273050" lvl="0">
              <a:spcAft>
                <a:spcPts val="300"/>
              </a:spcAft>
            </a:pPr>
            <a:r>
              <a:rPr lang="de-CH" sz="2000" dirty="0">
                <a:solidFill>
                  <a:prstClr val="black"/>
                </a:solidFill>
              </a:rPr>
              <a:t>Die BBHAG:</a:t>
            </a:r>
          </a:p>
          <a:p>
            <a:pPr marL="615950" lvl="0" indent="-342900">
              <a:spcAft>
                <a:spcPts val="300"/>
              </a:spcAft>
              <a:buFont typeface="Wingdings" panose="05000000000000000000" pitchFamily="2" charset="2"/>
              <a:buChar char="ü"/>
            </a:pPr>
            <a:r>
              <a:rPr lang="de-CH" sz="2000" dirty="0">
                <a:solidFill>
                  <a:prstClr val="black"/>
                </a:solidFill>
              </a:rPr>
              <a:t>ist eine </a:t>
            </a:r>
            <a:r>
              <a:rPr lang="de-CH" sz="2000" b="1" dirty="0">
                <a:solidFill>
                  <a:prstClr val="black"/>
                </a:solidFill>
              </a:rPr>
              <a:t>reine Betriebsgesellschaft</a:t>
            </a:r>
            <a:r>
              <a:rPr lang="de-CH" sz="2000" dirty="0">
                <a:solidFill>
                  <a:prstClr val="black"/>
                </a:solidFill>
              </a:rPr>
              <a:t>.</a:t>
            </a:r>
          </a:p>
          <a:p>
            <a:pPr marL="615950" lvl="0" indent="-342900">
              <a:spcAft>
                <a:spcPts val="300"/>
              </a:spcAft>
              <a:buFont typeface="Wingdings" panose="05000000000000000000" pitchFamily="2" charset="2"/>
              <a:buChar char="ü"/>
            </a:pPr>
            <a:r>
              <a:rPr lang="de-CH" sz="2000" dirty="0">
                <a:solidFill>
                  <a:prstClr val="black"/>
                </a:solidFill>
              </a:rPr>
              <a:t>erwirtschaftete seither gute Resultate.</a:t>
            </a:r>
          </a:p>
          <a:p>
            <a:pPr marL="615950" lvl="0" indent="-342900">
              <a:spcAft>
                <a:spcPts val="300"/>
              </a:spcAft>
              <a:buFont typeface="Wingdings" panose="05000000000000000000" pitchFamily="2" charset="2"/>
              <a:buChar char="ü"/>
            </a:pPr>
            <a:r>
              <a:rPr lang="de-CH" sz="2000" dirty="0">
                <a:solidFill>
                  <a:prstClr val="black"/>
                </a:solidFill>
              </a:rPr>
              <a:t>hat bis 2028 ein </a:t>
            </a:r>
            <a:r>
              <a:rPr lang="de-CH" sz="2000" b="1" dirty="0">
                <a:solidFill>
                  <a:prstClr val="black"/>
                </a:solidFill>
              </a:rPr>
              <a:t>Rückkaufsrecht</a:t>
            </a:r>
            <a:r>
              <a:rPr lang="de-CH" sz="2000" dirty="0">
                <a:solidFill>
                  <a:prstClr val="black"/>
                </a:solidFill>
              </a:rPr>
              <a:t> der Vermögenswerte zu Buchwerten.</a:t>
            </a:r>
          </a:p>
        </p:txBody>
      </p:sp>
      <p:grpSp>
        <p:nvGrpSpPr>
          <p:cNvPr id="9" name="Bilanz BBHAG"/>
          <p:cNvGrpSpPr/>
          <p:nvPr/>
        </p:nvGrpSpPr>
        <p:grpSpPr>
          <a:xfrm>
            <a:off x="7547144" y="4720117"/>
            <a:ext cx="3590371" cy="1742583"/>
            <a:chOff x="6209091" y="1686818"/>
            <a:chExt cx="2529231" cy="1227559"/>
          </a:xfrm>
        </p:grpSpPr>
        <p:grpSp>
          <p:nvGrpSpPr>
            <p:cNvPr id="10" name="Gruppieren 9"/>
            <p:cNvGrpSpPr/>
            <p:nvPr/>
          </p:nvGrpSpPr>
          <p:grpSpPr>
            <a:xfrm>
              <a:off x="6209091" y="1686818"/>
              <a:ext cx="2529231" cy="1227559"/>
              <a:chOff x="4838902" y="1186372"/>
              <a:chExt cx="2529231" cy="1227559"/>
            </a:xfrm>
          </p:grpSpPr>
          <p:sp>
            <p:nvSpPr>
              <p:cNvPr id="14" name="Freihandform 13"/>
              <p:cNvSpPr/>
              <p:nvPr/>
            </p:nvSpPr>
            <p:spPr>
              <a:xfrm>
                <a:off x="4931322" y="1488531"/>
                <a:ext cx="2340000" cy="25400"/>
              </a:xfrm>
              <a:custGeom>
                <a:avLst/>
                <a:gdLst>
                  <a:gd name="connsiteX0" fmla="*/ 0 w 2933700"/>
                  <a:gd name="connsiteY0" fmla="*/ 25400 h 25400"/>
                  <a:gd name="connsiteX1" fmla="*/ 330200 w 2933700"/>
                  <a:gd name="connsiteY1" fmla="*/ 0 h 25400"/>
                  <a:gd name="connsiteX2" fmla="*/ 2933700 w 2933700"/>
                  <a:gd name="connsiteY2" fmla="*/ 12700 h 25400"/>
                </a:gdLst>
                <a:ahLst/>
                <a:cxnLst>
                  <a:cxn ang="0">
                    <a:pos x="connsiteX0" y="connsiteY0"/>
                  </a:cxn>
                  <a:cxn ang="0">
                    <a:pos x="connsiteX1" y="connsiteY1"/>
                  </a:cxn>
                  <a:cxn ang="0">
                    <a:pos x="connsiteX2" y="connsiteY2"/>
                  </a:cxn>
                </a:cxnLst>
                <a:rect l="l" t="t" r="r" b="b"/>
                <a:pathLst>
                  <a:path w="2933700" h="25400">
                    <a:moveTo>
                      <a:pt x="0" y="25400"/>
                    </a:moveTo>
                    <a:lnTo>
                      <a:pt x="330200" y="0"/>
                    </a:lnTo>
                    <a:lnTo>
                      <a:pt x="2933700" y="127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5" name="Grafik 14"/>
              <p:cNvPicPr>
                <a:picLocks noChangeAspect="1"/>
              </p:cNvPicPr>
              <p:nvPr/>
            </p:nvPicPr>
            <p:blipFill>
              <a:blip r:embed="rId2"/>
              <a:stretch>
                <a:fillRect/>
              </a:stretch>
            </p:blipFill>
            <p:spPr>
              <a:xfrm>
                <a:off x="4838902" y="1188840"/>
                <a:ext cx="886384" cy="401137"/>
              </a:xfrm>
              <a:prstGeom prst="rect">
                <a:avLst/>
              </a:prstGeom>
            </p:spPr>
          </p:pic>
          <p:pic>
            <p:nvPicPr>
              <p:cNvPr id="16" name="Grafik 15"/>
              <p:cNvPicPr>
                <a:picLocks noChangeAspect="1"/>
              </p:cNvPicPr>
              <p:nvPr/>
            </p:nvPicPr>
            <p:blipFill>
              <a:blip r:embed="rId3"/>
              <a:stretch>
                <a:fillRect/>
              </a:stretch>
            </p:blipFill>
            <p:spPr>
              <a:xfrm>
                <a:off x="6327700" y="1186372"/>
                <a:ext cx="1040433" cy="400664"/>
              </a:xfrm>
              <a:prstGeom prst="rect">
                <a:avLst/>
              </a:prstGeom>
            </p:spPr>
          </p:pic>
          <p:sp>
            <p:nvSpPr>
              <p:cNvPr id="17" name="Freihandform 16"/>
              <p:cNvSpPr/>
              <p:nvPr/>
            </p:nvSpPr>
            <p:spPr>
              <a:xfrm>
                <a:off x="6101322" y="1513931"/>
                <a:ext cx="52856" cy="900000"/>
              </a:xfrm>
              <a:custGeom>
                <a:avLst/>
                <a:gdLst>
                  <a:gd name="connsiteX0" fmla="*/ 0 w 52856"/>
                  <a:gd name="connsiteY0" fmla="*/ 0 h 1130300"/>
                  <a:gd name="connsiteX1" fmla="*/ 50800 w 52856"/>
                  <a:gd name="connsiteY1" fmla="*/ 596900 h 1130300"/>
                  <a:gd name="connsiteX2" fmla="*/ 38100 w 52856"/>
                  <a:gd name="connsiteY2" fmla="*/ 1130300 h 1130300"/>
                </a:gdLst>
                <a:ahLst/>
                <a:cxnLst>
                  <a:cxn ang="0">
                    <a:pos x="connsiteX0" y="connsiteY0"/>
                  </a:cxn>
                  <a:cxn ang="0">
                    <a:pos x="connsiteX1" y="connsiteY1"/>
                  </a:cxn>
                  <a:cxn ang="0">
                    <a:pos x="connsiteX2" y="connsiteY2"/>
                  </a:cxn>
                </a:cxnLst>
                <a:rect l="l" t="t" r="r" b="b"/>
                <a:pathLst>
                  <a:path w="52856" h="1130300">
                    <a:moveTo>
                      <a:pt x="0" y="0"/>
                    </a:moveTo>
                    <a:cubicBezTo>
                      <a:pt x="22225" y="204258"/>
                      <a:pt x="44450" y="408517"/>
                      <a:pt x="50800" y="596900"/>
                    </a:cubicBezTo>
                    <a:cubicBezTo>
                      <a:pt x="57150" y="785283"/>
                      <a:pt x="47625" y="957791"/>
                      <a:pt x="38100" y="1130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1" name="Rechteck 10"/>
            <p:cNvSpPr/>
            <p:nvPr/>
          </p:nvSpPr>
          <p:spPr>
            <a:xfrm>
              <a:off x="6476625" y="2126787"/>
              <a:ext cx="943512" cy="382135"/>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a:solidFill>
                    <a:schemeClr val="tx1"/>
                  </a:solidFill>
                </a:rPr>
                <a:t>Umlauf</a:t>
              </a:r>
            </a:p>
          </p:txBody>
        </p:sp>
        <p:sp>
          <p:nvSpPr>
            <p:cNvPr id="12" name="Rechteck 11"/>
            <p:cNvSpPr/>
            <p:nvPr/>
          </p:nvSpPr>
          <p:spPr>
            <a:xfrm>
              <a:off x="7623046" y="2128398"/>
              <a:ext cx="943200" cy="1548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chemeClr val="tx1"/>
                  </a:solidFill>
                </a:rPr>
                <a:t>AK</a:t>
              </a:r>
              <a:endParaRPr lang="de-CH" sz="1200" dirty="0">
                <a:solidFill>
                  <a:schemeClr val="tx1"/>
                </a:solidFill>
              </a:endParaRPr>
            </a:p>
          </p:txBody>
        </p:sp>
        <p:sp>
          <p:nvSpPr>
            <p:cNvPr id="13" name="Rechteck 12"/>
            <p:cNvSpPr/>
            <p:nvPr/>
          </p:nvSpPr>
          <p:spPr>
            <a:xfrm>
              <a:off x="7629471" y="2319732"/>
              <a:ext cx="943200" cy="189190"/>
            </a:xfrm>
            <a:prstGeom prst="rect">
              <a:avLst/>
            </a:prstGeom>
            <a:solidFill>
              <a:srgbClr val="4FA929"/>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chemeClr val="tx1"/>
                  </a:solidFill>
                </a:rPr>
                <a:t>Erfolg</a:t>
              </a:r>
              <a:endParaRPr lang="de-CH" sz="1200" dirty="0">
                <a:solidFill>
                  <a:schemeClr val="tx1"/>
                </a:solidFill>
              </a:endParaRPr>
            </a:p>
          </p:txBody>
        </p:sp>
      </p:grpSp>
      <p:grpSp>
        <p:nvGrpSpPr>
          <p:cNvPr id="18" name="Bilanz Gde."/>
          <p:cNvGrpSpPr/>
          <p:nvPr/>
        </p:nvGrpSpPr>
        <p:grpSpPr>
          <a:xfrm>
            <a:off x="7547144" y="2263913"/>
            <a:ext cx="3687881" cy="1789909"/>
            <a:chOff x="6209091" y="4038882"/>
            <a:chExt cx="2529231" cy="1227559"/>
          </a:xfrm>
        </p:grpSpPr>
        <p:grpSp>
          <p:nvGrpSpPr>
            <p:cNvPr id="19" name="Gruppieren 18"/>
            <p:cNvGrpSpPr/>
            <p:nvPr/>
          </p:nvGrpSpPr>
          <p:grpSpPr>
            <a:xfrm>
              <a:off x="6209091" y="4038882"/>
              <a:ext cx="2529231" cy="1227559"/>
              <a:chOff x="4838902" y="1186372"/>
              <a:chExt cx="2529231" cy="1227559"/>
            </a:xfrm>
          </p:grpSpPr>
          <p:sp>
            <p:nvSpPr>
              <p:cNvPr id="24" name="Freihandform 23"/>
              <p:cNvSpPr/>
              <p:nvPr/>
            </p:nvSpPr>
            <p:spPr>
              <a:xfrm>
                <a:off x="4931322" y="1488531"/>
                <a:ext cx="2340000" cy="25400"/>
              </a:xfrm>
              <a:custGeom>
                <a:avLst/>
                <a:gdLst>
                  <a:gd name="connsiteX0" fmla="*/ 0 w 2933700"/>
                  <a:gd name="connsiteY0" fmla="*/ 25400 h 25400"/>
                  <a:gd name="connsiteX1" fmla="*/ 330200 w 2933700"/>
                  <a:gd name="connsiteY1" fmla="*/ 0 h 25400"/>
                  <a:gd name="connsiteX2" fmla="*/ 2933700 w 2933700"/>
                  <a:gd name="connsiteY2" fmla="*/ 12700 h 25400"/>
                </a:gdLst>
                <a:ahLst/>
                <a:cxnLst>
                  <a:cxn ang="0">
                    <a:pos x="connsiteX0" y="connsiteY0"/>
                  </a:cxn>
                  <a:cxn ang="0">
                    <a:pos x="connsiteX1" y="connsiteY1"/>
                  </a:cxn>
                  <a:cxn ang="0">
                    <a:pos x="connsiteX2" y="connsiteY2"/>
                  </a:cxn>
                </a:cxnLst>
                <a:rect l="l" t="t" r="r" b="b"/>
                <a:pathLst>
                  <a:path w="2933700" h="25400">
                    <a:moveTo>
                      <a:pt x="0" y="25400"/>
                    </a:moveTo>
                    <a:lnTo>
                      <a:pt x="330200" y="0"/>
                    </a:lnTo>
                    <a:lnTo>
                      <a:pt x="2933700" y="127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5" name="Grafik 24"/>
              <p:cNvPicPr>
                <a:picLocks noChangeAspect="1"/>
              </p:cNvPicPr>
              <p:nvPr/>
            </p:nvPicPr>
            <p:blipFill>
              <a:blip r:embed="rId2"/>
              <a:stretch>
                <a:fillRect/>
              </a:stretch>
            </p:blipFill>
            <p:spPr>
              <a:xfrm>
                <a:off x="4838902" y="1188840"/>
                <a:ext cx="886384" cy="401137"/>
              </a:xfrm>
              <a:prstGeom prst="rect">
                <a:avLst/>
              </a:prstGeom>
            </p:spPr>
          </p:pic>
          <p:pic>
            <p:nvPicPr>
              <p:cNvPr id="26" name="Grafik 25"/>
              <p:cNvPicPr>
                <a:picLocks noChangeAspect="1"/>
              </p:cNvPicPr>
              <p:nvPr/>
            </p:nvPicPr>
            <p:blipFill>
              <a:blip r:embed="rId3"/>
              <a:stretch>
                <a:fillRect/>
              </a:stretch>
            </p:blipFill>
            <p:spPr>
              <a:xfrm>
                <a:off x="6327700" y="1186372"/>
                <a:ext cx="1040433" cy="400664"/>
              </a:xfrm>
              <a:prstGeom prst="rect">
                <a:avLst/>
              </a:prstGeom>
            </p:spPr>
          </p:pic>
          <p:sp>
            <p:nvSpPr>
              <p:cNvPr id="27" name="Freihandform 26"/>
              <p:cNvSpPr/>
              <p:nvPr/>
            </p:nvSpPr>
            <p:spPr>
              <a:xfrm>
                <a:off x="6101322" y="1513931"/>
                <a:ext cx="52856" cy="900000"/>
              </a:xfrm>
              <a:custGeom>
                <a:avLst/>
                <a:gdLst>
                  <a:gd name="connsiteX0" fmla="*/ 0 w 52856"/>
                  <a:gd name="connsiteY0" fmla="*/ 0 h 1130300"/>
                  <a:gd name="connsiteX1" fmla="*/ 50800 w 52856"/>
                  <a:gd name="connsiteY1" fmla="*/ 596900 h 1130300"/>
                  <a:gd name="connsiteX2" fmla="*/ 38100 w 52856"/>
                  <a:gd name="connsiteY2" fmla="*/ 1130300 h 1130300"/>
                </a:gdLst>
                <a:ahLst/>
                <a:cxnLst>
                  <a:cxn ang="0">
                    <a:pos x="connsiteX0" y="connsiteY0"/>
                  </a:cxn>
                  <a:cxn ang="0">
                    <a:pos x="connsiteX1" y="connsiteY1"/>
                  </a:cxn>
                  <a:cxn ang="0">
                    <a:pos x="connsiteX2" y="connsiteY2"/>
                  </a:cxn>
                </a:cxnLst>
                <a:rect l="l" t="t" r="r" b="b"/>
                <a:pathLst>
                  <a:path w="52856" h="1130300">
                    <a:moveTo>
                      <a:pt x="0" y="0"/>
                    </a:moveTo>
                    <a:cubicBezTo>
                      <a:pt x="22225" y="204258"/>
                      <a:pt x="44450" y="408517"/>
                      <a:pt x="50800" y="596900"/>
                    </a:cubicBezTo>
                    <a:cubicBezTo>
                      <a:pt x="57150" y="785283"/>
                      <a:pt x="47625" y="957791"/>
                      <a:pt x="38100" y="1130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20" name="Rechteck 19"/>
            <p:cNvSpPr/>
            <p:nvPr/>
          </p:nvSpPr>
          <p:spPr>
            <a:xfrm>
              <a:off x="7601894" y="4416117"/>
              <a:ext cx="943200" cy="373773"/>
            </a:xfrm>
            <a:prstGeom prst="rect">
              <a:avLst/>
            </a:prstGeom>
            <a:solidFill>
              <a:schemeClr val="bg1"/>
            </a:solid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000" dirty="0">
                  <a:solidFill>
                    <a:schemeClr val="bg1">
                      <a:lumMod val="75000"/>
                    </a:schemeClr>
                  </a:solidFill>
                </a:rPr>
                <a:t>FK</a:t>
              </a:r>
            </a:p>
          </p:txBody>
        </p:sp>
        <p:sp>
          <p:nvSpPr>
            <p:cNvPr id="21" name="Rechteck 20"/>
            <p:cNvSpPr/>
            <p:nvPr/>
          </p:nvSpPr>
          <p:spPr>
            <a:xfrm>
              <a:off x="6464223" y="4421129"/>
              <a:ext cx="944443" cy="241864"/>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a:solidFill>
                    <a:schemeClr val="tx1"/>
                  </a:solidFill>
                </a:rPr>
                <a:t>AV/UV</a:t>
              </a:r>
              <a:endParaRPr lang="de-CH" sz="1600" dirty="0">
                <a:solidFill>
                  <a:schemeClr val="tx1"/>
                </a:solidFill>
              </a:endParaRPr>
            </a:p>
          </p:txBody>
        </p:sp>
        <p:sp>
          <p:nvSpPr>
            <p:cNvPr id="22" name="Rechteck 21"/>
            <p:cNvSpPr/>
            <p:nvPr/>
          </p:nvSpPr>
          <p:spPr>
            <a:xfrm>
              <a:off x="7611070" y="4900896"/>
              <a:ext cx="943200" cy="257776"/>
            </a:xfrm>
            <a:prstGeom prst="rect">
              <a:avLst/>
            </a:prstGeom>
            <a:solidFill>
              <a:srgbClr val="4FA929"/>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chemeClr val="tx1"/>
                  </a:solidFill>
                </a:rPr>
                <a:t>Erfolg</a:t>
              </a:r>
            </a:p>
          </p:txBody>
        </p:sp>
        <p:sp>
          <p:nvSpPr>
            <p:cNvPr id="23" name="Rechteck 22"/>
            <p:cNvSpPr/>
            <p:nvPr/>
          </p:nvSpPr>
          <p:spPr>
            <a:xfrm>
              <a:off x="6464223" y="4749644"/>
              <a:ext cx="944443" cy="419547"/>
            </a:xfrm>
            <a:prstGeom prst="rect">
              <a:avLst/>
            </a:prstGeom>
            <a:solidFill>
              <a:schemeClr val="bg1"/>
            </a:solid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a:solidFill>
                    <a:schemeClr val="bg1">
                      <a:lumMod val="75000"/>
                    </a:schemeClr>
                  </a:solidFill>
                </a:rPr>
                <a:t>Anlagen</a:t>
              </a:r>
              <a:endParaRPr lang="de-CH" sz="1600" dirty="0">
                <a:solidFill>
                  <a:schemeClr val="bg1">
                    <a:lumMod val="75000"/>
                  </a:schemeClr>
                </a:solidFill>
              </a:endParaRPr>
            </a:p>
          </p:txBody>
        </p:sp>
      </p:grpSp>
    </p:spTree>
    <p:extLst>
      <p:ext uri="{BB962C8B-B14F-4D97-AF65-F5344CB8AC3E}">
        <p14:creationId xmlns:p14="http://schemas.microsoft.com/office/powerpoint/2010/main" val="40460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Kreis-Reha"/>
          <p:cNvGrpSpPr/>
          <p:nvPr/>
        </p:nvGrpSpPr>
        <p:grpSpPr>
          <a:xfrm>
            <a:off x="7415937" y="1543049"/>
            <a:ext cx="4919305" cy="4919305"/>
            <a:chOff x="8120787" y="2049336"/>
            <a:chExt cx="4919305" cy="4919305"/>
          </a:xfrm>
        </p:grpSpPr>
        <p:sp>
          <p:nvSpPr>
            <p:cNvPr id="10" name="Ellipse 9"/>
            <p:cNvSpPr/>
            <p:nvPr/>
          </p:nvSpPr>
          <p:spPr>
            <a:xfrm>
              <a:off x="8120787" y="2049336"/>
              <a:ext cx="4919305" cy="4919305"/>
            </a:xfrm>
            <a:prstGeom prst="ellipse">
              <a:avLst/>
            </a:prstGeom>
            <a:solidFill>
              <a:schemeClr val="bg1"/>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1" name="Picture 2" descr="Physical medicine and rehabilitation Health Care Physical therapy Nursing  Drug rehabilitation, Rehabilitation elements, monochrome, elements Vector  png | PNGEg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222" r="100000">
                          <a14:foregroundMark x1="22667" y1="14762" x2="41111" y2="17848"/>
                          <a14:foregroundMark x1="66111" y1="7923" x2="83333" y2="11176"/>
                          <a14:foregroundMark x1="51000" y1="20517" x2="92667" y2="25605"/>
                          <a14:foregroundMark x1="84556" y1="49374" x2="87889" y2="84904"/>
                          <a14:foregroundMark x1="14556" y1="21268" x2="17444" y2="19850"/>
                        </a14:backgroundRemoval>
                      </a14:imgEffect>
                    </a14:imgLayer>
                  </a14:imgProps>
                </a:ext>
                <a:ext uri="{28A0092B-C50C-407E-A947-70E740481C1C}">
                  <a14:useLocalDpi xmlns:a14="http://schemas.microsoft.com/office/drawing/2010/main" val="0"/>
                </a:ext>
              </a:extLst>
            </a:blip>
            <a:srcRect/>
            <a:stretch>
              <a:fillRect/>
            </a:stretch>
          </p:blipFill>
          <p:spPr bwMode="auto">
            <a:xfrm>
              <a:off x="9314711" y="2822757"/>
              <a:ext cx="2531456" cy="3372462"/>
            </a:xfrm>
            <a:prstGeom prst="rect">
              <a:avLst/>
            </a:prstGeom>
            <a:extLst>
              <a:ext uri="{909E8E84-426E-40DD-AFC4-6F175D3DCCD1}">
                <a14:hiddenFill xmlns:a14="http://schemas.microsoft.com/office/drawing/2010/main">
                  <a:solidFill>
                    <a:srgbClr val="FFFFFF"/>
                  </a:solidFill>
                </a14:hiddenFill>
              </a:ext>
            </a:extLst>
          </p:spPr>
        </p:pic>
      </p:grpSp>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Reha – Aktuelle Situation und Risiken</a:t>
            </a:r>
          </a:p>
        </p:txBody>
      </p:sp>
      <p:sp>
        <p:nvSpPr>
          <p:cNvPr id="5" name="Intensivstation-Textbox"/>
          <p:cNvSpPr/>
          <p:nvPr/>
        </p:nvSpPr>
        <p:spPr>
          <a:xfrm>
            <a:off x="266700" y="1543050"/>
            <a:ext cx="6543532" cy="5314950"/>
          </a:xfrm>
          <a:prstGeom prst="rect">
            <a:avLst/>
          </a:prstGeom>
          <a:solidFill>
            <a:schemeClr val="bg1">
              <a:lumMod val="8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tIns="288000" rtlCol="0" anchor="t" anchorCtr="0"/>
          <a:lstStyle/>
          <a:p>
            <a:pPr marL="273050" lvl="0" algn="ctr"/>
            <a:r>
              <a:rPr lang="de-CH" sz="2800" b="1" dirty="0">
                <a:solidFill>
                  <a:prstClr val="black"/>
                </a:solidFill>
              </a:rPr>
              <a:t>Reha</a:t>
            </a:r>
          </a:p>
          <a:p>
            <a:pPr marL="273050" lvl="0" algn="ctr"/>
            <a:r>
              <a:rPr lang="de-CH" sz="1600" dirty="0">
                <a:solidFill>
                  <a:prstClr val="black"/>
                </a:solidFill>
              </a:rPr>
              <a:t>seit 2020</a:t>
            </a:r>
          </a:p>
          <a:p>
            <a:pPr marL="273050" lvl="0"/>
            <a:endParaRPr lang="de-CH" sz="2000" dirty="0">
              <a:solidFill>
                <a:prstClr val="black"/>
              </a:solidFill>
            </a:endParaRPr>
          </a:p>
          <a:p>
            <a:pPr marL="273050" lvl="0"/>
            <a:r>
              <a:rPr lang="de-CH" sz="2000" dirty="0">
                <a:solidFill>
                  <a:prstClr val="black"/>
                </a:solidFill>
              </a:rPr>
              <a:t>Die neue Ausgangslage hält den Bergbahnbetrieb nur mittelfristig am Laufen. Der Erfolg hängt von folgenden Faktoren ab:</a:t>
            </a:r>
          </a:p>
          <a:p>
            <a:pPr marL="273050" lvl="0"/>
            <a:endParaRPr lang="de-CH" sz="2000" dirty="0">
              <a:solidFill>
                <a:prstClr val="black"/>
              </a:solidFill>
            </a:endParaRPr>
          </a:p>
          <a:p>
            <a:pPr marL="615950" lvl="0" indent="-342900">
              <a:spcAft>
                <a:spcPts val="300"/>
              </a:spcAft>
              <a:buFont typeface="Wingdings" panose="05000000000000000000" pitchFamily="2" charset="2"/>
              <a:buChar char="ü"/>
            </a:pPr>
            <a:r>
              <a:rPr lang="de-CH" sz="2000" dirty="0">
                <a:solidFill>
                  <a:prstClr val="black"/>
                </a:solidFill>
              </a:rPr>
              <a:t>Können sich die BBHAG </a:t>
            </a:r>
            <a:r>
              <a:rPr lang="de-CH" sz="2000" b="1" dirty="0">
                <a:solidFill>
                  <a:prstClr val="black"/>
                </a:solidFill>
              </a:rPr>
              <a:t>Ersatzinvestitionen</a:t>
            </a:r>
            <a:r>
              <a:rPr lang="de-CH" sz="2000" dirty="0">
                <a:solidFill>
                  <a:prstClr val="black"/>
                </a:solidFill>
              </a:rPr>
              <a:t> und höhere Abschreibungen leisten?</a:t>
            </a:r>
          </a:p>
          <a:p>
            <a:pPr marL="615950" lvl="0" indent="-342900">
              <a:spcAft>
                <a:spcPts val="300"/>
              </a:spcAft>
              <a:buFont typeface="Wingdings" panose="05000000000000000000" pitchFamily="2" charset="2"/>
              <a:buChar char="ü"/>
            </a:pPr>
            <a:r>
              <a:rPr lang="de-CH" sz="2000" b="1" dirty="0">
                <a:solidFill>
                  <a:prstClr val="black"/>
                </a:solidFill>
              </a:rPr>
              <a:t>Will die Gemeinde </a:t>
            </a:r>
            <a:r>
              <a:rPr lang="de-CH" sz="2000" dirty="0">
                <a:solidFill>
                  <a:prstClr val="black"/>
                </a:solidFill>
              </a:rPr>
              <a:t>dieses </a:t>
            </a:r>
            <a:r>
              <a:rPr lang="de-CH" sz="2000" b="1" dirty="0">
                <a:solidFill>
                  <a:prstClr val="black"/>
                </a:solidFill>
              </a:rPr>
              <a:t>Anlagevermögen</a:t>
            </a:r>
            <a:r>
              <a:rPr lang="de-CH" sz="2000" dirty="0">
                <a:solidFill>
                  <a:prstClr val="black"/>
                </a:solidFill>
              </a:rPr>
              <a:t> längerfristig?</a:t>
            </a:r>
          </a:p>
          <a:p>
            <a:pPr marL="615950" lvl="0" indent="-342900">
              <a:spcAft>
                <a:spcPts val="300"/>
              </a:spcAft>
              <a:buFont typeface="Wingdings" panose="05000000000000000000" pitchFamily="2" charset="2"/>
              <a:buChar char="ü"/>
            </a:pPr>
            <a:r>
              <a:rPr lang="de-CH" sz="2000" dirty="0">
                <a:solidFill>
                  <a:prstClr val="black"/>
                </a:solidFill>
              </a:rPr>
              <a:t>Kann sich der Bergbahnbetrieb </a:t>
            </a:r>
            <a:r>
              <a:rPr lang="de-CH" sz="2000" b="1" dirty="0">
                <a:solidFill>
                  <a:prstClr val="black"/>
                </a:solidFill>
              </a:rPr>
              <a:t>höhere</a:t>
            </a:r>
            <a:r>
              <a:rPr lang="de-CH" sz="2000" dirty="0">
                <a:solidFill>
                  <a:prstClr val="black"/>
                </a:solidFill>
              </a:rPr>
              <a:t> </a:t>
            </a:r>
            <a:r>
              <a:rPr lang="de-CH" sz="2000" b="1" dirty="0">
                <a:solidFill>
                  <a:prstClr val="black"/>
                </a:solidFill>
              </a:rPr>
              <a:t>Kosten </a:t>
            </a:r>
            <a:r>
              <a:rPr lang="de-CH" sz="2000" dirty="0">
                <a:solidFill>
                  <a:prstClr val="black"/>
                </a:solidFill>
              </a:rPr>
              <a:t>leisten?</a:t>
            </a:r>
          </a:p>
          <a:p>
            <a:pPr marL="615950" lvl="0" indent="-342900">
              <a:spcAft>
                <a:spcPts val="300"/>
              </a:spcAft>
              <a:buFont typeface="Wingdings" panose="05000000000000000000" pitchFamily="2" charset="2"/>
              <a:buChar char="ü"/>
            </a:pPr>
            <a:r>
              <a:rPr lang="de-CH" sz="2000" dirty="0">
                <a:solidFill>
                  <a:prstClr val="black"/>
                </a:solidFill>
              </a:rPr>
              <a:t>Kann sich die </a:t>
            </a:r>
            <a:r>
              <a:rPr lang="de-CH" sz="2000" b="1" dirty="0">
                <a:solidFill>
                  <a:prstClr val="black"/>
                </a:solidFill>
              </a:rPr>
              <a:t>Destination</a:t>
            </a:r>
            <a:r>
              <a:rPr lang="de-CH" sz="2000" dirty="0">
                <a:solidFill>
                  <a:prstClr val="black"/>
                </a:solidFill>
              </a:rPr>
              <a:t> längerfristig neu ausrichten um einen Rückfall zu vermeiden?</a:t>
            </a:r>
          </a:p>
        </p:txBody>
      </p:sp>
    </p:spTree>
    <p:extLst>
      <p:ext uri="{BB962C8B-B14F-4D97-AF65-F5344CB8AC3E}">
        <p14:creationId xmlns:p14="http://schemas.microsoft.com/office/powerpoint/2010/main" val="239995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Reha – Zukunftsszenarien</a:t>
            </a:r>
          </a:p>
        </p:txBody>
      </p:sp>
      <p:sp>
        <p:nvSpPr>
          <p:cNvPr id="5" name="Intensivstation-Textbox"/>
          <p:cNvSpPr/>
          <p:nvPr/>
        </p:nvSpPr>
        <p:spPr>
          <a:xfrm>
            <a:off x="266700" y="1543050"/>
            <a:ext cx="6543532" cy="5314950"/>
          </a:xfrm>
          <a:prstGeom prst="rect">
            <a:avLst/>
          </a:prstGeom>
          <a:solidFill>
            <a:schemeClr val="bg1">
              <a:lumMod val="8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tIns="288000" rtlCol="0" anchor="t" anchorCtr="0"/>
          <a:lstStyle/>
          <a:p>
            <a:pPr marL="273050" lvl="0" algn="ctr"/>
            <a:r>
              <a:rPr lang="de-CH" sz="2800" b="1" dirty="0">
                <a:solidFill>
                  <a:prstClr val="black"/>
                </a:solidFill>
              </a:rPr>
              <a:t>Reha</a:t>
            </a:r>
          </a:p>
          <a:p>
            <a:pPr marL="273050" lvl="0" algn="ctr"/>
            <a:r>
              <a:rPr lang="de-CH" sz="1600" dirty="0">
                <a:solidFill>
                  <a:prstClr val="black"/>
                </a:solidFill>
              </a:rPr>
              <a:t>seit 2020</a:t>
            </a:r>
          </a:p>
          <a:p>
            <a:pPr marL="273050" lvl="0"/>
            <a:endParaRPr lang="de-CH" sz="2000" dirty="0">
              <a:solidFill>
                <a:prstClr val="black"/>
              </a:solidFill>
            </a:endParaRPr>
          </a:p>
          <a:p>
            <a:pPr marL="273050" lvl="0"/>
            <a:r>
              <a:rPr lang="de-CH" sz="2000" dirty="0">
                <a:solidFill>
                  <a:prstClr val="black"/>
                </a:solidFill>
              </a:rPr>
              <a:t>Es sind Optionen zu prüfen, um die </a:t>
            </a:r>
            <a:r>
              <a:rPr lang="de-CH" sz="2000" b="1" dirty="0">
                <a:solidFill>
                  <a:prstClr val="black"/>
                </a:solidFill>
              </a:rPr>
              <a:t>langfristige Fortführungsfähigkeit </a:t>
            </a:r>
            <a:r>
              <a:rPr lang="de-CH" sz="2000" dirty="0">
                <a:solidFill>
                  <a:prstClr val="black"/>
                </a:solidFill>
              </a:rPr>
              <a:t>des Betriebes zu gewährleisten. Derzeit in Verhandlung:</a:t>
            </a:r>
          </a:p>
          <a:p>
            <a:pPr marL="273050" lvl="0"/>
            <a:endParaRPr lang="de-CH" sz="2000" dirty="0">
              <a:solidFill>
                <a:prstClr val="black"/>
              </a:solidFill>
            </a:endParaRPr>
          </a:p>
          <a:p>
            <a:pPr marL="615950" lvl="0" indent="-342900">
              <a:spcAft>
                <a:spcPts val="300"/>
              </a:spcAft>
              <a:buFont typeface="Wingdings" panose="05000000000000000000" pitchFamily="2" charset="2"/>
              <a:buChar char="ü"/>
            </a:pPr>
            <a:r>
              <a:rPr lang="de-CH" sz="2000" dirty="0">
                <a:solidFill>
                  <a:prstClr val="black"/>
                </a:solidFill>
              </a:rPr>
              <a:t>Integrationsprozess mit </a:t>
            </a:r>
            <a:r>
              <a:rPr lang="de-CH" sz="2000" dirty="0" err="1">
                <a:solidFill>
                  <a:prstClr val="black"/>
                </a:solidFill>
              </a:rPr>
              <a:t>Saastal</a:t>
            </a:r>
            <a:r>
              <a:rPr lang="de-CH" sz="2000" dirty="0">
                <a:solidFill>
                  <a:prstClr val="black"/>
                </a:solidFill>
              </a:rPr>
              <a:t>-Bergbahnen AG (STBAG).</a:t>
            </a:r>
          </a:p>
        </p:txBody>
      </p:sp>
      <p:pic>
        <p:nvPicPr>
          <p:cNvPr id="7" name="Logo-STBAG">
            <a:extLst>
              <a:ext uri="{FF2B5EF4-FFF2-40B4-BE49-F238E27FC236}">
                <a16:creationId xmlns:a16="http://schemas.microsoft.com/office/drawing/2014/main" id="{2319CD0C-75E2-461A-A3BE-9B2CB063E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826" y="1841907"/>
            <a:ext cx="1980000" cy="1980000"/>
          </a:xfrm>
          <a:prstGeom prst="rect">
            <a:avLst/>
          </a:prstGeom>
          <a:ln>
            <a:solidFill>
              <a:srgbClr val="DC1625"/>
            </a:solidFill>
          </a:ln>
        </p:spPr>
      </p:pic>
      <p:grpSp>
        <p:nvGrpSpPr>
          <p:cNvPr id="8" name="Logo-Gde.Saas-Grund"/>
          <p:cNvGrpSpPr/>
          <p:nvPr/>
        </p:nvGrpSpPr>
        <p:grpSpPr>
          <a:xfrm>
            <a:off x="9733988" y="4666144"/>
            <a:ext cx="1970679" cy="1998300"/>
            <a:chOff x="8385596" y="1715193"/>
            <a:chExt cx="1970679" cy="1998300"/>
          </a:xfrm>
        </p:grpSpPr>
        <p:sp>
          <p:nvSpPr>
            <p:cNvPr id="12" name="Rechteck 11"/>
            <p:cNvSpPr/>
            <p:nvPr/>
          </p:nvSpPr>
          <p:spPr>
            <a:xfrm>
              <a:off x="8385596" y="1715193"/>
              <a:ext cx="1970679" cy="1998300"/>
            </a:xfrm>
            <a:prstGeom prst="rect">
              <a:avLst/>
            </a:prstGeom>
            <a:solidFill>
              <a:schemeClr val="bg1"/>
            </a:solidFill>
            <a:ln>
              <a:solidFill>
                <a:srgbClr val="DC16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 name="Grafik 12">
              <a:extLst>
                <a:ext uri="{FF2B5EF4-FFF2-40B4-BE49-F238E27FC236}">
                  <a16:creationId xmlns:a16="http://schemas.microsoft.com/office/drawing/2014/main" id="{6CCA6E51-EB01-4E4E-BCC4-732320777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9302" y="2471952"/>
              <a:ext cx="1763265" cy="432000"/>
            </a:xfrm>
            <a:prstGeom prst="rect">
              <a:avLst/>
            </a:prstGeom>
          </p:spPr>
        </p:pic>
      </p:grpSp>
      <p:pic>
        <p:nvPicPr>
          <p:cNvPr id="14" name="Logo-BBHAG">
            <a:extLst>
              <a:ext uri="{FF2B5EF4-FFF2-40B4-BE49-F238E27FC236}">
                <a16:creationId xmlns:a16="http://schemas.microsoft.com/office/drawing/2014/main" id="{29E676DA-B29E-4EA9-B682-2E563E9E2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324" y="3218618"/>
            <a:ext cx="1980000" cy="1980000"/>
          </a:xfrm>
          <a:prstGeom prst="rect">
            <a:avLst/>
          </a:prstGeom>
        </p:spPr>
      </p:pic>
    </p:spTree>
    <p:extLst>
      <p:ext uri="{BB962C8B-B14F-4D97-AF65-F5344CB8AC3E}">
        <p14:creationId xmlns:p14="http://schemas.microsoft.com/office/powerpoint/2010/main" val="173529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0"/>
            <a:ext cx="268860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Foliennummernplatzhalter 1"/>
          <p:cNvSpPr>
            <a:spLocks noGrp="1"/>
          </p:cNvSpPr>
          <p:nvPr>
            <p:ph type="sldNum" sz="quarter" idx="4294967295"/>
          </p:nvPr>
        </p:nvSpPr>
        <p:spPr>
          <a:xfrm>
            <a:off x="11704638" y="6492875"/>
            <a:ext cx="487362" cy="365125"/>
          </a:xfrm>
        </p:spPr>
        <p:txBody>
          <a:bodyPr/>
          <a:lstStyle/>
          <a:p>
            <a:fld id="{F712ED2E-5FD5-4D9D-AA40-4AB98F8BFE40}" type="slidenum">
              <a:rPr lang="de-CH" smtClean="0"/>
              <a:pPr/>
              <a:t>23</a:t>
            </a:fld>
            <a:endParaRPr lang="de-CH"/>
          </a:p>
        </p:txBody>
      </p:sp>
      <p:pic>
        <p:nvPicPr>
          <p:cNvPr id="10" name="Logo-STBAG">
            <a:extLst>
              <a:ext uri="{FF2B5EF4-FFF2-40B4-BE49-F238E27FC236}">
                <a16:creationId xmlns:a16="http://schemas.microsoft.com/office/drawing/2014/main" id="{2319CD0C-75E2-461A-A3BE-9B2CB063E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89" y="258767"/>
            <a:ext cx="1980000" cy="1980000"/>
          </a:xfrm>
          <a:prstGeom prst="rect">
            <a:avLst/>
          </a:prstGeom>
          <a:ln>
            <a:solidFill>
              <a:srgbClr val="DC1625"/>
            </a:solidFill>
          </a:ln>
        </p:spPr>
      </p:pic>
      <p:grpSp>
        <p:nvGrpSpPr>
          <p:cNvPr id="11" name="Logo-Gde.Saas-Grund"/>
          <p:cNvGrpSpPr/>
          <p:nvPr/>
        </p:nvGrpSpPr>
        <p:grpSpPr>
          <a:xfrm>
            <a:off x="262889" y="4677137"/>
            <a:ext cx="1970679" cy="1998300"/>
            <a:chOff x="8385596" y="1715193"/>
            <a:chExt cx="1970679" cy="1998300"/>
          </a:xfrm>
        </p:grpSpPr>
        <p:sp>
          <p:nvSpPr>
            <p:cNvPr id="12" name="Rechteck 11"/>
            <p:cNvSpPr/>
            <p:nvPr/>
          </p:nvSpPr>
          <p:spPr>
            <a:xfrm>
              <a:off x="8385596" y="1715193"/>
              <a:ext cx="1970679" cy="1998300"/>
            </a:xfrm>
            <a:prstGeom prst="rect">
              <a:avLst/>
            </a:prstGeom>
            <a:solidFill>
              <a:schemeClr val="bg1"/>
            </a:solidFill>
            <a:ln>
              <a:solidFill>
                <a:srgbClr val="DC16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 name="Grafik 12">
              <a:extLst>
                <a:ext uri="{FF2B5EF4-FFF2-40B4-BE49-F238E27FC236}">
                  <a16:creationId xmlns:a16="http://schemas.microsoft.com/office/drawing/2014/main" id="{6CCA6E51-EB01-4E4E-BCC4-732320777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9302" y="2471952"/>
              <a:ext cx="1763265" cy="432000"/>
            </a:xfrm>
            <a:prstGeom prst="rect">
              <a:avLst/>
            </a:prstGeom>
          </p:spPr>
        </p:pic>
      </p:grpSp>
      <p:pic>
        <p:nvPicPr>
          <p:cNvPr id="14" name="Logo-BBHAG">
            <a:extLst>
              <a:ext uri="{FF2B5EF4-FFF2-40B4-BE49-F238E27FC236}">
                <a16:creationId xmlns:a16="http://schemas.microsoft.com/office/drawing/2014/main" id="{29E676DA-B29E-4EA9-B682-2E563E9E2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89" y="2467952"/>
            <a:ext cx="1980000" cy="1980000"/>
          </a:xfrm>
          <a:prstGeom prst="rect">
            <a:avLst/>
          </a:prstGeom>
        </p:spPr>
      </p:pic>
      <p:sp>
        <p:nvSpPr>
          <p:cNvPr id="15" name="Textbox_STBAG"/>
          <p:cNvSpPr/>
          <p:nvPr/>
        </p:nvSpPr>
        <p:spPr>
          <a:xfrm>
            <a:off x="2688609" y="258767"/>
            <a:ext cx="8557146" cy="19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spcAft>
                <a:spcPts val="300"/>
              </a:spcAft>
              <a:buFont typeface="Wingdings" panose="05000000000000000000" pitchFamily="2" charset="2"/>
              <a:buChar char="ü"/>
            </a:pPr>
            <a:r>
              <a:rPr lang="de-CH" b="1" dirty="0">
                <a:solidFill>
                  <a:schemeClr val="tx1"/>
                </a:solidFill>
              </a:rPr>
              <a:t>Interesse</a:t>
            </a:r>
            <a:r>
              <a:rPr lang="de-CH" dirty="0">
                <a:solidFill>
                  <a:schemeClr val="tx1"/>
                </a:solidFill>
              </a:rPr>
              <a:t> an einer Integration der BBHAG in STBAG.</a:t>
            </a:r>
          </a:p>
          <a:p>
            <a:pPr marL="285750" indent="-285750">
              <a:spcAft>
                <a:spcPts val="300"/>
              </a:spcAft>
              <a:buFont typeface="Wingdings" panose="05000000000000000000" pitchFamily="2" charset="2"/>
              <a:buChar char="ü"/>
            </a:pPr>
            <a:r>
              <a:rPr lang="de-CH" dirty="0">
                <a:solidFill>
                  <a:schemeClr val="tx1"/>
                </a:solidFill>
              </a:rPr>
              <a:t>Ist an rascher Abwicklung interessiert.</a:t>
            </a:r>
          </a:p>
          <a:p>
            <a:pPr marL="285750" indent="-285750">
              <a:spcAft>
                <a:spcPts val="300"/>
              </a:spcAft>
              <a:buFont typeface="Wingdings" panose="05000000000000000000" pitchFamily="2" charset="2"/>
              <a:buChar char="ü"/>
            </a:pPr>
            <a:r>
              <a:rPr lang="de-CH" dirty="0">
                <a:solidFill>
                  <a:schemeClr val="tx1"/>
                </a:solidFill>
              </a:rPr>
              <a:t>Ziel: </a:t>
            </a:r>
            <a:r>
              <a:rPr lang="de-CH" b="1" dirty="0">
                <a:solidFill>
                  <a:schemeClr val="tx1"/>
                </a:solidFill>
              </a:rPr>
              <a:t>Aktienmehrheit</a:t>
            </a:r>
            <a:r>
              <a:rPr lang="de-CH" dirty="0">
                <a:solidFill>
                  <a:schemeClr val="tx1"/>
                </a:solidFill>
              </a:rPr>
              <a:t> an BBHAG </a:t>
            </a:r>
            <a:r>
              <a:rPr lang="de-CH" sz="1200" dirty="0">
                <a:solidFill>
                  <a:schemeClr val="tx1"/>
                </a:solidFill>
              </a:rPr>
              <a:t>(grösser 50%)</a:t>
            </a:r>
            <a:r>
              <a:rPr lang="de-CH" dirty="0">
                <a:solidFill>
                  <a:schemeClr val="tx1"/>
                </a:solidFill>
              </a:rPr>
              <a:t>.</a:t>
            </a:r>
          </a:p>
        </p:txBody>
      </p:sp>
      <p:sp>
        <p:nvSpPr>
          <p:cNvPr id="16" name="Textbox_BBHAG"/>
          <p:cNvSpPr/>
          <p:nvPr/>
        </p:nvSpPr>
        <p:spPr>
          <a:xfrm>
            <a:off x="2688609" y="2467952"/>
            <a:ext cx="8557146" cy="19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spcAft>
                <a:spcPts val="300"/>
              </a:spcAft>
              <a:buFont typeface="Wingdings" panose="05000000000000000000" pitchFamily="2" charset="2"/>
              <a:buChar char="ü"/>
            </a:pPr>
            <a:r>
              <a:rPr lang="de-CH" dirty="0">
                <a:solidFill>
                  <a:schemeClr val="tx1"/>
                </a:solidFill>
              </a:rPr>
              <a:t>Prüft Angebot detailliert.</a:t>
            </a:r>
          </a:p>
          <a:p>
            <a:pPr marL="285750" indent="-285750">
              <a:spcAft>
                <a:spcPts val="300"/>
              </a:spcAft>
              <a:buFont typeface="Wingdings" panose="05000000000000000000" pitchFamily="2" charset="2"/>
              <a:buChar char="ü"/>
            </a:pPr>
            <a:r>
              <a:rPr lang="de-CH" b="1" dirty="0">
                <a:solidFill>
                  <a:schemeClr val="tx1"/>
                </a:solidFill>
              </a:rPr>
              <a:t>Ist an Integration der BBHAG in STBAG aus strategischer Sicht sehr interessiert.</a:t>
            </a:r>
          </a:p>
          <a:p>
            <a:pPr marL="285750" indent="-285750">
              <a:spcAft>
                <a:spcPts val="300"/>
              </a:spcAft>
              <a:buFont typeface="Wingdings" panose="05000000000000000000" pitchFamily="2" charset="2"/>
              <a:buChar char="ü"/>
            </a:pPr>
            <a:r>
              <a:rPr lang="de-CH" dirty="0">
                <a:solidFill>
                  <a:schemeClr val="tx1"/>
                </a:solidFill>
              </a:rPr>
              <a:t>Ziel: Stärkung </a:t>
            </a:r>
            <a:r>
              <a:rPr lang="de-CH" b="1" dirty="0">
                <a:solidFill>
                  <a:schemeClr val="tx1"/>
                </a:solidFill>
              </a:rPr>
              <a:t>Marktpositionierung</a:t>
            </a:r>
            <a:r>
              <a:rPr lang="de-CH" dirty="0">
                <a:solidFill>
                  <a:schemeClr val="tx1"/>
                </a:solidFill>
              </a:rPr>
              <a:t> mit finanziellen und strategischen Partnern.</a:t>
            </a:r>
          </a:p>
        </p:txBody>
      </p:sp>
      <p:sp>
        <p:nvSpPr>
          <p:cNvPr id="17" name="Textbox_Gemeinde"/>
          <p:cNvSpPr/>
          <p:nvPr/>
        </p:nvSpPr>
        <p:spPr>
          <a:xfrm>
            <a:off x="2688609" y="4659896"/>
            <a:ext cx="8557146" cy="19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spcAft>
                <a:spcPts val="300"/>
              </a:spcAft>
              <a:buFont typeface="Wingdings" panose="05000000000000000000" pitchFamily="2" charset="2"/>
              <a:buChar char="ü"/>
            </a:pPr>
            <a:r>
              <a:rPr lang="de-CH" dirty="0">
                <a:solidFill>
                  <a:schemeClr val="tx1"/>
                </a:solidFill>
              </a:rPr>
              <a:t>Prüft Angebot detailliert.</a:t>
            </a:r>
          </a:p>
          <a:p>
            <a:pPr marL="285750" indent="-285750">
              <a:spcAft>
                <a:spcPts val="300"/>
              </a:spcAft>
              <a:buFont typeface="Wingdings" panose="05000000000000000000" pitchFamily="2" charset="2"/>
              <a:buChar char="ü"/>
            </a:pPr>
            <a:r>
              <a:rPr lang="de-CH" b="1" dirty="0">
                <a:solidFill>
                  <a:schemeClr val="tx1"/>
                </a:solidFill>
              </a:rPr>
              <a:t>Ist an Integration der BBHAG in STBAG aus politischer Sicht sehr interessiert.</a:t>
            </a:r>
          </a:p>
          <a:p>
            <a:pPr marL="285750" indent="-285750">
              <a:spcAft>
                <a:spcPts val="300"/>
              </a:spcAft>
              <a:buFont typeface="Wingdings" panose="05000000000000000000" pitchFamily="2" charset="2"/>
              <a:buChar char="ü"/>
            </a:pPr>
            <a:r>
              <a:rPr lang="de-CH" dirty="0">
                <a:solidFill>
                  <a:schemeClr val="tx1"/>
                </a:solidFill>
              </a:rPr>
              <a:t>Ziel: </a:t>
            </a:r>
            <a:r>
              <a:rPr lang="de-CH" b="1" dirty="0">
                <a:solidFill>
                  <a:schemeClr val="tx1"/>
                </a:solidFill>
              </a:rPr>
              <a:t>Fairer Preis</a:t>
            </a:r>
            <a:r>
              <a:rPr lang="de-CH" dirty="0">
                <a:solidFill>
                  <a:schemeClr val="tx1"/>
                </a:solidFill>
              </a:rPr>
              <a:t>, finanzielle Entlastung</a:t>
            </a:r>
          </a:p>
        </p:txBody>
      </p:sp>
    </p:spTree>
    <p:extLst>
      <p:ext uri="{BB962C8B-B14F-4D97-AF65-F5344CB8AC3E}">
        <p14:creationId xmlns:p14="http://schemas.microsoft.com/office/powerpoint/2010/main" val="255692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Kreis-Entlassung"/>
          <p:cNvGrpSpPr/>
          <p:nvPr/>
        </p:nvGrpSpPr>
        <p:grpSpPr>
          <a:xfrm>
            <a:off x="7415936" y="1543049"/>
            <a:ext cx="4919305" cy="4919305"/>
            <a:chOff x="8120787" y="2049336"/>
            <a:chExt cx="4919305" cy="4919305"/>
          </a:xfrm>
        </p:grpSpPr>
        <p:sp useBgFill="1">
          <p:nvSpPr>
            <p:cNvPr id="8" name="Ellipse 7"/>
            <p:cNvSpPr/>
            <p:nvPr/>
          </p:nvSpPr>
          <p:spPr>
            <a:xfrm>
              <a:off x="8120787" y="2049336"/>
              <a:ext cx="4919305" cy="4919305"/>
            </a:xfrm>
            <a:prstGeom prst="ellipse">
              <a:avLst/>
            </a:prstGeom>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 name="Picture 6" descr="Piktogramm, andere, Bereich, Arm, Kunstwerk png | PNGWi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4565" r="100000">
                          <a14:foregroundMark x1="37717" y1="6327" x2="48478" y2="10714"/>
                        </a14:backgroundRemoval>
                      </a14:imgEffect>
                    </a14:imgLayer>
                  </a14:imgProps>
                </a:ext>
                <a:ext uri="{28A0092B-C50C-407E-A947-70E740481C1C}">
                  <a14:useLocalDpi xmlns:a14="http://schemas.microsoft.com/office/drawing/2010/main" val="0"/>
                </a:ext>
              </a:extLst>
            </a:blip>
            <a:srcRect/>
            <a:stretch>
              <a:fillRect/>
            </a:stretch>
          </p:blipFill>
          <p:spPr bwMode="auto">
            <a:xfrm>
              <a:off x="8948947" y="2771095"/>
              <a:ext cx="3262983" cy="347578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Autonomie – Langfristige Fortführungsfähigkeit</a:t>
            </a:r>
          </a:p>
        </p:txBody>
      </p:sp>
      <p:sp>
        <p:nvSpPr>
          <p:cNvPr id="5" name="Intensivstation-Textbox"/>
          <p:cNvSpPr/>
          <p:nvPr/>
        </p:nvSpPr>
        <p:spPr>
          <a:xfrm>
            <a:off x="266700" y="1543050"/>
            <a:ext cx="6543532" cy="5314950"/>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tIns="288000" rtlCol="0" anchor="t" anchorCtr="0"/>
          <a:lstStyle/>
          <a:p>
            <a:pPr marL="273050" lvl="0" algn="ctr"/>
            <a:r>
              <a:rPr lang="de-CH" sz="2800" b="1" dirty="0">
                <a:solidFill>
                  <a:prstClr val="black"/>
                </a:solidFill>
              </a:rPr>
              <a:t>Autonomie</a:t>
            </a:r>
          </a:p>
          <a:p>
            <a:pPr marL="273050" lvl="0" algn="ctr"/>
            <a:r>
              <a:rPr lang="de-CH" sz="1600" dirty="0">
                <a:solidFill>
                  <a:prstClr val="black"/>
                </a:solidFill>
              </a:rPr>
              <a:t>Ziel</a:t>
            </a:r>
          </a:p>
          <a:p>
            <a:pPr marL="273050" lvl="0"/>
            <a:endParaRPr lang="de-CH" sz="2000" dirty="0">
              <a:solidFill>
                <a:prstClr val="black"/>
              </a:solidFill>
            </a:endParaRPr>
          </a:p>
          <a:p>
            <a:pPr marL="273050" lvl="0"/>
            <a:r>
              <a:rPr lang="de-CH" sz="2000" dirty="0">
                <a:solidFill>
                  <a:prstClr val="black"/>
                </a:solidFill>
              </a:rPr>
              <a:t>Der wichtigste Grundsatz, der über allem liegt und alle Fragen direkt beeinflusst, ist der Grundsatz der </a:t>
            </a:r>
            <a:r>
              <a:rPr lang="de-CH" sz="2000" b="1" dirty="0">
                <a:solidFill>
                  <a:prstClr val="black"/>
                </a:solidFill>
              </a:rPr>
              <a:t>Unternehmensfortführung</a:t>
            </a:r>
            <a:r>
              <a:rPr lang="de-CH" sz="2000" dirty="0">
                <a:solidFill>
                  <a:prstClr val="black"/>
                </a:solidFill>
              </a:rPr>
              <a:t>:</a:t>
            </a:r>
          </a:p>
          <a:p>
            <a:pPr marL="273050" lvl="0"/>
            <a:endParaRPr lang="de-CH" sz="2000" dirty="0">
              <a:solidFill>
                <a:prstClr val="black"/>
              </a:solidFill>
            </a:endParaRPr>
          </a:p>
          <a:p>
            <a:pPr marL="615950" lvl="0" indent="-342900">
              <a:spcAft>
                <a:spcPts val="300"/>
              </a:spcAft>
              <a:buFont typeface="Wingdings" panose="05000000000000000000" pitchFamily="2" charset="2"/>
              <a:buChar char="ü"/>
            </a:pPr>
            <a:r>
              <a:rPr lang="de-CH" sz="2000" dirty="0">
                <a:solidFill>
                  <a:prstClr val="black"/>
                </a:solidFill>
              </a:rPr>
              <a:t>Erwirtschaften die BBHAG genügend </a:t>
            </a:r>
            <a:r>
              <a:rPr lang="de-CH" sz="2000" b="1" dirty="0">
                <a:solidFill>
                  <a:prstClr val="black"/>
                </a:solidFill>
              </a:rPr>
              <a:t>Liquidität</a:t>
            </a:r>
            <a:r>
              <a:rPr lang="de-CH" sz="2000" dirty="0">
                <a:solidFill>
                  <a:prstClr val="black"/>
                </a:solidFill>
              </a:rPr>
              <a:t>, um die Unternehmensfortführung sicher zu stellen?</a:t>
            </a:r>
          </a:p>
          <a:p>
            <a:pPr marL="615950" lvl="0" indent="-342900">
              <a:spcAft>
                <a:spcPts val="300"/>
              </a:spcAft>
              <a:buFont typeface="Wingdings" panose="05000000000000000000" pitchFamily="2" charset="2"/>
              <a:buChar char="ü"/>
            </a:pPr>
            <a:r>
              <a:rPr lang="de-CH" sz="2000" dirty="0">
                <a:solidFill>
                  <a:prstClr val="black"/>
                </a:solidFill>
              </a:rPr>
              <a:t>Können die notwendigen </a:t>
            </a:r>
            <a:r>
              <a:rPr lang="de-CH" sz="2000" b="1" dirty="0">
                <a:solidFill>
                  <a:prstClr val="black"/>
                </a:solidFill>
              </a:rPr>
              <a:t>Investitionen</a:t>
            </a:r>
            <a:r>
              <a:rPr lang="de-CH" sz="2000" dirty="0">
                <a:solidFill>
                  <a:prstClr val="black"/>
                </a:solidFill>
              </a:rPr>
              <a:t> getätigt werden?</a:t>
            </a:r>
          </a:p>
          <a:p>
            <a:pPr marL="615950" lvl="0" indent="-342900">
              <a:spcAft>
                <a:spcPts val="300"/>
              </a:spcAft>
              <a:buFont typeface="Wingdings" panose="05000000000000000000" pitchFamily="2" charset="2"/>
              <a:buChar char="ü"/>
            </a:pPr>
            <a:r>
              <a:rPr lang="de-CH" sz="2000" dirty="0">
                <a:solidFill>
                  <a:prstClr val="black"/>
                </a:solidFill>
              </a:rPr>
              <a:t>Ist die </a:t>
            </a:r>
            <a:r>
              <a:rPr lang="de-CH" sz="2000" b="1" dirty="0">
                <a:solidFill>
                  <a:prstClr val="black"/>
                </a:solidFill>
              </a:rPr>
              <a:t>Finanzierungsstruktur</a:t>
            </a:r>
            <a:r>
              <a:rPr lang="de-CH" sz="2000" dirty="0">
                <a:solidFill>
                  <a:prstClr val="black"/>
                </a:solidFill>
              </a:rPr>
              <a:t> nachhaltig (Tragfähigkeit)?</a:t>
            </a:r>
          </a:p>
          <a:p>
            <a:pPr marL="615950" lvl="0" indent="-342900">
              <a:spcAft>
                <a:spcPts val="300"/>
              </a:spcAft>
              <a:buFont typeface="Wingdings" panose="05000000000000000000" pitchFamily="2" charset="2"/>
              <a:buChar char="ü"/>
            </a:pPr>
            <a:r>
              <a:rPr lang="de-CH" sz="2000" dirty="0">
                <a:solidFill>
                  <a:prstClr val="black"/>
                </a:solidFill>
              </a:rPr>
              <a:t>Sind die (Nischen)-Produkte der BBHAG </a:t>
            </a:r>
            <a:r>
              <a:rPr lang="de-CH" sz="2000" b="1" dirty="0">
                <a:solidFill>
                  <a:prstClr val="black"/>
                </a:solidFill>
              </a:rPr>
              <a:t>marktfähig</a:t>
            </a:r>
            <a:r>
              <a:rPr lang="de-CH" sz="2000" dirty="0">
                <a:solidFill>
                  <a:prstClr val="black"/>
                </a:solidFill>
              </a:rPr>
              <a:t>?</a:t>
            </a:r>
          </a:p>
        </p:txBody>
      </p:sp>
    </p:spTree>
    <p:extLst>
      <p:ext uri="{BB962C8B-B14F-4D97-AF65-F5344CB8AC3E}">
        <p14:creationId xmlns:p14="http://schemas.microsoft.com/office/powerpoint/2010/main" val="2394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ige Legende 23"/>
          <p:cNvSpPr/>
          <p:nvPr/>
        </p:nvSpPr>
        <p:spPr>
          <a:xfrm>
            <a:off x="8972550" y="1782337"/>
            <a:ext cx="2552700" cy="401109"/>
          </a:xfrm>
          <a:prstGeom prst="wedgeRectCallout">
            <a:avLst>
              <a:gd name="adj1" fmla="val -137998"/>
              <a:gd name="adj2" fmla="val 341099"/>
            </a:avLst>
          </a:prstGeom>
          <a:solidFill>
            <a:schemeClr val="accent6">
              <a:lumMod val="7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2’880 Aktien</a:t>
            </a:r>
          </a:p>
        </p:txBody>
      </p:sp>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Heutige Verhältnisse - Aktionärsübersicht</a:t>
            </a:r>
          </a:p>
        </p:txBody>
      </p:sp>
      <p:grpSp>
        <p:nvGrpSpPr>
          <p:cNvPr id="6" name="Gruppieren 5"/>
          <p:cNvGrpSpPr/>
          <p:nvPr/>
        </p:nvGrpSpPr>
        <p:grpSpPr>
          <a:xfrm>
            <a:off x="514655" y="1543355"/>
            <a:ext cx="4876190" cy="4876190"/>
            <a:chOff x="3657905" y="990905"/>
            <a:chExt cx="4876190" cy="487619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905" y="990905"/>
              <a:ext cx="4876190" cy="487619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198" y="3429000"/>
              <a:ext cx="2049603" cy="520599"/>
            </a:xfrm>
            <a:prstGeom prst="rect">
              <a:avLst/>
            </a:prstGeom>
          </p:spPr>
        </p:pic>
      </p:grpSp>
      <p:sp>
        <p:nvSpPr>
          <p:cNvPr id="10" name="Rechteck 9"/>
          <p:cNvSpPr/>
          <p:nvPr/>
        </p:nvSpPr>
        <p:spPr>
          <a:xfrm>
            <a:off x="6131520" y="3112637"/>
            <a:ext cx="6498630"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chemeClr val="tx1"/>
                </a:solidFill>
                <a:latin typeface="Arial" panose="020B0604020202020204" pitchFamily="34" charset="0"/>
                <a:cs typeface="Arial" panose="020B0604020202020204" pitchFamily="34" charset="0"/>
              </a:rPr>
              <a:t>	10.29% </a:t>
            </a:r>
            <a:r>
              <a:rPr lang="de-CH" sz="2800" dirty="0" err="1">
                <a:solidFill>
                  <a:schemeClr val="tx1"/>
                </a:solidFill>
                <a:latin typeface="Arial" panose="020B0604020202020204" pitchFamily="34" charset="0"/>
                <a:cs typeface="Arial" panose="020B0604020202020204" pitchFamily="34" charset="0"/>
              </a:rPr>
              <a:t>Burgergemeinde</a:t>
            </a:r>
            <a:r>
              <a:rPr lang="de-CH" sz="2800" dirty="0">
                <a:solidFill>
                  <a:schemeClr val="tx1"/>
                </a:solidFill>
                <a:latin typeface="Arial" panose="020B0604020202020204" pitchFamily="34" charset="0"/>
                <a:cs typeface="Arial" panose="020B0604020202020204" pitchFamily="34" charset="0"/>
              </a:rPr>
              <a:t> </a:t>
            </a:r>
            <a:r>
              <a:rPr lang="de-CH" sz="2800" dirty="0" err="1">
                <a:solidFill>
                  <a:schemeClr val="tx1"/>
                </a:solidFill>
                <a:latin typeface="Arial" panose="020B0604020202020204" pitchFamily="34" charset="0"/>
                <a:cs typeface="Arial" panose="020B0604020202020204" pitchFamily="34" charset="0"/>
              </a:rPr>
              <a:t>Saas</a:t>
            </a:r>
            <a:r>
              <a:rPr lang="de-CH" sz="2800" dirty="0">
                <a:solidFill>
                  <a:schemeClr val="tx1"/>
                </a:solidFill>
                <a:latin typeface="Arial" panose="020B0604020202020204" pitchFamily="34" charset="0"/>
                <a:cs typeface="Arial" panose="020B0604020202020204" pitchFamily="34" charset="0"/>
              </a:rPr>
              <a:t>-Grund</a:t>
            </a:r>
          </a:p>
        </p:txBody>
      </p:sp>
      <p:sp>
        <p:nvSpPr>
          <p:cNvPr id="11" name="Rechteck 10"/>
          <p:cNvSpPr/>
          <p:nvPr/>
        </p:nvSpPr>
        <p:spPr>
          <a:xfrm>
            <a:off x="6131520" y="4796401"/>
            <a:ext cx="3991233"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89013" algn="r"/>
                <a:tab pos="1162050" algn="l"/>
              </a:tabLst>
            </a:pPr>
            <a:r>
              <a:rPr lang="de-CH" sz="2800" dirty="0">
                <a:solidFill>
                  <a:schemeClr val="tx1"/>
                </a:solidFill>
                <a:latin typeface="Arial" panose="020B0604020202020204" pitchFamily="34" charset="0"/>
                <a:cs typeface="Arial" panose="020B0604020202020204" pitchFamily="34" charset="0"/>
              </a:rPr>
              <a:t>	37.80% Dritte</a:t>
            </a:r>
          </a:p>
        </p:txBody>
      </p:sp>
      <p:sp>
        <p:nvSpPr>
          <p:cNvPr id="13" name="Rechteck 12"/>
          <p:cNvSpPr/>
          <p:nvPr/>
        </p:nvSpPr>
        <p:spPr>
          <a:xfrm>
            <a:off x="6131520" y="3954519"/>
            <a:ext cx="5778740"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715963" algn="r"/>
                <a:tab pos="1162050" algn="l"/>
              </a:tabLst>
            </a:pPr>
            <a:r>
              <a:rPr lang="de-CH" sz="2800" dirty="0">
                <a:solidFill>
                  <a:schemeClr val="tx1"/>
                </a:solidFill>
                <a:latin typeface="Arial" panose="020B0604020202020204" pitchFamily="34" charset="0"/>
                <a:cs typeface="Arial" panose="020B0604020202020204" pitchFamily="34" charset="0"/>
              </a:rPr>
              <a:t>	0.93%	Gemeinde </a:t>
            </a:r>
            <a:r>
              <a:rPr lang="de-CH" sz="2800" dirty="0" err="1">
                <a:solidFill>
                  <a:schemeClr val="tx1"/>
                </a:solidFill>
                <a:latin typeface="Arial" panose="020B0604020202020204" pitchFamily="34" charset="0"/>
                <a:cs typeface="Arial" panose="020B0604020202020204" pitchFamily="34" charset="0"/>
              </a:rPr>
              <a:t>Saas-Balen</a:t>
            </a:r>
            <a:endParaRPr lang="de-CH" sz="2800" dirty="0">
              <a:solidFill>
                <a:schemeClr val="tx1"/>
              </a:solidFill>
              <a:latin typeface="Arial" panose="020B0604020202020204" pitchFamily="34" charset="0"/>
              <a:cs typeface="Arial" panose="020B0604020202020204" pitchFamily="34" charset="0"/>
            </a:endParaRPr>
          </a:p>
        </p:txBody>
      </p:sp>
      <p:cxnSp>
        <p:nvCxnSpPr>
          <p:cNvPr id="14" name="Gerader Verbinder 13"/>
          <p:cNvCxnSpPr>
            <a:endCxn id="10" idx="1"/>
          </p:cNvCxnSpPr>
          <p:nvPr/>
        </p:nvCxnSpPr>
        <p:spPr>
          <a:xfrm flipV="1">
            <a:off x="4551499" y="3446270"/>
            <a:ext cx="1580021" cy="630776"/>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Gerader Verbinder 14"/>
          <p:cNvCxnSpPr>
            <a:endCxn id="13" idx="1"/>
          </p:cNvCxnSpPr>
          <p:nvPr/>
        </p:nvCxnSpPr>
        <p:spPr>
          <a:xfrm>
            <a:off x="4551499" y="4077046"/>
            <a:ext cx="1580021" cy="211106"/>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Gerader Verbinder 15"/>
          <p:cNvCxnSpPr>
            <a:endCxn id="11" idx="1"/>
          </p:cNvCxnSpPr>
          <p:nvPr/>
        </p:nvCxnSpPr>
        <p:spPr>
          <a:xfrm>
            <a:off x="4551499" y="4080633"/>
            <a:ext cx="1580021" cy="1049401"/>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Rechteck 16"/>
          <p:cNvSpPr/>
          <p:nvPr/>
        </p:nvSpPr>
        <p:spPr>
          <a:xfrm>
            <a:off x="6131520" y="2270755"/>
            <a:ext cx="5778740"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chemeClr val="tx1"/>
                </a:solidFill>
                <a:latin typeface="Arial" panose="020B0604020202020204" pitchFamily="34" charset="0"/>
                <a:cs typeface="Arial" panose="020B0604020202020204" pitchFamily="34" charset="0"/>
              </a:rPr>
              <a:t>	50.98% Gemeinde </a:t>
            </a:r>
            <a:r>
              <a:rPr lang="de-CH" sz="2800" dirty="0" err="1">
                <a:solidFill>
                  <a:schemeClr val="tx1"/>
                </a:solidFill>
                <a:latin typeface="Arial" panose="020B0604020202020204" pitchFamily="34" charset="0"/>
                <a:cs typeface="Arial" panose="020B0604020202020204" pitchFamily="34" charset="0"/>
              </a:rPr>
              <a:t>Saas</a:t>
            </a:r>
            <a:r>
              <a:rPr lang="de-CH" sz="2800" dirty="0">
                <a:solidFill>
                  <a:schemeClr val="tx1"/>
                </a:solidFill>
                <a:latin typeface="Arial" panose="020B0604020202020204" pitchFamily="34" charset="0"/>
                <a:cs typeface="Arial" panose="020B0604020202020204" pitchFamily="34" charset="0"/>
              </a:rPr>
              <a:t>-Grund</a:t>
            </a:r>
          </a:p>
        </p:txBody>
      </p:sp>
      <p:cxnSp>
        <p:nvCxnSpPr>
          <p:cNvPr id="18" name="Gerader Verbinder 17"/>
          <p:cNvCxnSpPr>
            <a:endCxn id="17" idx="1"/>
          </p:cNvCxnSpPr>
          <p:nvPr/>
        </p:nvCxnSpPr>
        <p:spPr>
          <a:xfrm flipV="1">
            <a:off x="4551499" y="2604388"/>
            <a:ext cx="1580021" cy="1472658"/>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sp>
        <p:nvSpPr>
          <p:cNvPr id="23" name="Rechteckige Legende 22"/>
          <p:cNvSpPr/>
          <p:nvPr/>
        </p:nvSpPr>
        <p:spPr>
          <a:xfrm>
            <a:off x="8972550" y="951441"/>
            <a:ext cx="2552700" cy="401109"/>
          </a:xfrm>
          <a:prstGeom prst="wedgeRectCallout">
            <a:avLst>
              <a:gd name="adj1" fmla="val -137998"/>
              <a:gd name="adj2" fmla="val 341099"/>
            </a:avLst>
          </a:prstGeom>
          <a:solidFill>
            <a:schemeClr val="accent6">
              <a:lumMod val="7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14’274 Aktien</a:t>
            </a:r>
          </a:p>
        </p:txBody>
      </p:sp>
    </p:spTree>
    <p:extLst>
      <p:ext uri="{BB962C8B-B14F-4D97-AF65-F5344CB8AC3E}">
        <p14:creationId xmlns:p14="http://schemas.microsoft.com/office/powerpoint/2010/main" val="258204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50"/>
                                        <p:tgtEl>
                                          <p:spTgt spid="18"/>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250"/>
                                        <p:tgtEl>
                                          <p:spTgt spid="17"/>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250"/>
                                        <p:tgtEl>
                                          <p:spTgt spid="14"/>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250"/>
                                        <p:tgtEl>
                                          <p:spTgt spid="10"/>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250"/>
                                        <p:tgtEl>
                                          <p:spTgt spid="15"/>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250"/>
                                        <p:tgtEl>
                                          <p:spTgt spid="13"/>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250"/>
                                        <p:tgtEl>
                                          <p:spTgt spid="16"/>
                                        </p:tgtEl>
                                      </p:cBhvr>
                                    </p:animEffect>
                                  </p:childTnLst>
                                </p:cTn>
                              </p:par>
                            </p:childTnLst>
                          </p:cTn>
                        </p:par>
                        <p:par>
                          <p:cTn id="32" fill="hold">
                            <p:stCondLst>
                              <p:cond delay="175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25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p:bldP spid="11" grpId="0"/>
      <p:bldP spid="13" grpId="0"/>
      <p:bldP spid="17" grpId="0"/>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Varianten «Verkauf»</a:t>
            </a:r>
          </a:p>
        </p:txBody>
      </p:sp>
      <p:grpSp>
        <p:nvGrpSpPr>
          <p:cNvPr id="6" name="Gruppieren 5"/>
          <p:cNvGrpSpPr/>
          <p:nvPr/>
        </p:nvGrpSpPr>
        <p:grpSpPr>
          <a:xfrm>
            <a:off x="514655" y="1543355"/>
            <a:ext cx="4876190" cy="4876190"/>
            <a:chOff x="3657905" y="990905"/>
            <a:chExt cx="4876190" cy="487619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905" y="990905"/>
              <a:ext cx="4876190" cy="487619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198" y="3429000"/>
              <a:ext cx="2049603" cy="520599"/>
            </a:xfrm>
            <a:prstGeom prst="rect">
              <a:avLst/>
            </a:prstGeom>
          </p:spPr>
        </p:pic>
      </p:grpSp>
      <p:grpSp>
        <p:nvGrpSpPr>
          <p:cNvPr id="5" name="Gruppieren 4"/>
          <p:cNvGrpSpPr/>
          <p:nvPr/>
        </p:nvGrpSpPr>
        <p:grpSpPr>
          <a:xfrm>
            <a:off x="3593295" y="5108186"/>
            <a:ext cx="1312752" cy="1446208"/>
            <a:chOff x="3152490" y="4042406"/>
            <a:chExt cx="1312752" cy="1446208"/>
          </a:xfrm>
        </p:grpSpPr>
        <p:sp>
          <p:nvSpPr>
            <p:cNvPr id="22" name="Gefaltete Ecke 21"/>
            <p:cNvSpPr/>
            <p:nvPr/>
          </p:nvSpPr>
          <p:spPr>
            <a:xfrm rot="21097524">
              <a:off x="3152490" y="4042406"/>
              <a:ext cx="1312752" cy="1446208"/>
            </a:xfrm>
            <a:prstGeom prst="foldedCorner">
              <a:avLst>
                <a:gd name="adj" fmla="val 25632"/>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Ins="36000" rtlCol="0" anchor="t" anchorCtr="0"/>
            <a:lstStyle/>
            <a:p>
              <a:r>
                <a:rPr lang="de-CH" sz="1600" dirty="0">
                  <a:solidFill>
                    <a:schemeClr val="tx1"/>
                  </a:solidFill>
                  <a:latin typeface="Arial" panose="020B0604020202020204" pitchFamily="34" charset="0"/>
                  <a:cs typeface="Arial" panose="020B0604020202020204" pitchFamily="34" charset="0"/>
                </a:rPr>
                <a:t>Aktie</a:t>
              </a:r>
            </a:p>
            <a:p>
              <a:endParaRPr lang="de-CH" sz="16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nominal</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à Fr. 37.50</a:t>
              </a:r>
            </a:p>
          </p:txBody>
        </p:sp>
        <p:pic>
          <p:nvPicPr>
            <p:cNvPr id="24" name="Grafik 2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083655">
              <a:off x="3605727" y="4285521"/>
              <a:ext cx="743646" cy="188886"/>
            </a:xfrm>
            <a:prstGeom prst="rect">
              <a:avLst/>
            </a:prstGeom>
          </p:spPr>
        </p:pic>
      </p:grpSp>
      <p:sp>
        <p:nvSpPr>
          <p:cNvPr id="25" name="Rechteck 24"/>
          <p:cNvSpPr/>
          <p:nvPr/>
        </p:nvSpPr>
        <p:spPr>
          <a:xfrm>
            <a:off x="5932454" y="2303320"/>
            <a:ext cx="603495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de-CH" sz="2800" dirty="0">
                <a:solidFill>
                  <a:schemeClr val="tx1"/>
                </a:solidFill>
                <a:latin typeface="Arial" panose="020B0604020202020204" pitchFamily="34" charset="0"/>
                <a:cs typeface="Arial" panose="020B0604020202020204" pitchFamily="34" charset="0"/>
              </a:rPr>
              <a:t>ordentliche </a:t>
            </a:r>
            <a:r>
              <a:rPr lang="de-CH" sz="2800" b="1" dirty="0">
                <a:solidFill>
                  <a:schemeClr val="tx1"/>
                </a:solidFill>
                <a:latin typeface="Arial" panose="020B0604020202020204" pitchFamily="34" charset="0"/>
                <a:cs typeface="Arial" panose="020B0604020202020204" pitchFamily="34" charset="0"/>
              </a:rPr>
              <a:t>Kapitalerhöhung</a:t>
            </a:r>
          </a:p>
        </p:txBody>
      </p:sp>
      <p:sp>
        <p:nvSpPr>
          <p:cNvPr id="26" name="Rechteck 25"/>
          <p:cNvSpPr/>
          <p:nvPr/>
        </p:nvSpPr>
        <p:spPr>
          <a:xfrm>
            <a:off x="6351398" y="2970585"/>
            <a:ext cx="4664907"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tabLst>
                <a:tab pos="901700" algn="r"/>
                <a:tab pos="1162050" algn="l"/>
              </a:tabLst>
            </a:pP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Aktionäre bewilligen sofortige Erhöhung in genauem Umfang zum </a:t>
            </a:r>
            <a:r>
              <a:rPr lang="de-CH" sz="2000" b="1" dirty="0">
                <a:solidFill>
                  <a:schemeClr val="tx1"/>
                </a:solidFill>
                <a:latin typeface="Arial" panose="020B0604020202020204" pitchFamily="34" charset="0"/>
                <a:cs typeface="Arial" panose="020B0604020202020204" pitchFamily="34" charset="0"/>
                <a:sym typeface="Wingdings" panose="05000000000000000000" pitchFamily="2" charset="2"/>
              </a:rPr>
              <a:t>inneren Wert  </a:t>
            </a:r>
            <a:r>
              <a:rPr lang="de-CH" sz="2000" i="1" dirty="0">
                <a:solidFill>
                  <a:schemeClr val="tx1"/>
                </a:solidFill>
                <a:latin typeface="Arial" panose="020B0604020202020204" pitchFamily="34" charset="0"/>
                <a:cs typeface="Arial" panose="020B0604020202020204" pitchFamily="34" charset="0"/>
                <a:sym typeface="Wingdings" panose="05000000000000000000" pitchFamily="2" charset="2"/>
              </a:rPr>
              <a:t>(= Unternehmenswert : Anzahl Aktien) </a:t>
            </a: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der Aktien.</a:t>
            </a:r>
            <a:endParaRPr lang="de-CH" sz="2000" dirty="0">
              <a:solidFill>
                <a:schemeClr val="tx1"/>
              </a:solidFill>
              <a:latin typeface="Arial" panose="020B0604020202020204" pitchFamily="34" charset="0"/>
              <a:cs typeface="Arial" panose="020B0604020202020204" pitchFamily="34" charset="0"/>
            </a:endParaRPr>
          </a:p>
        </p:txBody>
      </p:sp>
      <p:cxnSp>
        <p:nvCxnSpPr>
          <p:cNvPr id="27" name="Gerader Verbinder 26"/>
          <p:cNvCxnSpPr>
            <a:endCxn id="25" idx="1"/>
          </p:cNvCxnSpPr>
          <p:nvPr/>
        </p:nvCxnSpPr>
        <p:spPr>
          <a:xfrm flipV="1">
            <a:off x="4591019" y="2636953"/>
            <a:ext cx="1341435" cy="10848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Rechteck 27"/>
          <p:cNvSpPr/>
          <p:nvPr/>
        </p:nvSpPr>
        <p:spPr>
          <a:xfrm>
            <a:off x="5932454" y="4440921"/>
            <a:ext cx="539163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de-CH" sz="2800" b="1" dirty="0">
                <a:solidFill>
                  <a:schemeClr val="tx1"/>
                </a:solidFill>
                <a:latin typeface="Arial" panose="020B0604020202020204" pitchFamily="34" charset="0"/>
                <a:cs typeface="Arial" panose="020B0604020202020204" pitchFamily="34" charset="0"/>
              </a:rPr>
              <a:t>Verkauf</a:t>
            </a:r>
            <a:r>
              <a:rPr lang="de-CH" sz="2800" dirty="0">
                <a:solidFill>
                  <a:schemeClr val="tx1"/>
                </a:solidFill>
                <a:latin typeface="Arial" panose="020B0604020202020204" pitchFamily="34" charset="0"/>
                <a:cs typeface="Arial" panose="020B0604020202020204" pitchFamily="34" charset="0"/>
              </a:rPr>
              <a:t> bestehender Aktien</a:t>
            </a:r>
          </a:p>
        </p:txBody>
      </p:sp>
      <p:sp>
        <p:nvSpPr>
          <p:cNvPr id="29" name="Rechteck 28"/>
          <p:cNvSpPr/>
          <p:nvPr/>
        </p:nvSpPr>
        <p:spPr>
          <a:xfrm>
            <a:off x="6351398" y="5108186"/>
            <a:ext cx="4972692" cy="1072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tabLst>
                <a:tab pos="901700" algn="r"/>
                <a:tab pos="1162050" algn="l"/>
              </a:tabLst>
            </a:pP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Aktionäre verkaufen ihre Aktien zum </a:t>
            </a:r>
            <a:r>
              <a:rPr lang="de-CH" sz="2000" b="1" dirty="0">
                <a:solidFill>
                  <a:schemeClr val="tx1"/>
                </a:solidFill>
                <a:latin typeface="Arial" panose="020B0604020202020204" pitchFamily="34" charset="0"/>
                <a:cs typeface="Arial" panose="020B0604020202020204" pitchFamily="34" charset="0"/>
                <a:sym typeface="Wingdings" panose="05000000000000000000" pitchFamily="2" charset="2"/>
              </a:rPr>
              <a:t>Marktpreis</a:t>
            </a: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de-CH" sz="2000" dirty="0">
              <a:solidFill>
                <a:schemeClr val="tx1"/>
              </a:solidFill>
              <a:latin typeface="Arial" panose="020B0604020202020204" pitchFamily="34" charset="0"/>
              <a:cs typeface="Arial" panose="020B0604020202020204" pitchFamily="34" charset="0"/>
            </a:endParaRPr>
          </a:p>
        </p:txBody>
      </p:sp>
      <p:cxnSp>
        <p:nvCxnSpPr>
          <p:cNvPr id="30" name="Gerader Verbinder 29"/>
          <p:cNvCxnSpPr>
            <a:endCxn id="28" idx="1"/>
          </p:cNvCxnSpPr>
          <p:nvPr/>
        </p:nvCxnSpPr>
        <p:spPr>
          <a:xfrm>
            <a:off x="4591019" y="3718260"/>
            <a:ext cx="1341435" cy="10562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384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50"/>
                                        <p:tgtEl>
                                          <p:spTgt spid="27"/>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250"/>
                                        <p:tgtEl>
                                          <p:spTgt spid="25"/>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250"/>
                                        <p:tgtEl>
                                          <p:spTgt spid="30"/>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25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Kapitalerhöhung – grober Ablauf</a:t>
            </a:r>
          </a:p>
        </p:txBody>
      </p:sp>
      <p:grpSp>
        <p:nvGrpSpPr>
          <p:cNvPr id="6" name="Gruppieren 5"/>
          <p:cNvGrpSpPr/>
          <p:nvPr/>
        </p:nvGrpSpPr>
        <p:grpSpPr>
          <a:xfrm>
            <a:off x="997927" y="1646027"/>
            <a:ext cx="2980322" cy="3066745"/>
            <a:chOff x="3657905" y="990905"/>
            <a:chExt cx="4876190" cy="487619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905" y="990905"/>
              <a:ext cx="4876190" cy="4876190"/>
            </a:xfrm>
            <a:prstGeom prst="rect">
              <a:avLst/>
            </a:prstGeom>
          </p:spPr>
        </p:pic>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71198" y="3429000"/>
              <a:ext cx="2049603" cy="520599"/>
            </a:xfrm>
            <a:prstGeom prst="rect">
              <a:avLst/>
            </a:prstGeom>
          </p:spPr>
        </p:pic>
      </p:grpSp>
      <p:sp>
        <p:nvSpPr>
          <p:cNvPr id="18" name="Textfeld 17"/>
          <p:cNvSpPr txBox="1"/>
          <p:nvPr/>
        </p:nvSpPr>
        <p:spPr>
          <a:xfrm>
            <a:off x="1375333" y="4915380"/>
            <a:ext cx="2091761"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Aktiengesellschaft</a:t>
            </a:r>
          </a:p>
        </p:txBody>
      </p:sp>
      <p:sp>
        <p:nvSpPr>
          <p:cNvPr id="20" name="Textfeld 19"/>
          <p:cNvSpPr txBox="1"/>
          <p:nvPr/>
        </p:nvSpPr>
        <p:spPr>
          <a:xfrm>
            <a:off x="1375333" y="5399368"/>
            <a:ext cx="2091761" cy="584775"/>
          </a:xfrm>
          <a:prstGeom prst="rect">
            <a:avLst/>
          </a:prstGeom>
          <a:noFill/>
        </p:spPr>
        <p:txBody>
          <a:bodyPr wrap="square" rtlCol="0">
            <a:spAutoFit/>
          </a:bodyPr>
          <a:lstStyle/>
          <a:p>
            <a:pPr algn="ctr"/>
            <a:r>
              <a:rPr lang="de-CH" sz="1600" dirty="0">
                <a:solidFill>
                  <a:srgbClr val="8B8B8B"/>
                </a:solidFill>
                <a:latin typeface="Arial" panose="020B0604020202020204" pitchFamily="34" charset="0"/>
                <a:cs typeface="Arial" panose="020B0604020202020204" pitchFamily="34" charset="0"/>
              </a:rPr>
              <a:t>Unternehmenswert</a:t>
            </a:r>
          </a:p>
          <a:p>
            <a:pPr algn="ctr"/>
            <a:r>
              <a:rPr lang="de-CH" sz="1600" dirty="0">
                <a:solidFill>
                  <a:srgbClr val="8B8B8B"/>
                </a:solidFill>
                <a:latin typeface="Arial" panose="020B0604020202020204" pitchFamily="34" charset="0"/>
                <a:cs typeface="Arial" panose="020B0604020202020204" pitchFamily="34" charset="0"/>
              </a:rPr>
              <a:t>Fr. </a:t>
            </a:r>
            <a:r>
              <a:rPr lang="de-CH" sz="1600" dirty="0" err="1">
                <a:solidFill>
                  <a:srgbClr val="8B8B8B"/>
                </a:solidFill>
                <a:latin typeface="Arial" panose="020B0604020202020204" pitchFamily="34" charset="0"/>
                <a:cs typeface="Arial" panose="020B0604020202020204" pitchFamily="34" charset="0"/>
              </a:rPr>
              <a:t>x.x</a:t>
            </a:r>
            <a:r>
              <a:rPr lang="de-CH" sz="1600" dirty="0">
                <a:solidFill>
                  <a:srgbClr val="8B8B8B"/>
                </a:solidFill>
                <a:latin typeface="Arial" panose="020B0604020202020204" pitchFamily="34" charset="0"/>
                <a:cs typeface="Arial" panose="020B0604020202020204" pitchFamily="34" charset="0"/>
              </a:rPr>
              <a:t> Mio.</a:t>
            </a:r>
          </a:p>
        </p:txBody>
      </p:sp>
      <p:grpSp>
        <p:nvGrpSpPr>
          <p:cNvPr id="12" name="Gruppieren 11"/>
          <p:cNvGrpSpPr/>
          <p:nvPr/>
        </p:nvGrpSpPr>
        <p:grpSpPr>
          <a:xfrm>
            <a:off x="4089441" y="2133600"/>
            <a:ext cx="7392375" cy="3879816"/>
            <a:chOff x="4089441" y="2133600"/>
            <a:chExt cx="7392375" cy="3879816"/>
          </a:xfrm>
        </p:grpSpPr>
        <p:pic>
          <p:nvPicPr>
            <p:cNvPr id="32" name="Picture 2" descr="Pictograph businessman icon Royalty Free Vector Image"/>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28639"/>
            <a:stretch/>
          </p:blipFill>
          <p:spPr bwMode="auto">
            <a:xfrm>
              <a:off x="9264618" y="4386064"/>
              <a:ext cx="1627720" cy="1598079"/>
            </a:xfrm>
            <a:prstGeom prst="rect">
              <a:avLst/>
            </a:prstGeom>
            <a:noFill/>
            <a:extLst>
              <a:ext uri="{909E8E84-426E-40DD-AFC4-6F175D3DCCD1}">
                <a14:hiddenFill xmlns:a14="http://schemas.microsoft.com/office/drawing/2010/main">
                  <a:solidFill>
                    <a:srgbClr val="FFFFFF"/>
                  </a:solidFill>
                </a14:hiddenFill>
              </a:ext>
            </a:extLst>
          </p:spPr>
        </p:pic>
        <p:pic>
          <p:nvPicPr>
            <p:cNvPr id="45" name="Grafik 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149777" y="5192143"/>
              <a:ext cx="546242" cy="821273"/>
            </a:xfrm>
            <a:prstGeom prst="rect">
              <a:avLst/>
            </a:prstGeom>
          </p:spPr>
        </p:pic>
        <p:grpSp>
          <p:nvGrpSpPr>
            <p:cNvPr id="7" name="Gruppieren 6"/>
            <p:cNvGrpSpPr/>
            <p:nvPr/>
          </p:nvGrpSpPr>
          <p:grpSpPr>
            <a:xfrm>
              <a:off x="4089441" y="2133600"/>
              <a:ext cx="1651641" cy="2579172"/>
              <a:chOff x="4634859" y="2228785"/>
              <a:chExt cx="1312752" cy="1901228"/>
            </a:xfrm>
          </p:grpSpPr>
          <p:sp>
            <p:nvSpPr>
              <p:cNvPr id="15" name="Gefaltete Ecke 14"/>
              <p:cNvSpPr/>
              <p:nvPr/>
            </p:nvSpPr>
            <p:spPr>
              <a:xfrm>
                <a:off x="4634859" y="2228785"/>
                <a:ext cx="1312752" cy="1901228"/>
              </a:xfrm>
              <a:prstGeom prst="foldedCorner">
                <a:avLst>
                  <a:gd name="adj" fmla="val 25632"/>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Ins="36000" rtlCol="0" anchor="t" anchorCtr="0"/>
              <a:lstStyle/>
              <a:p>
                <a:r>
                  <a:rPr lang="de-CH" sz="1600" dirty="0">
                    <a:solidFill>
                      <a:schemeClr val="tx1"/>
                    </a:solidFill>
                    <a:latin typeface="Arial" panose="020B0604020202020204" pitchFamily="34" charset="0"/>
                    <a:cs typeface="Arial" panose="020B0604020202020204" pitchFamily="34" charset="0"/>
                  </a:rPr>
                  <a:t>Aktie</a:t>
                </a:r>
              </a:p>
              <a:p>
                <a:endParaRPr lang="de-CH" sz="16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nominal</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à Fr. 37.50</a:t>
                </a: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Innerer Wert</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Fr. </a:t>
                </a:r>
                <a:r>
                  <a:rPr lang="de-CH" sz="1400" dirty="0" err="1">
                    <a:solidFill>
                      <a:schemeClr val="tx1"/>
                    </a:solidFill>
                    <a:latin typeface="Arial" panose="020B0604020202020204" pitchFamily="34" charset="0"/>
                    <a:cs typeface="Arial" panose="020B0604020202020204" pitchFamily="34" charset="0"/>
                  </a:rPr>
                  <a:t>xxx.xx</a:t>
                </a:r>
                <a:endParaRPr lang="de-CH" sz="1400" dirty="0">
                  <a:solidFill>
                    <a:schemeClr val="tx1"/>
                  </a:solidFill>
                  <a:latin typeface="Arial" panose="020B0604020202020204" pitchFamily="34" charset="0"/>
                  <a:cs typeface="Arial" panose="020B0604020202020204" pitchFamily="34" charset="0"/>
                </a:endParaRPr>
              </a:p>
            </p:txBody>
          </p:sp>
          <p:pic>
            <p:nvPicPr>
              <p:cNvPr id="16" name="Grafik 1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96816" y="2378137"/>
                <a:ext cx="656228" cy="171515"/>
              </a:xfrm>
              <a:prstGeom prst="rect">
                <a:avLst/>
              </a:prstGeom>
            </p:spPr>
          </p:pic>
        </p:grpSp>
        <p:sp>
          <p:nvSpPr>
            <p:cNvPr id="19" name="Textfeld 18"/>
            <p:cNvSpPr txBox="1"/>
            <p:nvPr/>
          </p:nvSpPr>
          <p:spPr>
            <a:xfrm>
              <a:off x="4244864" y="4915380"/>
              <a:ext cx="1340797"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Aktien</a:t>
              </a:r>
            </a:p>
          </p:txBody>
        </p:sp>
        <p:sp>
          <p:nvSpPr>
            <p:cNvPr id="21" name="Textfeld 20"/>
            <p:cNvSpPr txBox="1"/>
            <p:nvPr/>
          </p:nvSpPr>
          <p:spPr>
            <a:xfrm>
              <a:off x="4244864" y="5399368"/>
              <a:ext cx="1340797" cy="584775"/>
            </a:xfrm>
            <a:prstGeom prst="rect">
              <a:avLst/>
            </a:prstGeom>
            <a:noFill/>
          </p:spPr>
          <p:txBody>
            <a:bodyPr wrap="square" rtlCol="0">
              <a:spAutoFit/>
            </a:bodyPr>
            <a:lstStyle/>
            <a:p>
              <a:pPr algn="ctr"/>
              <a:r>
                <a:rPr lang="de-CH" sz="1600" dirty="0">
                  <a:solidFill>
                    <a:srgbClr val="8B8B8B"/>
                  </a:solidFill>
                  <a:latin typeface="Arial" panose="020B0604020202020204" pitchFamily="34" charset="0"/>
                  <a:cs typeface="Arial" panose="020B0604020202020204" pitchFamily="34" charset="0"/>
                </a:rPr>
                <a:t>Stückzahl</a:t>
              </a:r>
            </a:p>
            <a:p>
              <a:pPr algn="ctr"/>
              <a:r>
                <a:rPr lang="de-CH" sz="1600" dirty="0">
                  <a:solidFill>
                    <a:srgbClr val="8B8B8B"/>
                  </a:solidFill>
                  <a:latin typeface="Arial" panose="020B0604020202020204" pitchFamily="34" charset="0"/>
                  <a:cs typeface="Arial" panose="020B0604020202020204" pitchFamily="34" charset="0"/>
                </a:rPr>
                <a:t>28’000</a:t>
              </a:r>
            </a:p>
          </p:txBody>
        </p:sp>
        <p:pic>
          <p:nvPicPr>
            <p:cNvPr id="23" name="Picture 2" descr="Pictograph businessman icon Royalty Free Vector Image"/>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6518852" y="3931034"/>
              <a:ext cx="1627721" cy="205310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ictograph businessman icon Royalty Free Vector Image"/>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8158150" y="3931034"/>
              <a:ext cx="1627721" cy="2053109"/>
            </a:xfrm>
            <a:prstGeom prst="rect">
              <a:avLst/>
            </a:prstGeom>
            <a:noFill/>
            <a:extLst>
              <a:ext uri="{909E8E84-426E-40DD-AFC4-6F175D3DCCD1}">
                <a14:hiddenFill xmlns:a14="http://schemas.microsoft.com/office/drawing/2010/main">
                  <a:solidFill>
                    <a:srgbClr val="FFFFFF"/>
                  </a:solidFill>
                </a14:hiddenFill>
              </a:ext>
            </a:extLst>
          </p:spPr>
        </p:pic>
        <p:sp>
          <p:nvSpPr>
            <p:cNvPr id="33" name="Textfeld 32"/>
            <p:cNvSpPr txBox="1"/>
            <p:nvPr/>
          </p:nvSpPr>
          <p:spPr>
            <a:xfrm>
              <a:off x="8637016" y="4085491"/>
              <a:ext cx="2844800"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Aktionäre</a:t>
              </a:r>
            </a:p>
          </p:txBody>
        </p:sp>
        <p:pic>
          <p:nvPicPr>
            <p:cNvPr id="44" name="Grafik 4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22184" y="4787199"/>
              <a:ext cx="546242" cy="821273"/>
            </a:xfrm>
            <a:prstGeom prst="rect">
              <a:avLst/>
            </a:prstGeom>
          </p:spPr>
        </p:pic>
        <p:grpSp>
          <p:nvGrpSpPr>
            <p:cNvPr id="11" name="Gruppieren 10"/>
            <p:cNvGrpSpPr/>
            <p:nvPr/>
          </p:nvGrpSpPr>
          <p:grpSpPr>
            <a:xfrm>
              <a:off x="7058674" y="4724618"/>
              <a:ext cx="771204" cy="1057403"/>
              <a:chOff x="7058674" y="4724618"/>
              <a:chExt cx="771204" cy="1057403"/>
            </a:xfrm>
          </p:grpSpPr>
          <p:pic>
            <p:nvPicPr>
              <p:cNvPr id="10" name="Grafik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58674" y="4724618"/>
                <a:ext cx="546242" cy="821273"/>
              </a:xfrm>
              <a:prstGeom prst="rect">
                <a:avLst/>
              </a:prstGeom>
            </p:spPr>
          </p:pic>
          <p:pic>
            <p:nvPicPr>
              <p:cNvPr id="42" name="Grafik 4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03333" y="4781506"/>
                <a:ext cx="546242" cy="821273"/>
              </a:xfrm>
              <a:prstGeom prst="rect">
                <a:avLst/>
              </a:prstGeom>
            </p:spPr>
          </p:pic>
          <p:pic>
            <p:nvPicPr>
              <p:cNvPr id="46" name="Grafik 4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50408" y="4814873"/>
                <a:ext cx="546242" cy="821273"/>
              </a:xfrm>
              <a:prstGeom prst="rect">
                <a:avLst/>
              </a:prstGeom>
            </p:spPr>
          </p:pic>
          <p:pic>
            <p:nvPicPr>
              <p:cNvPr id="47" name="Grafik 4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95067" y="4871761"/>
                <a:ext cx="546242" cy="821273"/>
              </a:xfrm>
              <a:prstGeom prst="rect">
                <a:avLst/>
              </a:prstGeom>
            </p:spPr>
          </p:pic>
          <p:pic>
            <p:nvPicPr>
              <p:cNvPr id="48" name="Grafik 4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38977" y="4903860"/>
                <a:ext cx="546242" cy="821273"/>
              </a:xfrm>
              <a:prstGeom prst="rect">
                <a:avLst/>
              </a:prstGeom>
            </p:spPr>
          </p:pic>
          <p:pic>
            <p:nvPicPr>
              <p:cNvPr id="49" name="Grafik 4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83636" y="4960748"/>
                <a:ext cx="546242" cy="821273"/>
              </a:xfrm>
              <a:prstGeom prst="rect">
                <a:avLst/>
              </a:prstGeom>
            </p:spPr>
          </p:pic>
        </p:grpSp>
      </p:grpSp>
    </p:spTree>
    <p:extLst>
      <p:ext uri="{BB962C8B-B14F-4D97-AF65-F5344CB8AC3E}">
        <p14:creationId xmlns:p14="http://schemas.microsoft.com/office/powerpoint/2010/main" val="238682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DE" dirty="0">
                <a:sym typeface="Wingdings" panose="05000000000000000000" pitchFamily="2" charset="2"/>
              </a:rPr>
              <a:t> </a:t>
            </a:r>
            <a:r>
              <a:rPr lang="de-DE" dirty="0"/>
              <a:t>Kapitalerhöhung – Grober Ablauf ordentliche</a:t>
            </a:r>
            <a:endParaRPr lang="de-CH" dirty="0"/>
          </a:p>
        </p:txBody>
      </p:sp>
      <p:grpSp>
        <p:nvGrpSpPr>
          <p:cNvPr id="6" name="Gruppieren 5"/>
          <p:cNvGrpSpPr/>
          <p:nvPr/>
        </p:nvGrpSpPr>
        <p:grpSpPr>
          <a:xfrm>
            <a:off x="997927" y="1646027"/>
            <a:ext cx="2980322" cy="3066745"/>
            <a:chOff x="3657905" y="990905"/>
            <a:chExt cx="4876190" cy="487619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905" y="990905"/>
              <a:ext cx="4876190" cy="4876190"/>
            </a:xfrm>
            <a:prstGeom prst="rect">
              <a:avLst/>
            </a:prstGeom>
          </p:spPr>
        </p:pic>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71198" y="3429000"/>
              <a:ext cx="2049603" cy="520599"/>
            </a:xfrm>
            <a:prstGeom prst="rect">
              <a:avLst/>
            </a:prstGeom>
          </p:spPr>
        </p:pic>
      </p:grpSp>
      <p:sp>
        <p:nvSpPr>
          <p:cNvPr id="18" name="Textfeld 17"/>
          <p:cNvSpPr txBox="1"/>
          <p:nvPr/>
        </p:nvSpPr>
        <p:spPr>
          <a:xfrm>
            <a:off x="1375333" y="4915380"/>
            <a:ext cx="2091761"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Aktiengesellschaft</a:t>
            </a:r>
          </a:p>
        </p:txBody>
      </p:sp>
      <p:sp>
        <p:nvSpPr>
          <p:cNvPr id="20" name="Textfeld 19"/>
          <p:cNvSpPr txBox="1"/>
          <p:nvPr/>
        </p:nvSpPr>
        <p:spPr>
          <a:xfrm>
            <a:off x="1375333" y="5399368"/>
            <a:ext cx="2091761" cy="584775"/>
          </a:xfrm>
          <a:prstGeom prst="rect">
            <a:avLst/>
          </a:prstGeom>
          <a:noFill/>
        </p:spPr>
        <p:txBody>
          <a:bodyPr wrap="square" rtlCol="0">
            <a:spAutoFit/>
          </a:bodyPr>
          <a:lstStyle/>
          <a:p>
            <a:pPr algn="ctr"/>
            <a:r>
              <a:rPr lang="de-CH" sz="1600" dirty="0">
                <a:solidFill>
                  <a:srgbClr val="8B8B8B"/>
                </a:solidFill>
                <a:latin typeface="Arial" panose="020B0604020202020204" pitchFamily="34" charset="0"/>
                <a:cs typeface="Arial" panose="020B0604020202020204" pitchFamily="34" charset="0"/>
              </a:rPr>
              <a:t>Unternehmenswert</a:t>
            </a:r>
          </a:p>
          <a:p>
            <a:pPr algn="ctr"/>
            <a:r>
              <a:rPr lang="de-CH" sz="1600" dirty="0">
                <a:solidFill>
                  <a:srgbClr val="8B8B8B"/>
                </a:solidFill>
                <a:latin typeface="Arial" panose="020B0604020202020204" pitchFamily="34" charset="0"/>
                <a:cs typeface="Arial" panose="020B0604020202020204" pitchFamily="34" charset="0"/>
              </a:rPr>
              <a:t>Fr. </a:t>
            </a:r>
            <a:r>
              <a:rPr lang="de-CH" sz="1600" dirty="0" err="1">
                <a:solidFill>
                  <a:srgbClr val="8B8B8B"/>
                </a:solidFill>
                <a:latin typeface="Arial" panose="020B0604020202020204" pitchFamily="34" charset="0"/>
                <a:cs typeface="Arial" panose="020B0604020202020204" pitchFamily="34" charset="0"/>
              </a:rPr>
              <a:t>x.x</a:t>
            </a:r>
            <a:r>
              <a:rPr lang="de-CH" sz="1600" dirty="0">
                <a:solidFill>
                  <a:srgbClr val="8B8B8B"/>
                </a:solidFill>
                <a:latin typeface="Arial" panose="020B0604020202020204" pitchFamily="34" charset="0"/>
                <a:cs typeface="Arial" panose="020B0604020202020204" pitchFamily="34" charset="0"/>
              </a:rPr>
              <a:t> Mio.</a:t>
            </a:r>
          </a:p>
        </p:txBody>
      </p:sp>
      <p:pic>
        <p:nvPicPr>
          <p:cNvPr id="32" name="Picture 2" descr="Pictograph businessman icon Royalty Free Vector Image"/>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28639"/>
          <a:stretch/>
        </p:blipFill>
        <p:spPr bwMode="auto">
          <a:xfrm>
            <a:off x="9264618" y="4386064"/>
            <a:ext cx="1627720" cy="1598079"/>
          </a:xfrm>
          <a:prstGeom prst="rect">
            <a:avLst/>
          </a:prstGeom>
          <a:noFill/>
          <a:extLst>
            <a:ext uri="{909E8E84-426E-40DD-AFC4-6F175D3DCCD1}">
              <a14:hiddenFill xmlns:a14="http://schemas.microsoft.com/office/drawing/2010/main">
                <a:solidFill>
                  <a:srgbClr val="FFFFFF"/>
                </a:solidFill>
              </a14:hiddenFill>
            </a:ext>
          </a:extLst>
        </p:spPr>
      </p:pic>
      <p:pic>
        <p:nvPicPr>
          <p:cNvPr id="45" name="Grafik 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149777" y="5192143"/>
            <a:ext cx="546242" cy="821273"/>
          </a:xfrm>
          <a:prstGeom prst="rect">
            <a:avLst/>
          </a:prstGeom>
        </p:spPr>
      </p:pic>
      <p:sp>
        <p:nvSpPr>
          <p:cNvPr id="21" name="Textfeld 20"/>
          <p:cNvSpPr txBox="1"/>
          <p:nvPr/>
        </p:nvSpPr>
        <p:spPr>
          <a:xfrm>
            <a:off x="4244864" y="5399368"/>
            <a:ext cx="1340797" cy="584775"/>
          </a:xfrm>
          <a:prstGeom prst="rect">
            <a:avLst/>
          </a:prstGeom>
          <a:noFill/>
        </p:spPr>
        <p:txBody>
          <a:bodyPr wrap="square" rtlCol="0">
            <a:spAutoFit/>
          </a:bodyPr>
          <a:lstStyle/>
          <a:p>
            <a:pPr algn="ctr"/>
            <a:r>
              <a:rPr lang="de-CH" sz="1600" dirty="0">
                <a:solidFill>
                  <a:srgbClr val="8B8B8B"/>
                </a:solidFill>
                <a:latin typeface="Arial" panose="020B0604020202020204" pitchFamily="34" charset="0"/>
                <a:cs typeface="Arial" panose="020B0604020202020204" pitchFamily="34" charset="0"/>
              </a:rPr>
              <a:t>Stückzahl</a:t>
            </a:r>
          </a:p>
          <a:p>
            <a:pPr algn="ctr"/>
            <a:r>
              <a:rPr lang="de-CH" sz="1600" dirty="0">
                <a:solidFill>
                  <a:srgbClr val="8B8B8B"/>
                </a:solidFill>
                <a:latin typeface="Arial" panose="020B0604020202020204" pitchFamily="34" charset="0"/>
                <a:cs typeface="Arial" panose="020B0604020202020204" pitchFamily="34" charset="0"/>
              </a:rPr>
              <a:t>+ 28’001</a:t>
            </a:r>
          </a:p>
        </p:txBody>
      </p:sp>
      <p:pic>
        <p:nvPicPr>
          <p:cNvPr id="23" name="Picture 2" descr="Pictograph businessman icon Royalty Free Vector Image"/>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6518852" y="3931034"/>
            <a:ext cx="1627721" cy="205310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ictograph businessman icon Royalty Free Vector Image"/>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8158150" y="3931034"/>
            <a:ext cx="1627721" cy="2053109"/>
          </a:xfrm>
          <a:prstGeom prst="rect">
            <a:avLst/>
          </a:prstGeom>
          <a:noFill/>
          <a:extLst>
            <a:ext uri="{909E8E84-426E-40DD-AFC4-6F175D3DCCD1}">
              <a14:hiddenFill xmlns:a14="http://schemas.microsoft.com/office/drawing/2010/main">
                <a:solidFill>
                  <a:srgbClr val="FFFFFF"/>
                </a:solidFill>
              </a14:hiddenFill>
            </a:ext>
          </a:extLst>
        </p:spPr>
      </p:pic>
      <p:sp>
        <p:nvSpPr>
          <p:cNvPr id="33" name="Textfeld 32"/>
          <p:cNvSpPr txBox="1"/>
          <p:nvPr/>
        </p:nvSpPr>
        <p:spPr>
          <a:xfrm>
            <a:off x="8637016" y="4085491"/>
            <a:ext cx="2844800"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Aktionäre</a:t>
            </a:r>
          </a:p>
        </p:txBody>
      </p:sp>
      <p:pic>
        <p:nvPicPr>
          <p:cNvPr id="44" name="Grafik 4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22184" y="4787199"/>
            <a:ext cx="546242" cy="821273"/>
          </a:xfrm>
          <a:prstGeom prst="rect">
            <a:avLst/>
          </a:prstGeom>
        </p:spPr>
      </p:pic>
      <p:grpSp>
        <p:nvGrpSpPr>
          <p:cNvPr id="11" name="Gruppieren 10"/>
          <p:cNvGrpSpPr/>
          <p:nvPr/>
        </p:nvGrpSpPr>
        <p:grpSpPr>
          <a:xfrm>
            <a:off x="7058674" y="4724618"/>
            <a:ext cx="771204" cy="1057403"/>
            <a:chOff x="7058674" y="4724618"/>
            <a:chExt cx="771204" cy="1057403"/>
          </a:xfrm>
        </p:grpSpPr>
        <p:pic>
          <p:nvPicPr>
            <p:cNvPr id="10" name="Grafik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58674" y="4724618"/>
              <a:ext cx="546242" cy="821273"/>
            </a:xfrm>
            <a:prstGeom prst="rect">
              <a:avLst/>
            </a:prstGeom>
          </p:spPr>
        </p:pic>
        <p:pic>
          <p:nvPicPr>
            <p:cNvPr id="42" name="Grafik 4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03333" y="4781506"/>
              <a:ext cx="546242" cy="821273"/>
            </a:xfrm>
            <a:prstGeom prst="rect">
              <a:avLst/>
            </a:prstGeom>
          </p:spPr>
        </p:pic>
        <p:pic>
          <p:nvPicPr>
            <p:cNvPr id="46" name="Grafik 4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50408" y="4814873"/>
              <a:ext cx="546242" cy="821273"/>
            </a:xfrm>
            <a:prstGeom prst="rect">
              <a:avLst/>
            </a:prstGeom>
          </p:spPr>
        </p:pic>
        <p:pic>
          <p:nvPicPr>
            <p:cNvPr id="47" name="Grafik 4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95067" y="4871761"/>
              <a:ext cx="546242" cy="821273"/>
            </a:xfrm>
            <a:prstGeom prst="rect">
              <a:avLst/>
            </a:prstGeom>
          </p:spPr>
        </p:pic>
        <p:pic>
          <p:nvPicPr>
            <p:cNvPr id="48" name="Grafik 4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38977" y="4903860"/>
              <a:ext cx="546242" cy="821273"/>
            </a:xfrm>
            <a:prstGeom prst="rect">
              <a:avLst/>
            </a:prstGeom>
          </p:spPr>
        </p:pic>
        <p:pic>
          <p:nvPicPr>
            <p:cNvPr id="49" name="Grafik 4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83636" y="4960748"/>
              <a:ext cx="546242" cy="821273"/>
            </a:xfrm>
            <a:prstGeom prst="rect">
              <a:avLst/>
            </a:prstGeom>
          </p:spPr>
        </p:pic>
      </p:grpSp>
      <p:sp>
        <p:nvSpPr>
          <p:cNvPr id="26" name="Textfeld 25"/>
          <p:cNvSpPr txBox="1"/>
          <p:nvPr/>
        </p:nvSpPr>
        <p:spPr>
          <a:xfrm>
            <a:off x="3778267" y="6129577"/>
            <a:ext cx="2273988" cy="584775"/>
          </a:xfrm>
          <a:prstGeom prst="rect">
            <a:avLst/>
          </a:prstGeom>
          <a:noFill/>
        </p:spPr>
        <p:txBody>
          <a:bodyPr wrap="square" rtlCol="0">
            <a:spAutoFit/>
          </a:bodyPr>
          <a:lstStyle/>
          <a:p>
            <a:pPr algn="ctr"/>
            <a:r>
              <a:rPr lang="de-CH" sz="1600" dirty="0">
                <a:solidFill>
                  <a:srgbClr val="8B8B8B"/>
                </a:solidFill>
                <a:latin typeface="Arial" panose="020B0604020202020204" pitchFamily="34" charset="0"/>
                <a:cs typeface="Arial" panose="020B0604020202020204" pitchFamily="34" charset="0"/>
              </a:rPr>
              <a:t>Kapital</a:t>
            </a:r>
          </a:p>
          <a:p>
            <a:pPr algn="ctr"/>
            <a:r>
              <a:rPr lang="de-CH" sz="1600" dirty="0">
                <a:solidFill>
                  <a:srgbClr val="8B8B8B"/>
                </a:solidFill>
                <a:latin typeface="Arial" panose="020B0604020202020204" pitchFamily="34" charset="0"/>
                <a:cs typeface="Arial" panose="020B0604020202020204" pitchFamily="34" charset="0"/>
              </a:rPr>
              <a:t>+28’001 x innerer Wert</a:t>
            </a:r>
          </a:p>
        </p:txBody>
      </p:sp>
      <p:grpSp>
        <p:nvGrpSpPr>
          <p:cNvPr id="7" name="Gruppieren 6"/>
          <p:cNvGrpSpPr/>
          <p:nvPr/>
        </p:nvGrpSpPr>
        <p:grpSpPr>
          <a:xfrm rot="470136">
            <a:off x="4231704" y="1446462"/>
            <a:ext cx="1651641" cy="2579172"/>
            <a:chOff x="4634859" y="2228785"/>
            <a:chExt cx="1312752" cy="1901228"/>
          </a:xfrm>
          <a:solidFill>
            <a:schemeClr val="bg1">
              <a:lumMod val="85000"/>
            </a:schemeClr>
          </a:solidFill>
        </p:grpSpPr>
        <p:sp>
          <p:nvSpPr>
            <p:cNvPr id="15" name="Gefaltete Ecke 14"/>
            <p:cNvSpPr/>
            <p:nvPr/>
          </p:nvSpPr>
          <p:spPr>
            <a:xfrm>
              <a:off x="4634859" y="2228785"/>
              <a:ext cx="1312752" cy="1901228"/>
            </a:xfrm>
            <a:prstGeom prst="foldedCorner">
              <a:avLst>
                <a:gd name="adj" fmla="val 25632"/>
              </a:avLst>
            </a:prstGeom>
            <a:grp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Ins="36000" rtlCol="0" anchor="t" anchorCtr="0"/>
            <a:lstStyle/>
            <a:p>
              <a:r>
                <a:rPr lang="de-CH" sz="1600" dirty="0">
                  <a:solidFill>
                    <a:schemeClr val="tx1"/>
                  </a:solidFill>
                  <a:latin typeface="Arial" panose="020B0604020202020204" pitchFamily="34" charset="0"/>
                  <a:cs typeface="Arial" panose="020B0604020202020204" pitchFamily="34" charset="0"/>
                </a:rPr>
                <a:t>Aktie</a:t>
              </a:r>
            </a:p>
            <a:p>
              <a:endParaRPr lang="de-CH" sz="16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nominal</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à Fr. 37.50</a:t>
              </a: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Innerer Wert</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Fr. </a:t>
              </a:r>
              <a:r>
                <a:rPr lang="de-CH" sz="1400" dirty="0" err="1">
                  <a:solidFill>
                    <a:schemeClr val="tx1"/>
                  </a:solidFill>
                  <a:latin typeface="Arial" panose="020B0604020202020204" pitchFamily="34" charset="0"/>
                  <a:cs typeface="Arial" panose="020B0604020202020204" pitchFamily="34" charset="0"/>
                </a:rPr>
                <a:t>xxx.xx</a:t>
              </a:r>
              <a:endParaRPr lang="de-CH" sz="1400" dirty="0">
                <a:solidFill>
                  <a:schemeClr val="tx1"/>
                </a:solidFill>
                <a:latin typeface="Arial" panose="020B0604020202020204" pitchFamily="34" charset="0"/>
                <a:cs typeface="Arial" panose="020B0604020202020204" pitchFamily="34" charset="0"/>
              </a:endParaRPr>
            </a:p>
          </p:txBody>
        </p:sp>
        <p:pic>
          <p:nvPicPr>
            <p:cNvPr id="16" name="Grafik 1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96816" y="2378137"/>
              <a:ext cx="656228" cy="171515"/>
            </a:xfrm>
            <a:prstGeom prst="rect">
              <a:avLst/>
            </a:prstGeom>
            <a:grpFill/>
          </p:spPr>
        </p:pic>
      </p:grpSp>
      <p:grpSp>
        <p:nvGrpSpPr>
          <p:cNvPr id="27" name="Gruppieren 26"/>
          <p:cNvGrpSpPr/>
          <p:nvPr/>
        </p:nvGrpSpPr>
        <p:grpSpPr>
          <a:xfrm rot="470136">
            <a:off x="4361904" y="1618216"/>
            <a:ext cx="1651641" cy="2579172"/>
            <a:chOff x="4634859" y="2228785"/>
            <a:chExt cx="1312752" cy="1901228"/>
          </a:xfrm>
          <a:solidFill>
            <a:schemeClr val="bg1">
              <a:lumMod val="85000"/>
            </a:schemeClr>
          </a:solidFill>
        </p:grpSpPr>
        <p:sp>
          <p:nvSpPr>
            <p:cNvPr id="28" name="Gefaltete Ecke 27"/>
            <p:cNvSpPr/>
            <p:nvPr/>
          </p:nvSpPr>
          <p:spPr>
            <a:xfrm>
              <a:off x="4634859" y="2228785"/>
              <a:ext cx="1312752" cy="1901228"/>
            </a:xfrm>
            <a:prstGeom prst="foldedCorner">
              <a:avLst>
                <a:gd name="adj" fmla="val 25632"/>
              </a:avLst>
            </a:prstGeom>
            <a:grp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Ins="36000" rtlCol="0" anchor="t" anchorCtr="0"/>
            <a:lstStyle/>
            <a:p>
              <a:r>
                <a:rPr lang="de-CH" sz="1600" dirty="0">
                  <a:solidFill>
                    <a:schemeClr val="tx1"/>
                  </a:solidFill>
                  <a:latin typeface="Arial" panose="020B0604020202020204" pitchFamily="34" charset="0"/>
                  <a:cs typeface="Arial" panose="020B0604020202020204" pitchFamily="34" charset="0"/>
                </a:rPr>
                <a:t>Aktie</a:t>
              </a:r>
            </a:p>
            <a:p>
              <a:endParaRPr lang="de-CH" sz="16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nominal</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à Fr. 37.50</a:t>
              </a: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Innerer Wert</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Fr. </a:t>
              </a:r>
              <a:r>
                <a:rPr lang="de-CH" sz="1400" dirty="0" err="1">
                  <a:solidFill>
                    <a:schemeClr val="tx1"/>
                  </a:solidFill>
                  <a:latin typeface="Arial" panose="020B0604020202020204" pitchFamily="34" charset="0"/>
                  <a:cs typeface="Arial" panose="020B0604020202020204" pitchFamily="34" charset="0"/>
                </a:rPr>
                <a:t>xxx.xx</a:t>
              </a:r>
              <a:endParaRPr lang="de-CH" sz="1400" dirty="0">
                <a:solidFill>
                  <a:schemeClr val="tx1"/>
                </a:solidFill>
                <a:latin typeface="Arial" panose="020B0604020202020204" pitchFamily="34" charset="0"/>
                <a:cs typeface="Arial" panose="020B0604020202020204" pitchFamily="34" charset="0"/>
              </a:endParaRPr>
            </a:p>
          </p:txBody>
        </p:sp>
        <p:pic>
          <p:nvPicPr>
            <p:cNvPr id="29" name="Grafik 2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96816" y="2378137"/>
              <a:ext cx="656228" cy="171515"/>
            </a:xfrm>
            <a:prstGeom prst="rect">
              <a:avLst/>
            </a:prstGeom>
            <a:grpFill/>
          </p:spPr>
        </p:pic>
      </p:grpSp>
      <p:grpSp>
        <p:nvGrpSpPr>
          <p:cNvPr id="30" name="Gruppieren 29"/>
          <p:cNvGrpSpPr/>
          <p:nvPr/>
        </p:nvGrpSpPr>
        <p:grpSpPr>
          <a:xfrm rot="470136">
            <a:off x="4492104" y="1789970"/>
            <a:ext cx="1651641" cy="2579172"/>
            <a:chOff x="4634859" y="2228785"/>
            <a:chExt cx="1312752" cy="1901228"/>
          </a:xfrm>
          <a:solidFill>
            <a:schemeClr val="bg1">
              <a:lumMod val="85000"/>
            </a:schemeClr>
          </a:solidFill>
        </p:grpSpPr>
        <p:sp>
          <p:nvSpPr>
            <p:cNvPr id="34" name="Gefaltete Ecke 33"/>
            <p:cNvSpPr/>
            <p:nvPr/>
          </p:nvSpPr>
          <p:spPr>
            <a:xfrm>
              <a:off x="4634859" y="2228785"/>
              <a:ext cx="1312752" cy="1901228"/>
            </a:xfrm>
            <a:prstGeom prst="foldedCorner">
              <a:avLst>
                <a:gd name="adj" fmla="val 25632"/>
              </a:avLst>
            </a:prstGeom>
            <a:grp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Ins="36000" rtlCol="0" anchor="t" anchorCtr="0"/>
            <a:lstStyle/>
            <a:p>
              <a:r>
                <a:rPr lang="de-CH" sz="1600" dirty="0">
                  <a:solidFill>
                    <a:schemeClr val="tx1"/>
                  </a:solidFill>
                  <a:latin typeface="Arial" panose="020B0604020202020204" pitchFamily="34" charset="0"/>
                  <a:cs typeface="Arial" panose="020B0604020202020204" pitchFamily="34" charset="0"/>
                </a:rPr>
                <a:t>Aktie</a:t>
              </a:r>
            </a:p>
            <a:p>
              <a:endParaRPr lang="de-CH" sz="16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nominal</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à Fr. 37.50</a:t>
              </a: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Innerer Wert</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Fr. </a:t>
              </a:r>
              <a:r>
                <a:rPr lang="de-CH" sz="1400" dirty="0" err="1">
                  <a:solidFill>
                    <a:schemeClr val="tx1"/>
                  </a:solidFill>
                  <a:latin typeface="Arial" panose="020B0604020202020204" pitchFamily="34" charset="0"/>
                  <a:cs typeface="Arial" panose="020B0604020202020204" pitchFamily="34" charset="0"/>
                </a:rPr>
                <a:t>xxx.xx</a:t>
              </a:r>
              <a:endParaRPr lang="de-CH" sz="1400" dirty="0">
                <a:solidFill>
                  <a:schemeClr val="tx1"/>
                </a:solidFill>
                <a:latin typeface="Arial" panose="020B0604020202020204" pitchFamily="34" charset="0"/>
                <a:cs typeface="Arial" panose="020B0604020202020204" pitchFamily="34" charset="0"/>
              </a:endParaRPr>
            </a:p>
          </p:txBody>
        </p:sp>
        <p:pic>
          <p:nvPicPr>
            <p:cNvPr id="35" name="Grafik 3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96816" y="2378137"/>
              <a:ext cx="656228" cy="171515"/>
            </a:xfrm>
            <a:prstGeom prst="rect">
              <a:avLst/>
            </a:prstGeom>
            <a:grpFill/>
          </p:spPr>
        </p:pic>
      </p:grpSp>
      <p:grpSp>
        <p:nvGrpSpPr>
          <p:cNvPr id="36" name="Gruppieren 35"/>
          <p:cNvGrpSpPr/>
          <p:nvPr/>
        </p:nvGrpSpPr>
        <p:grpSpPr>
          <a:xfrm rot="470136">
            <a:off x="4622304" y="1961724"/>
            <a:ext cx="1651641" cy="2579172"/>
            <a:chOff x="4634859" y="2228785"/>
            <a:chExt cx="1312752" cy="1901228"/>
          </a:xfrm>
          <a:solidFill>
            <a:schemeClr val="bg1">
              <a:lumMod val="85000"/>
            </a:schemeClr>
          </a:solidFill>
        </p:grpSpPr>
        <p:sp>
          <p:nvSpPr>
            <p:cNvPr id="37" name="Gefaltete Ecke 36"/>
            <p:cNvSpPr/>
            <p:nvPr/>
          </p:nvSpPr>
          <p:spPr>
            <a:xfrm>
              <a:off x="4634859" y="2228785"/>
              <a:ext cx="1312752" cy="1901228"/>
            </a:xfrm>
            <a:prstGeom prst="foldedCorner">
              <a:avLst>
                <a:gd name="adj" fmla="val 25632"/>
              </a:avLst>
            </a:prstGeom>
            <a:grp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Ins="36000" rtlCol="0" anchor="t" anchorCtr="0"/>
            <a:lstStyle/>
            <a:p>
              <a:r>
                <a:rPr lang="de-CH" sz="1600" dirty="0">
                  <a:solidFill>
                    <a:schemeClr val="tx1"/>
                  </a:solidFill>
                  <a:latin typeface="Arial" panose="020B0604020202020204" pitchFamily="34" charset="0"/>
                  <a:cs typeface="Arial" panose="020B0604020202020204" pitchFamily="34" charset="0"/>
                </a:rPr>
                <a:t>Aktie</a:t>
              </a:r>
            </a:p>
            <a:p>
              <a:endParaRPr lang="de-CH" sz="16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nominal</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à Fr. 37.50</a:t>
              </a: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Innerer Wert</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Fr. </a:t>
              </a:r>
              <a:r>
                <a:rPr lang="de-CH" sz="1400" dirty="0" err="1">
                  <a:solidFill>
                    <a:schemeClr val="tx1"/>
                  </a:solidFill>
                  <a:latin typeface="Arial" panose="020B0604020202020204" pitchFamily="34" charset="0"/>
                  <a:cs typeface="Arial" panose="020B0604020202020204" pitchFamily="34" charset="0"/>
                </a:rPr>
                <a:t>xxx.xx</a:t>
              </a:r>
              <a:endParaRPr lang="de-CH" sz="1400" dirty="0">
                <a:solidFill>
                  <a:schemeClr val="tx1"/>
                </a:solidFill>
                <a:latin typeface="Arial" panose="020B0604020202020204" pitchFamily="34" charset="0"/>
                <a:cs typeface="Arial" panose="020B0604020202020204" pitchFamily="34" charset="0"/>
              </a:endParaRPr>
            </a:p>
          </p:txBody>
        </p:sp>
        <p:pic>
          <p:nvPicPr>
            <p:cNvPr id="38" name="Grafik 3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96816" y="2378137"/>
              <a:ext cx="656228" cy="171515"/>
            </a:xfrm>
            <a:prstGeom prst="rect">
              <a:avLst/>
            </a:prstGeom>
            <a:grpFill/>
          </p:spPr>
        </p:pic>
      </p:grpSp>
      <p:sp>
        <p:nvSpPr>
          <p:cNvPr id="39" name="Textfeld 38"/>
          <p:cNvSpPr txBox="1"/>
          <p:nvPr/>
        </p:nvSpPr>
        <p:spPr>
          <a:xfrm>
            <a:off x="3869916" y="4895095"/>
            <a:ext cx="2091761"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Kapitalerhöhung</a:t>
            </a:r>
          </a:p>
        </p:txBody>
      </p:sp>
      <p:pic>
        <p:nvPicPr>
          <p:cNvPr id="13" name="Grafik 1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92132" y="5008606"/>
            <a:ext cx="713388" cy="975537"/>
          </a:xfrm>
          <a:prstGeom prst="rect">
            <a:avLst/>
          </a:prstGeom>
        </p:spPr>
      </p:pic>
      <p:pic>
        <p:nvPicPr>
          <p:cNvPr id="51" name="Picture 2" descr="Pictograph businessman icon Royalty Free Vector Image"/>
          <p:cNvPicPr>
            <a:picLocks noChangeAspect="1" noChangeArrowheads="1"/>
          </p:cNvPicPr>
          <p:nvPr/>
        </p:nvPicPr>
        <p:blipFill rotWithShape="1">
          <a:blip r:embed="rId4" cstate="hqprint">
            <a:duotone>
              <a:schemeClr val="accent4">
                <a:shade val="45000"/>
                <a:satMod val="135000"/>
              </a:schemeClr>
              <a:prstClr val="white"/>
            </a:duotone>
            <a:extLst>
              <a:ext uri="{BEBA8EAE-BF5A-486C-A8C5-ECC9F3942E4B}">
                <a14:imgProps xmlns:a14="http://schemas.microsoft.com/office/drawing/2010/main">
                  <a14:imgLayer r:embed="rId5">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8146573" y="1255928"/>
            <a:ext cx="1627721" cy="2053109"/>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564208" y="2290893"/>
            <a:ext cx="908767" cy="1233817"/>
          </a:xfrm>
          <a:prstGeom prst="rect">
            <a:avLst/>
          </a:prstGeom>
        </p:spPr>
      </p:pic>
      <p:sp>
        <p:nvSpPr>
          <p:cNvPr id="53" name="Textfeld 52"/>
          <p:cNvSpPr txBox="1"/>
          <p:nvPr/>
        </p:nvSpPr>
        <p:spPr>
          <a:xfrm>
            <a:off x="7549610" y="870978"/>
            <a:ext cx="2844800"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Neuer Aktionär</a:t>
            </a:r>
          </a:p>
        </p:txBody>
      </p:sp>
    </p:spTree>
    <p:extLst>
      <p:ext uri="{BB962C8B-B14F-4D97-AF65-F5344CB8AC3E}">
        <p14:creationId xmlns:p14="http://schemas.microsoft.com/office/powerpoint/2010/main" val="398202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6" grpId="0"/>
      <p:bldP spid="39" grpId="0"/>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DE" dirty="0">
                <a:sym typeface="Wingdings" panose="05000000000000000000" pitchFamily="2" charset="2"/>
              </a:rPr>
              <a:t> </a:t>
            </a:r>
            <a:r>
              <a:rPr lang="de-DE" dirty="0"/>
              <a:t>Kapitalerhöhung – Wer kann zeichnen?</a:t>
            </a:r>
            <a:endParaRPr lang="de-CH" dirty="0"/>
          </a:p>
        </p:txBody>
      </p:sp>
      <p:grpSp>
        <p:nvGrpSpPr>
          <p:cNvPr id="7" name="Gruppieren 6"/>
          <p:cNvGrpSpPr/>
          <p:nvPr/>
        </p:nvGrpSpPr>
        <p:grpSpPr>
          <a:xfrm rot="21138260">
            <a:off x="4945515" y="3468249"/>
            <a:ext cx="1297328" cy="1877369"/>
            <a:chOff x="4634859" y="2228785"/>
            <a:chExt cx="1312752" cy="1901228"/>
          </a:xfrm>
          <a:solidFill>
            <a:schemeClr val="bg1">
              <a:lumMod val="85000"/>
            </a:schemeClr>
          </a:solidFill>
        </p:grpSpPr>
        <p:sp>
          <p:nvSpPr>
            <p:cNvPr id="15" name="Gefaltete Ecke 14"/>
            <p:cNvSpPr/>
            <p:nvPr/>
          </p:nvSpPr>
          <p:spPr>
            <a:xfrm>
              <a:off x="4634859" y="2228785"/>
              <a:ext cx="1312752" cy="1901228"/>
            </a:xfrm>
            <a:prstGeom prst="foldedCorner">
              <a:avLst>
                <a:gd name="adj" fmla="val 25632"/>
              </a:avLst>
            </a:prstGeom>
            <a:grp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Ins="36000" rtlCol="0" anchor="t" anchorCtr="0"/>
            <a:lstStyle/>
            <a:p>
              <a:r>
                <a:rPr lang="de-CH" sz="1600" dirty="0">
                  <a:solidFill>
                    <a:schemeClr val="tx1"/>
                  </a:solidFill>
                  <a:latin typeface="Arial" panose="020B0604020202020204" pitchFamily="34" charset="0"/>
                  <a:cs typeface="Arial" panose="020B0604020202020204" pitchFamily="34" charset="0"/>
                </a:rPr>
                <a:t>Aktie</a:t>
              </a:r>
            </a:p>
            <a:p>
              <a:endParaRPr lang="de-CH" sz="16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nominal</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à Fr. 37.50</a:t>
              </a: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Innerer Wert</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Fr. </a:t>
              </a:r>
              <a:r>
                <a:rPr lang="de-CH" sz="1400" dirty="0" err="1">
                  <a:solidFill>
                    <a:schemeClr val="tx1"/>
                  </a:solidFill>
                  <a:latin typeface="Arial" panose="020B0604020202020204" pitchFamily="34" charset="0"/>
                  <a:cs typeface="Arial" panose="020B0604020202020204" pitchFamily="34" charset="0"/>
                </a:rPr>
                <a:t>xxx.xx</a:t>
              </a:r>
              <a:endParaRPr lang="de-CH" sz="1400" dirty="0">
                <a:solidFill>
                  <a:schemeClr val="tx1"/>
                </a:solidFill>
                <a:latin typeface="Arial" panose="020B0604020202020204" pitchFamily="34" charset="0"/>
                <a:cs typeface="Arial" panose="020B0604020202020204" pitchFamily="34" charset="0"/>
              </a:endParaRPr>
            </a:p>
          </p:txBody>
        </p:sp>
        <p:pic>
          <p:nvPicPr>
            <p:cNvPr id="16" name="Grafik 1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11434" y="2393637"/>
              <a:ext cx="656228" cy="171515"/>
            </a:xfrm>
            <a:prstGeom prst="rect">
              <a:avLst/>
            </a:prstGeom>
            <a:grpFill/>
          </p:spPr>
        </p:pic>
      </p:grpSp>
      <p:sp>
        <p:nvSpPr>
          <p:cNvPr id="40" name="Rechteck 39"/>
          <p:cNvSpPr/>
          <p:nvPr/>
        </p:nvSpPr>
        <p:spPr>
          <a:xfrm rot="21180000">
            <a:off x="2743537" y="1975421"/>
            <a:ext cx="2983506" cy="1073145"/>
          </a:xfrm>
          <a:prstGeom prst="rect">
            <a:avLst/>
          </a:prstGeom>
          <a:solidFill>
            <a:srgbClr val="14A837">
              <a:alpha val="8000"/>
            </a:srgbClr>
          </a:solidFill>
          <a:ln w="38100">
            <a:solidFill>
              <a:srgbClr val="0DBF48"/>
            </a:solid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algn="ctr"/>
            <a:r>
              <a:rPr lang="de-CH" b="1" dirty="0">
                <a:solidFill>
                  <a:schemeClr val="tx1"/>
                </a:solidFill>
                <a:latin typeface="Arial" panose="020B0604020202020204" pitchFamily="34" charset="0"/>
                <a:cs typeface="Arial" panose="020B0604020202020204" pitchFamily="34" charset="0"/>
              </a:rPr>
              <a:t>Bezugsverhältnis</a:t>
            </a:r>
          </a:p>
          <a:p>
            <a:pPr algn="ctr"/>
            <a:r>
              <a:rPr lang="de-CH" sz="3600" b="1" dirty="0">
                <a:solidFill>
                  <a:schemeClr val="tx1"/>
                </a:solidFill>
                <a:latin typeface="Arial" panose="020B0604020202020204" pitchFamily="34" charset="0"/>
                <a:cs typeface="Arial" panose="020B0604020202020204" pitchFamily="34" charset="0"/>
              </a:rPr>
              <a:t>X:Y</a:t>
            </a:r>
          </a:p>
        </p:txBody>
      </p:sp>
      <p:pic>
        <p:nvPicPr>
          <p:cNvPr id="41" name="Picture 2" descr="Pictograph businessman ic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955278" y="2106609"/>
            <a:ext cx="3151378" cy="3974958"/>
          </a:xfrm>
          <a:prstGeom prst="rect">
            <a:avLst/>
          </a:prstGeom>
          <a:noFill/>
          <a:extLst>
            <a:ext uri="{909E8E84-426E-40DD-AFC4-6F175D3DCCD1}">
              <a14:hiddenFill xmlns:a14="http://schemas.microsoft.com/office/drawing/2010/main">
                <a:solidFill>
                  <a:srgbClr val="FFFFFF"/>
                </a:solidFill>
              </a14:hiddenFill>
            </a:ext>
          </a:extLst>
        </p:spPr>
      </p:pic>
      <p:sp>
        <p:nvSpPr>
          <p:cNvPr id="50" name="Chevron 49"/>
          <p:cNvSpPr/>
          <p:nvPr/>
        </p:nvSpPr>
        <p:spPr>
          <a:xfrm>
            <a:off x="3888928" y="3688326"/>
            <a:ext cx="939383" cy="1651278"/>
          </a:xfrm>
          <a:prstGeom prst="chevron">
            <a:avLst>
              <a:gd name="adj" fmla="val 57597"/>
            </a:avLst>
          </a:prstGeom>
          <a:solidFill>
            <a:srgbClr val="14A837"/>
          </a:solidFill>
          <a:ln>
            <a:solidFill>
              <a:srgbClr val="0DB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solidFill>
                <a:schemeClr val="tx1"/>
              </a:solidFill>
            </a:endParaRPr>
          </a:p>
        </p:txBody>
      </p:sp>
      <p:grpSp>
        <p:nvGrpSpPr>
          <p:cNvPr id="8" name="Gruppieren 7"/>
          <p:cNvGrpSpPr/>
          <p:nvPr/>
        </p:nvGrpSpPr>
        <p:grpSpPr>
          <a:xfrm>
            <a:off x="6819900" y="4276206"/>
            <a:ext cx="4819650" cy="2048511"/>
            <a:chOff x="6819900" y="4276206"/>
            <a:chExt cx="4819650" cy="2048511"/>
          </a:xfrm>
        </p:grpSpPr>
        <p:sp>
          <p:nvSpPr>
            <p:cNvPr id="58" name="Textfeld 57"/>
            <p:cNvSpPr txBox="1"/>
            <p:nvPr/>
          </p:nvSpPr>
          <p:spPr>
            <a:xfrm>
              <a:off x="10224183" y="5001278"/>
              <a:ext cx="764498" cy="1323439"/>
            </a:xfrm>
            <a:prstGeom prst="rect">
              <a:avLst/>
            </a:prstGeom>
            <a:noFill/>
          </p:spPr>
          <p:txBody>
            <a:bodyPr wrap="square" rtlCol="0">
              <a:spAutoFit/>
            </a:bodyPr>
            <a:lstStyle/>
            <a:p>
              <a:r>
                <a:rPr lang="de-CH" sz="8000" b="1" dirty="0">
                  <a:solidFill>
                    <a:srgbClr val="ECECEC"/>
                  </a:solidFill>
                  <a:sym typeface="Wingdings 2" panose="05020102010507070707" pitchFamily="18" charset="2"/>
                </a:rPr>
                <a:t></a:t>
              </a:r>
              <a:endParaRPr lang="de-CH" sz="8000" b="1" dirty="0">
                <a:solidFill>
                  <a:srgbClr val="ECECEC"/>
                </a:solidFill>
              </a:endParaRPr>
            </a:p>
          </p:txBody>
        </p:sp>
        <p:sp>
          <p:nvSpPr>
            <p:cNvPr id="59" name="Textfeld 58"/>
            <p:cNvSpPr txBox="1"/>
            <p:nvPr/>
          </p:nvSpPr>
          <p:spPr>
            <a:xfrm>
              <a:off x="10212199" y="4276206"/>
              <a:ext cx="764498" cy="1323439"/>
            </a:xfrm>
            <a:prstGeom prst="rect">
              <a:avLst/>
            </a:prstGeom>
            <a:noFill/>
          </p:spPr>
          <p:txBody>
            <a:bodyPr wrap="square" rtlCol="0">
              <a:spAutoFit/>
            </a:bodyPr>
            <a:lstStyle/>
            <a:p>
              <a:r>
                <a:rPr lang="de-CH" sz="8000" b="1" dirty="0">
                  <a:solidFill>
                    <a:srgbClr val="ECECEC"/>
                  </a:solidFill>
                  <a:sym typeface="Wingdings 2" panose="05020102010507070707" pitchFamily="18" charset="2"/>
                </a:rPr>
                <a:t></a:t>
              </a:r>
              <a:endParaRPr lang="de-CH" sz="8000" b="1" dirty="0">
                <a:solidFill>
                  <a:srgbClr val="ECECEC"/>
                </a:solidFill>
              </a:endParaRPr>
            </a:p>
          </p:txBody>
        </p:sp>
        <p:grpSp>
          <p:nvGrpSpPr>
            <p:cNvPr id="51" name="Gruppieren 50"/>
            <p:cNvGrpSpPr/>
            <p:nvPr/>
          </p:nvGrpSpPr>
          <p:grpSpPr>
            <a:xfrm>
              <a:off x="6819900" y="4475543"/>
              <a:ext cx="4819650" cy="1761870"/>
              <a:chOff x="6270765" y="4584357"/>
              <a:chExt cx="2789559" cy="1583926"/>
            </a:xfrm>
          </p:grpSpPr>
          <p:sp>
            <p:nvSpPr>
              <p:cNvPr id="52" name="Textfeld 51"/>
              <p:cNvSpPr txBox="1"/>
              <p:nvPr/>
            </p:nvSpPr>
            <p:spPr>
              <a:xfrm>
                <a:off x="6319584" y="4748687"/>
                <a:ext cx="1914605" cy="326803"/>
              </a:xfrm>
              <a:prstGeom prst="rect">
                <a:avLst/>
              </a:prstGeom>
              <a:noFill/>
            </p:spPr>
            <p:txBody>
              <a:bodyPr wrap="square" rtlCol="0">
                <a:spAutoFit/>
              </a:bodyPr>
              <a:lstStyle/>
              <a:p>
                <a:r>
                  <a:rPr lang="de-CH" b="1" dirty="0">
                    <a:latin typeface="Arial" panose="020B0604020202020204" pitchFamily="34" charset="0"/>
                    <a:cs typeface="Arial" panose="020B0604020202020204" pitchFamily="34" charset="0"/>
                  </a:rPr>
                  <a:t>Kapitalverwässerung?</a:t>
                </a:r>
              </a:p>
            </p:txBody>
          </p:sp>
          <p:sp>
            <p:nvSpPr>
              <p:cNvPr id="53" name="Textfeld 52"/>
              <p:cNvSpPr txBox="1"/>
              <p:nvPr/>
            </p:nvSpPr>
            <p:spPr>
              <a:xfrm>
                <a:off x="8304324" y="4732433"/>
                <a:ext cx="756000" cy="369332"/>
              </a:xfrm>
              <a:prstGeom prst="rect">
                <a:avLst/>
              </a:prstGeom>
              <a:noFill/>
            </p:spPr>
            <p:txBody>
              <a:bodyPr wrap="square" rtlCol="0">
                <a:spAutoFit/>
              </a:bodyPr>
              <a:lstStyle/>
              <a:p>
                <a:pPr algn="ctr"/>
                <a:r>
                  <a:rPr lang="de-CH" b="1" dirty="0">
                    <a:solidFill>
                      <a:srgbClr val="8B8B8B"/>
                    </a:solidFill>
                    <a:latin typeface="Arial" panose="020B0604020202020204" pitchFamily="34" charset="0"/>
                    <a:cs typeface="Arial" panose="020B0604020202020204" pitchFamily="34" charset="0"/>
                  </a:rPr>
                  <a:t>nein</a:t>
                </a:r>
              </a:p>
            </p:txBody>
          </p:sp>
          <p:sp>
            <p:nvSpPr>
              <p:cNvPr id="54" name="Textfeld 53"/>
              <p:cNvSpPr txBox="1"/>
              <p:nvPr/>
            </p:nvSpPr>
            <p:spPr>
              <a:xfrm>
                <a:off x="6319584" y="5499221"/>
                <a:ext cx="1914605" cy="669062"/>
              </a:xfrm>
              <a:prstGeom prst="rect">
                <a:avLst/>
              </a:prstGeom>
              <a:noFill/>
            </p:spPr>
            <p:txBody>
              <a:bodyPr wrap="square" rtlCol="0">
                <a:spAutoFit/>
              </a:bodyPr>
              <a:lstStyle/>
              <a:p>
                <a:r>
                  <a:rPr lang="de-CH" b="1" dirty="0">
                    <a:latin typeface="Arial" panose="020B0604020202020204" pitchFamily="34" charset="0"/>
                    <a:cs typeface="Arial" panose="020B0604020202020204" pitchFamily="34" charset="0"/>
                  </a:rPr>
                  <a:t>Stimmrechtsverwässerung?</a:t>
                </a:r>
              </a:p>
            </p:txBody>
          </p:sp>
          <p:sp>
            <p:nvSpPr>
              <p:cNvPr id="55" name="Textfeld 54"/>
              <p:cNvSpPr txBox="1"/>
              <p:nvPr/>
            </p:nvSpPr>
            <p:spPr>
              <a:xfrm>
                <a:off x="8301764" y="5499221"/>
                <a:ext cx="756000" cy="369332"/>
              </a:xfrm>
              <a:prstGeom prst="rect">
                <a:avLst/>
              </a:prstGeom>
              <a:noFill/>
            </p:spPr>
            <p:txBody>
              <a:bodyPr wrap="square" rtlCol="0">
                <a:spAutoFit/>
              </a:bodyPr>
              <a:lstStyle/>
              <a:p>
                <a:pPr algn="ctr"/>
                <a:r>
                  <a:rPr lang="de-CH" b="1" dirty="0">
                    <a:solidFill>
                      <a:srgbClr val="8B8B8B"/>
                    </a:solidFill>
                    <a:latin typeface="Arial" panose="020B0604020202020204" pitchFamily="34" charset="0"/>
                    <a:cs typeface="Arial" panose="020B0604020202020204" pitchFamily="34" charset="0"/>
                  </a:rPr>
                  <a:t>ja</a:t>
                </a:r>
              </a:p>
            </p:txBody>
          </p:sp>
          <p:sp>
            <p:nvSpPr>
              <p:cNvPr id="56" name="Rechteck 55"/>
              <p:cNvSpPr/>
              <p:nvPr/>
            </p:nvSpPr>
            <p:spPr>
              <a:xfrm>
                <a:off x="6270765" y="4584357"/>
                <a:ext cx="2731728" cy="1405995"/>
              </a:xfrm>
              <a:prstGeom prst="rect">
                <a:avLst/>
              </a:prstGeom>
              <a:noFill/>
              <a:ln w="38100">
                <a:solidFill>
                  <a:srgbClr val="E2DDCE"/>
                </a:solid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algn="ctr"/>
                <a:endParaRPr lang="de-CH" dirty="0">
                  <a:solidFill>
                    <a:schemeClr val="tx1"/>
                  </a:solidFill>
                  <a:latin typeface="Arial" panose="020B0604020202020204" pitchFamily="34" charset="0"/>
                  <a:cs typeface="Arial" panose="020B0604020202020204" pitchFamily="34" charset="0"/>
                </a:endParaRPr>
              </a:p>
            </p:txBody>
          </p:sp>
          <p:cxnSp>
            <p:nvCxnSpPr>
              <p:cNvPr id="57" name="Gerader Verbinder 56"/>
              <p:cNvCxnSpPr>
                <a:stCxn id="56" idx="1"/>
                <a:endCxn id="56" idx="3"/>
              </p:cNvCxnSpPr>
              <p:nvPr/>
            </p:nvCxnSpPr>
            <p:spPr>
              <a:xfrm>
                <a:off x="6270765" y="5287355"/>
                <a:ext cx="2731728" cy="0"/>
              </a:xfrm>
              <a:prstGeom prst="line">
                <a:avLst/>
              </a:prstGeom>
              <a:ln>
                <a:solidFill>
                  <a:srgbClr val="E2DDCE"/>
                </a:solidFill>
                <a:prstDash val="sysDash"/>
              </a:ln>
              <a:effectLst/>
            </p:spPr>
            <p:style>
              <a:lnRef idx="2">
                <a:schemeClr val="accent1"/>
              </a:lnRef>
              <a:fillRef idx="0">
                <a:schemeClr val="accent1"/>
              </a:fillRef>
              <a:effectRef idx="1">
                <a:schemeClr val="accent1"/>
              </a:effectRef>
              <a:fontRef idx="minor">
                <a:schemeClr val="tx1"/>
              </a:fontRef>
            </p:style>
          </p:cxnSp>
        </p:grpSp>
      </p:gr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0755">
            <a:off x="1991375" y="3872778"/>
            <a:ext cx="1138504" cy="1711737"/>
          </a:xfrm>
          <a:prstGeom prst="rect">
            <a:avLst/>
          </a:prstGeom>
        </p:spPr>
      </p:pic>
      <p:pic>
        <p:nvPicPr>
          <p:cNvPr id="60" name="Grafik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0755">
            <a:off x="2143775" y="4025178"/>
            <a:ext cx="1138504" cy="1711737"/>
          </a:xfrm>
          <a:prstGeom prst="rect">
            <a:avLst/>
          </a:prstGeom>
        </p:spPr>
      </p:pic>
      <p:pic>
        <p:nvPicPr>
          <p:cNvPr id="61" name="Grafik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0755">
            <a:off x="2296175" y="4177578"/>
            <a:ext cx="1138504" cy="1711737"/>
          </a:xfrm>
          <a:prstGeom prst="rect">
            <a:avLst/>
          </a:prstGeom>
        </p:spPr>
      </p:pic>
      <p:pic>
        <p:nvPicPr>
          <p:cNvPr id="62" name="Grafik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0755">
            <a:off x="2448575" y="4329978"/>
            <a:ext cx="1138504" cy="1711737"/>
          </a:xfrm>
          <a:prstGeom prst="rect">
            <a:avLst/>
          </a:prstGeom>
        </p:spPr>
      </p:pic>
    </p:spTree>
    <p:extLst>
      <p:ext uri="{BB962C8B-B14F-4D97-AF65-F5344CB8AC3E}">
        <p14:creationId xmlns:p14="http://schemas.microsoft.com/office/powerpoint/2010/main" val="23370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1" presetClass="entr" presetSubtype="0" fill="hold" nodeType="with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6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499"/>
                                          </p:stCondLst>
                                        </p:cTn>
                                        <p:tgtEl>
                                          <p:spTgt spid="6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499"/>
                                          </p:stCondLst>
                                        </p:cTn>
                                        <p:tgtEl>
                                          <p:spTgt spid="6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984337" y="1296523"/>
            <a:ext cx="10223326" cy="4264955"/>
          </a:xfrm>
        </p:spPr>
        <p:txBody>
          <a:bodyPr>
            <a:noAutofit/>
          </a:bodyPr>
          <a:lstStyle/>
          <a:p>
            <a:r>
              <a:rPr lang="de-CH" dirty="0"/>
              <a:t>2. Protokoll der Urversammlung vom 16.12.2021</a:t>
            </a:r>
            <a:br>
              <a:rPr lang="de-CH" dirty="0"/>
            </a:br>
            <a:br>
              <a:rPr lang="de-CH" dirty="0"/>
            </a:br>
            <a:r>
              <a:rPr lang="de-CH" dirty="0"/>
              <a:t>(lag zur Einsichtnahme auf)</a:t>
            </a:r>
          </a:p>
        </p:txBody>
      </p:sp>
    </p:spTree>
    <p:extLst>
      <p:ext uri="{BB962C8B-B14F-4D97-AF65-F5344CB8AC3E}">
        <p14:creationId xmlns:p14="http://schemas.microsoft.com/office/powerpoint/2010/main" val="399496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Pictograph businessman icon Royalty Free Vector Image"/>
          <p:cNvPicPr>
            <a:picLocks noChangeAspect="1" noChangeArrowheads="1"/>
          </p:cNvPicPr>
          <p:nvPr/>
        </p:nvPicPr>
        <p:blipFill rotWithShape="1">
          <a:blip r:embed="rId2" cstate="hq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4815958" y="4272217"/>
            <a:ext cx="1961612" cy="2474259"/>
          </a:xfrm>
          <a:prstGeom prst="rect">
            <a:avLst/>
          </a:prstGeom>
          <a:noFill/>
          <a:extLst>
            <a:ext uri="{909E8E84-426E-40DD-AFC4-6F175D3DCCD1}">
              <a14:hiddenFill xmlns:a14="http://schemas.microsoft.com/office/drawing/2010/main">
                <a:solidFill>
                  <a:srgbClr val="FFFFFF"/>
                </a:solidFill>
              </a14:hiddenFill>
            </a:ext>
          </a:extLst>
        </p:spPr>
      </p:pic>
      <p:pic>
        <p:nvPicPr>
          <p:cNvPr id="113" name="Grafik 1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721447">
            <a:off x="5592415" y="5205555"/>
            <a:ext cx="908767" cy="1233817"/>
          </a:xfrm>
          <a:prstGeom prst="rect">
            <a:avLst/>
          </a:prstGeom>
        </p:spPr>
      </p:pic>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DE" dirty="0">
                <a:sym typeface="Wingdings" panose="05000000000000000000" pitchFamily="2" charset="2"/>
              </a:rPr>
              <a:t> </a:t>
            </a:r>
            <a:r>
              <a:rPr lang="de-DE" dirty="0"/>
              <a:t>Kapitalerhöhung – Simulation Fallbeispiel</a:t>
            </a:r>
            <a:endParaRPr lang="de-CH" dirty="0"/>
          </a:p>
        </p:txBody>
      </p:sp>
      <p:grpSp>
        <p:nvGrpSpPr>
          <p:cNvPr id="6" name="Gruppieren 5"/>
          <p:cNvGrpSpPr/>
          <p:nvPr/>
        </p:nvGrpSpPr>
        <p:grpSpPr>
          <a:xfrm>
            <a:off x="997927" y="1646027"/>
            <a:ext cx="2980322" cy="3066745"/>
            <a:chOff x="3657905" y="990905"/>
            <a:chExt cx="4876190" cy="4876190"/>
          </a:xfrm>
        </p:grpSpPr>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905" y="990905"/>
              <a:ext cx="4876190" cy="4876190"/>
            </a:xfrm>
            <a:prstGeom prst="rect">
              <a:avLst/>
            </a:prstGeom>
          </p:spPr>
        </p:pic>
        <p:pic>
          <p:nvPicPr>
            <p:cNvPr id="4" name="Grafik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071198" y="3429000"/>
              <a:ext cx="2049603" cy="520599"/>
            </a:xfrm>
            <a:prstGeom prst="rect">
              <a:avLst/>
            </a:prstGeom>
          </p:spPr>
        </p:pic>
      </p:grpSp>
      <p:pic>
        <p:nvPicPr>
          <p:cNvPr id="84" name="Picture 2" descr="Pictograph businessman icon Royalty Free Vector Image"/>
          <p:cNvPicPr>
            <a:picLocks noChangeAspect="1" noChangeArrowheads="1"/>
          </p:cNvPicPr>
          <p:nvPr/>
        </p:nvPicPr>
        <p:blipFill rotWithShape="1">
          <a:blip r:embed="rId7" cstate="hqprint">
            <a:duotone>
              <a:schemeClr val="accent6">
                <a:shade val="45000"/>
                <a:satMod val="135000"/>
              </a:schemeClr>
              <a:prstClr val="white"/>
            </a:duotone>
            <a:extLst>
              <a:ext uri="{28A0092B-C50C-407E-A947-70E740481C1C}">
                <a14:useLocalDpi xmlns:a14="http://schemas.microsoft.com/office/drawing/2010/main" val="0"/>
              </a:ext>
            </a:extLst>
          </a:blip>
          <a:srcRect b="8319"/>
          <a:stretch/>
        </p:blipFill>
        <p:spPr bwMode="auto">
          <a:xfrm>
            <a:off x="7415175" y="4272217"/>
            <a:ext cx="1961612" cy="2474259"/>
          </a:xfrm>
          <a:prstGeom prst="rect">
            <a:avLst/>
          </a:prstGeom>
          <a:noFill/>
        </p:spPr>
      </p:pic>
      <p:sp>
        <p:nvSpPr>
          <p:cNvPr id="86" name="Geschweifte Klammer rechts 85"/>
          <p:cNvSpPr/>
          <p:nvPr/>
        </p:nvSpPr>
        <p:spPr>
          <a:xfrm rot="16200000">
            <a:off x="5667800" y="3301881"/>
            <a:ext cx="288000" cy="180000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91" name="Ärmel"/>
          <p:cNvSpPr/>
          <p:nvPr/>
        </p:nvSpPr>
        <p:spPr>
          <a:xfrm rot="1800000">
            <a:off x="10224873" y="6257933"/>
            <a:ext cx="216000" cy="581496"/>
          </a:xfrm>
          <a:custGeom>
            <a:avLst/>
            <a:gdLst>
              <a:gd name="connsiteX0" fmla="*/ 0 w 216000"/>
              <a:gd name="connsiteY0" fmla="*/ 0 h 581496"/>
              <a:gd name="connsiteX1" fmla="*/ 216000 w 216000"/>
              <a:gd name="connsiteY1" fmla="*/ 0 h 581496"/>
              <a:gd name="connsiteX2" fmla="*/ 216000 w 216000"/>
              <a:gd name="connsiteY2" fmla="*/ 456788 h 581496"/>
              <a:gd name="connsiteX3" fmla="*/ 0 w 216000"/>
              <a:gd name="connsiteY3" fmla="*/ 581496 h 581496"/>
            </a:gdLst>
            <a:ahLst/>
            <a:cxnLst>
              <a:cxn ang="0">
                <a:pos x="connsiteX0" y="connsiteY0"/>
              </a:cxn>
              <a:cxn ang="0">
                <a:pos x="connsiteX1" y="connsiteY1"/>
              </a:cxn>
              <a:cxn ang="0">
                <a:pos x="connsiteX2" y="connsiteY2"/>
              </a:cxn>
              <a:cxn ang="0">
                <a:pos x="connsiteX3" y="connsiteY3"/>
              </a:cxn>
            </a:cxnLst>
            <a:rect l="l" t="t" r="r" b="b"/>
            <a:pathLst>
              <a:path w="216000" h="581496">
                <a:moveTo>
                  <a:pt x="0" y="0"/>
                </a:moveTo>
                <a:lnTo>
                  <a:pt x="216000" y="0"/>
                </a:lnTo>
                <a:lnTo>
                  <a:pt x="216000" y="456788"/>
                </a:lnTo>
                <a:lnTo>
                  <a:pt x="0" y="581496"/>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93" name="Geschweifte Klammer rechts 92"/>
          <p:cNvSpPr/>
          <p:nvPr/>
        </p:nvSpPr>
        <p:spPr>
          <a:xfrm rot="16200000">
            <a:off x="8221186" y="3299768"/>
            <a:ext cx="288000" cy="180000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grpSp>
        <p:nvGrpSpPr>
          <p:cNvPr id="94" name="Gruppieren 93"/>
          <p:cNvGrpSpPr/>
          <p:nvPr/>
        </p:nvGrpSpPr>
        <p:grpSpPr>
          <a:xfrm>
            <a:off x="1498006" y="4784133"/>
            <a:ext cx="2365464" cy="1836607"/>
            <a:chOff x="135239" y="4108285"/>
            <a:chExt cx="2365464" cy="1836607"/>
          </a:xfrm>
        </p:grpSpPr>
        <p:sp>
          <p:nvSpPr>
            <p:cNvPr id="95" name="Textfeld 94"/>
            <p:cNvSpPr txBox="1"/>
            <p:nvPr/>
          </p:nvSpPr>
          <p:spPr>
            <a:xfrm>
              <a:off x="135239" y="4775341"/>
              <a:ext cx="2365463" cy="1169551"/>
            </a:xfrm>
            <a:prstGeom prst="rect">
              <a:avLst/>
            </a:prstGeom>
            <a:solidFill>
              <a:srgbClr val="E2DDCE">
                <a:alpha val="34000"/>
              </a:srgb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Aktien (</a:t>
              </a:r>
              <a:r>
                <a:rPr lang="de-CH" sz="1400" b="1" dirty="0" err="1">
                  <a:latin typeface="Arial" panose="020B0604020202020204" pitchFamily="34" charset="0"/>
                  <a:cs typeface="Arial" panose="020B0604020202020204" pitchFamily="34" charset="0"/>
                </a:rPr>
                <a:t>Stk</a:t>
              </a:r>
              <a:r>
                <a:rPr lang="de-CH" sz="1400" b="1" dirty="0">
                  <a:latin typeface="Arial" panose="020B0604020202020204" pitchFamily="34" charset="0"/>
                  <a:cs typeface="Arial" panose="020B0604020202020204" pitchFamily="34" charset="0"/>
                </a:rPr>
                <a:t>.):	28’000</a:t>
              </a:r>
            </a:p>
            <a:p>
              <a:pPr>
                <a:tabLst>
                  <a:tab pos="2246313" algn="r"/>
                </a:tabLst>
              </a:pPr>
              <a:r>
                <a:rPr lang="de-CH" sz="1400" dirty="0">
                  <a:latin typeface="Arial" panose="020B0604020202020204" pitchFamily="34" charset="0"/>
                  <a:cs typeface="Arial" panose="020B0604020202020204" pitchFamily="34" charset="0"/>
                </a:rPr>
                <a:t>Erhöhung (</a:t>
              </a:r>
              <a:r>
                <a:rPr lang="de-CH" sz="1400" dirty="0" err="1">
                  <a:latin typeface="Arial" panose="020B0604020202020204" pitchFamily="34" charset="0"/>
                  <a:cs typeface="Arial" panose="020B0604020202020204" pitchFamily="34" charset="0"/>
                </a:rPr>
                <a:t>Stk</a:t>
              </a:r>
              <a:r>
                <a:rPr lang="de-CH" sz="1400" dirty="0">
                  <a:latin typeface="Arial" panose="020B0604020202020204" pitchFamily="34" charset="0"/>
                  <a:cs typeface="Arial" panose="020B0604020202020204" pitchFamily="34" charset="0"/>
                </a:rPr>
                <a:t>.):	</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Bewertung (Fr.):	</a:t>
              </a:r>
              <a:r>
                <a:rPr lang="de-CH" sz="1400" b="1" dirty="0" err="1">
                  <a:latin typeface="Arial" panose="020B0604020202020204" pitchFamily="34" charset="0"/>
                  <a:cs typeface="Arial" panose="020B0604020202020204" pitchFamily="34" charset="0"/>
                </a:rPr>
                <a:t>x.x</a:t>
              </a:r>
              <a:r>
                <a:rPr lang="de-CH" sz="1400" b="1" dirty="0">
                  <a:latin typeface="Arial" panose="020B0604020202020204" pitchFamily="34" charset="0"/>
                  <a:cs typeface="Arial" panose="020B0604020202020204" pitchFamily="34" charset="0"/>
                </a:rPr>
                <a:t> Mio. </a:t>
              </a:r>
            </a:p>
            <a:p>
              <a:pPr>
                <a:tabLst>
                  <a:tab pos="2246313" algn="r"/>
                </a:tabLst>
              </a:pPr>
              <a:r>
                <a:rPr lang="de-CH" sz="1400" dirty="0">
                  <a:latin typeface="Arial" panose="020B0604020202020204" pitchFamily="34" charset="0"/>
                  <a:cs typeface="Arial" panose="020B0604020202020204" pitchFamily="34" charset="0"/>
                </a:rPr>
                <a:t>Erhöhung (Fr.):</a:t>
              </a:r>
              <a:r>
                <a:rPr lang="de-CH" sz="1400" b="1" dirty="0">
                  <a:latin typeface="Arial" panose="020B0604020202020204" pitchFamily="34" charset="0"/>
                  <a:cs typeface="Arial" panose="020B0604020202020204" pitchFamily="34" charset="0"/>
                </a:rPr>
                <a:t>	</a:t>
              </a:r>
            </a:p>
          </p:txBody>
        </p:sp>
        <p:sp>
          <p:nvSpPr>
            <p:cNvPr id="96" name="Textfeld 95"/>
            <p:cNvSpPr txBox="1"/>
            <p:nvPr/>
          </p:nvSpPr>
          <p:spPr>
            <a:xfrm>
              <a:off x="135239" y="4108285"/>
              <a:ext cx="2365464" cy="309600"/>
            </a:xfrm>
            <a:prstGeom prst="rect">
              <a:avLst/>
            </a:prstGeom>
            <a:solidFill>
              <a:srgbClr val="8A8A8A"/>
            </a:solidFill>
          </p:spPr>
          <p:txBody>
            <a:bodyPr wrap="square" rtlCol="0">
              <a:spAutoFit/>
            </a:bodyPr>
            <a:lstStyle/>
            <a:p>
              <a:pPr>
                <a:tabLst>
                  <a:tab pos="2246313" algn="r"/>
                </a:tabLst>
              </a:pPr>
              <a:r>
                <a:rPr lang="de-CH" sz="1400" b="1" dirty="0">
                  <a:solidFill>
                    <a:schemeClr val="bg1"/>
                  </a:solidFill>
                  <a:latin typeface="Arial" panose="020B0604020202020204" pitchFamily="34" charset="0"/>
                  <a:cs typeface="Arial" panose="020B0604020202020204" pitchFamily="34" charset="0"/>
                </a:rPr>
                <a:t>Aktiengesellschaft</a:t>
              </a:r>
            </a:p>
          </p:txBody>
        </p:sp>
        <p:sp>
          <p:nvSpPr>
            <p:cNvPr id="97" name="Textfeld 96"/>
            <p:cNvSpPr txBox="1"/>
            <p:nvPr/>
          </p:nvSpPr>
          <p:spPr>
            <a:xfrm>
              <a:off x="135239" y="4444476"/>
              <a:ext cx="2365463" cy="307777"/>
            </a:xfrm>
            <a:prstGeom prst="rect">
              <a:avLst/>
            </a:prstGeom>
            <a:solidFill>
              <a:srgbClr val="E2DDCE">
                <a:alpha val="34000"/>
              </a:srgbClr>
            </a:solidFill>
          </p:spPr>
          <p:txBody>
            <a:bodyPr wrap="square" rtlCol="0">
              <a:spAutoFit/>
            </a:bodyPr>
            <a:lstStyle/>
            <a:p>
              <a:pPr algn="r">
                <a:tabLst>
                  <a:tab pos="2246313" algn="r"/>
                </a:tabLst>
              </a:pPr>
              <a:endParaRPr lang="de-CH" sz="1400" b="1" dirty="0">
                <a:latin typeface="Arial" panose="020B0604020202020204" pitchFamily="34" charset="0"/>
                <a:cs typeface="Arial" panose="020B0604020202020204" pitchFamily="34" charset="0"/>
              </a:endParaRPr>
            </a:p>
          </p:txBody>
        </p:sp>
      </p:grpSp>
      <p:grpSp>
        <p:nvGrpSpPr>
          <p:cNvPr id="98" name="Gruppieren 97"/>
          <p:cNvGrpSpPr/>
          <p:nvPr/>
        </p:nvGrpSpPr>
        <p:grpSpPr>
          <a:xfrm>
            <a:off x="4043948" y="2167018"/>
            <a:ext cx="2196192" cy="1836605"/>
            <a:chOff x="2681181" y="1491170"/>
            <a:chExt cx="2196192" cy="1836605"/>
          </a:xfrm>
        </p:grpSpPr>
        <p:sp>
          <p:nvSpPr>
            <p:cNvPr id="99" name="Textfeld 98"/>
            <p:cNvSpPr txBox="1"/>
            <p:nvPr/>
          </p:nvSpPr>
          <p:spPr>
            <a:xfrm>
              <a:off x="2681182" y="2158224"/>
              <a:ext cx="2182572" cy="1169551"/>
            </a:xfrm>
            <a:prstGeom prst="rect">
              <a:avLst/>
            </a:prstGeom>
            <a:solidFill>
              <a:srgbClr val="E2DDCE">
                <a:alpha val="34000"/>
              </a:srgb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Aktien (</a:t>
              </a:r>
              <a:r>
                <a:rPr lang="de-CH" sz="1400" b="1" dirty="0" err="1">
                  <a:latin typeface="Arial" panose="020B0604020202020204" pitchFamily="34" charset="0"/>
                  <a:cs typeface="Arial" panose="020B0604020202020204" pitchFamily="34" charset="0"/>
                </a:rPr>
                <a:t>Stk</a:t>
              </a:r>
              <a:r>
                <a:rPr lang="de-CH" sz="1400" b="1" dirty="0">
                  <a:latin typeface="Arial" panose="020B0604020202020204" pitchFamily="34" charset="0"/>
                  <a:cs typeface="Arial" panose="020B0604020202020204" pitchFamily="34" charset="0"/>
                </a:rPr>
                <a:t>.):</a:t>
              </a:r>
              <a:r>
                <a:rPr lang="de-CH" sz="1400" b="1" dirty="0">
                  <a:solidFill>
                    <a:srgbClr val="00ADD2"/>
                  </a:solidFill>
                  <a:latin typeface="Arial" panose="020B0604020202020204" pitchFamily="34" charset="0"/>
                  <a:cs typeface="Arial" panose="020B0604020202020204" pitchFamily="34" charset="0"/>
                </a:rPr>
                <a:t>	</a:t>
              </a:r>
              <a:r>
                <a:rPr lang="de-CH" sz="1400" b="1" dirty="0">
                  <a:latin typeface="Arial" panose="020B0604020202020204" pitchFamily="34" charset="0"/>
                  <a:cs typeface="Arial" panose="020B0604020202020204" pitchFamily="34" charset="0"/>
                </a:rPr>
                <a:t>0</a:t>
              </a:r>
            </a:p>
            <a:p>
              <a:pPr>
                <a:tabLst>
                  <a:tab pos="2246313" algn="r"/>
                </a:tabLst>
              </a:pPr>
              <a:r>
                <a:rPr lang="de-CH" sz="1400" dirty="0">
                  <a:latin typeface="Arial" panose="020B0604020202020204" pitchFamily="34" charset="0"/>
                  <a:cs typeface="Arial" panose="020B0604020202020204" pitchFamily="34" charset="0"/>
                </a:rPr>
                <a:t>Erhöhung (</a:t>
              </a:r>
              <a:r>
                <a:rPr lang="de-CH" sz="1400" dirty="0" err="1">
                  <a:latin typeface="Arial" panose="020B0604020202020204" pitchFamily="34" charset="0"/>
                  <a:cs typeface="Arial" panose="020B0604020202020204" pitchFamily="34" charset="0"/>
                </a:rPr>
                <a:t>Stk</a:t>
              </a:r>
              <a:r>
                <a:rPr lang="de-CH" sz="1400" dirty="0">
                  <a:latin typeface="Arial" panose="020B0604020202020204" pitchFamily="34" charset="0"/>
                  <a:cs typeface="Arial" panose="020B0604020202020204" pitchFamily="34" charset="0"/>
                </a:rPr>
                <a:t>.):	</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Beteiligung:	0%</a:t>
              </a:r>
            </a:p>
            <a:p>
              <a:pPr>
                <a:tabLst>
                  <a:tab pos="2246313" algn="r"/>
                </a:tabLst>
              </a:pPr>
              <a:r>
                <a:rPr lang="de-CH" sz="1400" dirty="0">
                  <a:latin typeface="Arial" panose="020B0604020202020204" pitchFamily="34" charset="0"/>
                  <a:cs typeface="Arial" panose="020B0604020202020204" pitchFamily="34" charset="0"/>
                </a:rPr>
                <a:t>Kaufpreis (Fr.):	</a:t>
              </a:r>
            </a:p>
          </p:txBody>
        </p:sp>
        <p:sp>
          <p:nvSpPr>
            <p:cNvPr id="100" name="Textfeld 99"/>
            <p:cNvSpPr txBox="1"/>
            <p:nvPr/>
          </p:nvSpPr>
          <p:spPr>
            <a:xfrm>
              <a:off x="2681181" y="1491170"/>
              <a:ext cx="2196192" cy="309600"/>
            </a:xfrm>
            <a:prstGeom prst="rect">
              <a:avLst/>
            </a:prstGeom>
            <a:solidFill>
              <a:schemeClr val="accent4">
                <a:lumMod val="75000"/>
              </a:schemeClr>
            </a:solidFill>
          </p:spPr>
          <p:txBody>
            <a:bodyPr wrap="square" rtlCol="0">
              <a:spAutoFit/>
            </a:bodyPr>
            <a:lstStyle/>
            <a:p>
              <a:pPr>
                <a:tabLst>
                  <a:tab pos="2246313" algn="r"/>
                </a:tabLst>
              </a:pPr>
              <a:r>
                <a:rPr lang="de-CH" sz="1400" b="1" dirty="0">
                  <a:solidFill>
                    <a:schemeClr val="bg1"/>
                  </a:solidFill>
                  <a:latin typeface="Arial" panose="020B0604020202020204" pitchFamily="34" charset="0"/>
                  <a:cs typeface="Arial" panose="020B0604020202020204" pitchFamily="34" charset="0"/>
                </a:rPr>
                <a:t>«Käufer»</a:t>
              </a:r>
            </a:p>
          </p:txBody>
        </p:sp>
        <p:sp>
          <p:nvSpPr>
            <p:cNvPr id="101" name="Textfeld 100"/>
            <p:cNvSpPr txBox="1"/>
            <p:nvPr/>
          </p:nvSpPr>
          <p:spPr>
            <a:xfrm>
              <a:off x="2681182" y="1827359"/>
              <a:ext cx="2182572" cy="307777"/>
            </a:xfrm>
            <a:prstGeom prst="rect">
              <a:avLst/>
            </a:prstGeom>
            <a:solidFill>
              <a:srgbClr val="E2DDCE">
                <a:alpha val="34000"/>
              </a:srgbClr>
            </a:solidFill>
          </p:spPr>
          <p:txBody>
            <a:bodyPr wrap="square" rtlCol="0">
              <a:spAutoFit/>
            </a:bodyPr>
            <a:lstStyle/>
            <a:p>
              <a:pPr algn="r">
                <a:tabLst>
                  <a:tab pos="2246313" algn="r"/>
                </a:tabLst>
              </a:pPr>
              <a:endParaRPr lang="de-CH" sz="1400" b="1" dirty="0">
                <a:latin typeface="Arial" panose="020B0604020202020204" pitchFamily="34" charset="0"/>
                <a:cs typeface="Arial" panose="020B0604020202020204" pitchFamily="34" charset="0"/>
              </a:endParaRPr>
            </a:p>
          </p:txBody>
        </p:sp>
      </p:grpSp>
      <p:grpSp>
        <p:nvGrpSpPr>
          <p:cNvPr id="102" name="Gruppieren 101"/>
          <p:cNvGrpSpPr/>
          <p:nvPr/>
        </p:nvGrpSpPr>
        <p:grpSpPr>
          <a:xfrm>
            <a:off x="7308193" y="2167018"/>
            <a:ext cx="2182573" cy="1836605"/>
            <a:chOff x="5945426" y="1491170"/>
            <a:chExt cx="2182573" cy="1836605"/>
          </a:xfrm>
        </p:grpSpPr>
        <p:sp>
          <p:nvSpPr>
            <p:cNvPr id="103" name="Textfeld 102"/>
            <p:cNvSpPr txBox="1"/>
            <p:nvPr/>
          </p:nvSpPr>
          <p:spPr>
            <a:xfrm>
              <a:off x="5945427" y="2158224"/>
              <a:ext cx="2182572" cy="1169551"/>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Aktien (</a:t>
              </a:r>
              <a:r>
                <a:rPr lang="de-CH" sz="1400" b="1" dirty="0" err="1">
                  <a:latin typeface="Arial" panose="020B0604020202020204" pitchFamily="34" charset="0"/>
                  <a:cs typeface="Arial" panose="020B0604020202020204" pitchFamily="34" charset="0"/>
                </a:rPr>
                <a:t>Stk</a:t>
              </a:r>
              <a:r>
                <a:rPr lang="de-CH" sz="1400" b="1" dirty="0">
                  <a:latin typeface="Arial" panose="020B0604020202020204" pitchFamily="34" charset="0"/>
                  <a:cs typeface="Arial" panose="020B0604020202020204" pitchFamily="34" charset="0"/>
                </a:rPr>
                <a:t>.):</a:t>
              </a:r>
              <a:r>
                <a:rPr lang="de-CH" sz="1400" b="1" dirty="0">
                  <a:solidFill>
                    <a:srgbClr val="00ADD2"/>
                  </a:solidFill>
                  <a:latin typeface="Arial" panose="020B0604020202020204" pitchFamily="34" charset="0"/>
                  <a:cs typeface="Arial" panose="020B0604020202020204" pitchFamily="34" charset="0"/>
                </a:rPr>
                <a:t>	</a:t>
              </a:r>
              <a:r>
                <a:rPr lang="de-CH" sz="1400" b="1" dirty="0">
                  <a:latin typeface="Arial" panose="020B0604020202020204" pitchFamily="34" charset="0"/>
                  <a:cs typeface="Arial" panose="020B0604020202020204" pitchFamily="34" charset="0"/>
                </a:rPr>
                <a:t>14’274</a:t>
              </a:r>
            </a:p>
            <a:p>
              <a:pPr>
                <a:tabLst>
                  <a:tab pos="2246313" algn="r"/>
                </a:tabLst>
              </a:pPr>
              <a:r>
                <a:rPr lang="de-CH" sz="1400" dirty="0">
                  <a:latin typeface="Arial" panose="020B0604020202020204" pitchFamily="34" charset="0"/>
                  <a:cs typeface="Arial" panose="020B0604020202020204" pitchFamily="34" charset="0"/>
                </a:rPr>
                <a:t>Erhöhung (</a:t>
              </a:r>
              <a:r>
                <a:rPr lang="de-CH" sz="1400" dirty="0" err="1">
                  <a:latin typeface="Arial" panose="020B0604020202020204" pitchFamily="34" charset="0"/>
                  <a:cs typeface="Arial" panose="020B0604020202020204" pitchFamily="34" charset="0"/>
                </a:rPr>
                <a:t>Stk</a:t>
              </a:r>
              <a:r>
                <a:rPr lang="de-CH" sz="1400" dirty="0">
                  <a:latin typeface="Arial" panose="020B0604020202020204" pitchFamily="34" charset="0"/>
                  <a:cs typeface="Arial" panose="020B0604020202020204" pitchFamily="34" charset="0"/>
                </a:rPr>
                <a:t>.):	</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Beteiligung:	50.98%</a:t>
              </a:r>
            </a:p>
            <a:p>
              <a:pPr>
                <a:tabLst>
                  <a:tab pos="2246313" algn="r"/>
                </a:tabLst>
              </a:pPr>
              <a:r>
                <a:rPr lang="de-CH" sz="1400" dirty="0">
                  <a:latin typeface="Arial" panose="020B0604020202020204" pitchFamily="34" charset="0"/>
                  <a:cs typeface="Arial" panose="020B0604020202020204" pitchFamily="34" charset="0"/>
                </a:rPr>
                <a:t>Kaufpreis (Fr.):	</a:t>
              </a:r>
            </a:p>
          </p:txBody>
        </p:sp>
        <p:sp>
          <p:nvSpPr>
            <p:cNvPr id="104" name="Textfeld 103"/>
            <p:cNvSpPr txBox="1"/>
            <p:nvPr/>
          </p:nvSpPr>
          <p:spPr>
            <a:xfrm>
              <a:off x="5945426" y="1491170"/>
              <a:ext cx="2182573" cy="309600"/>
            </a:xfrm>
            <a:prstGeom prst="rect">
              <a:avLst/>
            </a:prstGeom>
            <a:solidFill>
              <a:schemeClr val="accent6">
                <a:lumMod val="75000"/>
              </a:schemeClr>
            </a:solidFill>
          </p:spPr>
          <p:txBody>
            <a:bodyPr wrap="square" rtlCol="0">
              <a:spAutoFit/>
            </a:bodyPr>
            <a:lstStyle/>
            <a:p>
              <a:pPr>
                <a:tabLst>
                  <a:tab pos="2246313" algn="r"/>
                </a:tabLst>
              </a:pPr>
              <a:r>
                <a:rPr lang="de-CH" sz="1400" b="1" dirty="0" err="1">
                  <a:solidFill>
                    <a:schemeClr val="bg1"/>
                  </a:solidFill>
                  <a:latin typeface="Arial" panose="020B0604020202020204" pitchFamily="34" charset="0"/>
                  <a:cs typeface="Arial" panose="020B0604020202020204" pitchFamily="34" charset="0"/>
                </a:rPr>
                <a:t>Saas</a:t>
              </a:r>
              <a:r>
                <a:rPr lang="de-CH" sz="1400" b="1" dirty="0">
                  <a:solidFill>
                    <a:schemeClr val="bg1"/>
                  </a:solidFill>
                  <a:latin typeface="Arial" panose="020B0604020202020204" pitchFamily="34" charset="0"/>
                  <a:cs typeface="Arial" panose="020B0604020202020204" pitchFamily="34" charset="0"/>
                </a:rPr>
                <a:t>-Grund</a:t>
              </a:r>
            </a:p>
          </p:txBody>
        </p:sp>
        <p:sp>
          <p:nvSpPr>
            <p:cNvPr id="105" name="Textfeld 104"/>
            <p:cNvSpPr txBox="1"/>
            <p:nvPr/>
          </p:nvSpPr>
          <p:spPr>
            <a:xfrm>
              <a:off x="5945427" y="1827359"/>
              <a:ext cx="2182572" cy="307777"/>
            </a:xfrm>
            <a:prstGeom prst="rect">
              <a:avLst/>
            </a:prstGeom>
            <a:solidFill>
              <a:schemeClr val="accent6">
                <a:lumMod val="60000"/>
                <a:lumOff val="40000"/>
                <a:alpha val="34000"/>
              </a:schemeClr>
            </a:solidFill>
          </p:spPr>
          <p:txBody>
            <a:bodyPr wrap="square" rtlCol="0">
              <a:spAutoFit/>
            </a:bodyPr>
            <a:lstStyle/>
            <a:p>
              <a:pPr algn="r">
                <a:tabLst>
                  <a:tab pos="2246313" algn="r"/>
                </a:tabLst>
              </a:pPr>
              <a:endParaRPr lang="de-CH" sz="1400" b="1" dirty="0">
                <a:latin typeface="Arial" panose="020B0604020202020204" pitchFamily="34" charset="0"/>
                <a:cs typeface="Arial" panose="020B0604020202020204" pitchFamily="34" charset="0"/>
              </a:endParaRPr>
            </a:p>
          </p:txBody>
        </p:sp>
      </p:grpSp>
      <p:sp>
        <p:nvSpPr>
          <p:cNvPr id="106" name="Textfeld 105"/>
          <p:cNvSpPr txBox="1"/>
          <p:nvPr/>
        </p:nvSpPr>
        <p:spPr>
          <a:xfrm>
            <a:off x="6109981" y="6407922"/>
            <a:ext cx="2091761"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Aktionäre</a:t>
            </a:r>
          </a:p>
        </p:txBody>
      </p:sp>
      <p:sp>
        <p:nvSpPr>
          <p:cNvPr id="107" name="Textfeld 106"/>
          <p:cNvSpPr txBox="1"/>
          <p:nvPr/>
        </p:nvSpPr>
        <p:spPr>
          <a:xfrm>
            <a:off x="3884559" y="5451189"/>
            <a:ext cx="946725" cy="1169551"/>
          </a:xfrm>
          <a:prstGeom prst="rect">
            <a:avLst/>
          </a:prstGeom>
          <a:solidFill>
            <a:srgbClr val="E2DDCE">
              <a:alpha val="34000"/>
            </a:srgb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1’050</a:t>
            </a:r>
          </a:p>
          <a:p>
            <a:pPr algn="r">
              <a:tabLst>
                <a:tab pos="2246313" algn="r"/>
              </a:tabLst>
            </a:pPr>
            <a:r>
              <a:rPr lang="de-CH" sz="1400" dirty="0">
                <a:latin typeface="Arial" panose="020B0604020202020204" pitchFamily="34" charset="0"/>
                <a:cs typeface="Arial" panose="020B0604020202020204" pitchFamily="34" charset="0"/>
              </a:rPr>
              <a:t>+28’001</a:t>
            </a:r>
          </a:p>
          <a:p>
            <a:pPr algn="r">
              <a:tabLst>
                <a:tab pos="2246313" algn="r"/>
              </a:tabLst>
            </a:pPr>
            <a:endParaRPr lang="de-CH" sz="1400" dirty="0">
              <a:latin typeface="Arial" panose="020B0604020202020204" pitchFamily="34" charset="0"/>
              <a:cs typeface="Arial" panose="020B0604020202020204" pitchFamily="34" charset="0"/>
            </a:endParaRPr>
          </a:p>
          <a:p>
            <a:pPr algn="r">
              <a:tabLst>
                <a:tab pos="2246313" algn="r"/>
              </a:tabLst>
            </a:pPr>
            <a:r>
              <a:rPr lang="de-CH" sz="1400" b="1" dirty="0" err="1">
                <a:latin typeface="Arial" panose="020B0604020202020204" pitchFamily="34" charset="0"/>
                <a:cs typeface="Arial" panose="020B0604020202020204" pitchFamily="34" charset="0"/>
              </a:rPr>
              <a:t>y.y</a:t>
            </a:r>
            <a:r>
              <a:rPr lang="de-CH" sz="1400" b="1" dirty="0">
                <a:latin typeface="Arial" panose="020B0604020202020204" pitchFamily="34" charset="0"/>
                <a:cs typeface="Arial" panose="020B0604020202020204" pitchFamily="34" charset="0"/>
              </a:rPr>
              <a:t> Mio.</a:t>
            </a:r>
          </a:p>
          <a:p>
            <a:pPr algn="r">
              <a:tabLst>
                <a:tab pos="2246313" algn="r"/>
              </a:tabLst>
            </a:pPr>
            <a:r>
              <a:rPr lang="de-CH" sz="1400" dirty="0">
                <a:latin typeface="Arial" panose="020B0604020202020204" pitchFamily="34" charset="0"/>
                <a:cs typeface="Arial" panose="020B0604020202020204" pitchFamily="34" charset="0"/>
              </a:rPr>
              <a:t>+</a:t>
            </a:r>
            <a:r>
              <a:rPr lang="de-CH" sz="1400" dirty="0" err="1">
                <a:latin typeface="Arial" panose="020B0604020202020204" pitchFamily="34" charset="0"/>
                <a:cs typeface="Arial" panose="020B0604020202020204" pitchFamily="34" charset="0"/>
              </a:rPr>
              <a:t>y.y</a:t>
            </a:r>
            <a:r>
              <a:rPr lang="de-CH" sz="1400" dirty="0">
                <a:latin typeface="Arial" panose="020B0604020202020204" pitchFamily="34" charset="0"/>
                <a:cs typeface="Arial" panose="020B0604020202020204" pitchFamily="34" charset="0"/>
              </a:rPr>
              <a:t> Mio.</a:t>
            </a:r>
          </a:p>
        </p:txBody>
      </p:sp>
      <p:sp>
        <p:nvSpPr>
          <p:cNvPr id="108" name="Textfeld 107"/>
          <p:cNvSpPr txBox="1"/>
          <p:nvPr/>
        </p:nvSpPr>
        <p:spPr>
          <a:xfrm>
            <a:off x="3884559" y="5120324"/>
            <a:ext cx="946725" cy="307777"/>
          </a:xfrm>
          <a:prstGeom prst="rect">
            <a:avLst/>
          </a:prstGeom>
          <a:solidFill>
            <a:srgbClr val="E2DDCE">
              <a:alpha val="34000"/>
            </a:srgb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nachher</a:t>
            </a:r>
          </a:p>
        </p:txBody>
      </p:sp>
      <p:sp>
        <p:nvSpPr>
          <p:cNvPr id="109" name="Textfeld 108"/>
          <p:cNvSpPr txBox="1"/>
          <p:nvPr/>
        </p:nvSpPr>
        <p:spPr>
          <a:xfrm>
            <a:off x="6248325" y="2834072"/>
            <a:ext cx="946725" cy="1169551"/>
          </a:xfrm>
          <a:prstGeom prst="rect">
            <a:avLst/>
          </a:prstGeom>
          <a:solidFill>
            <a:srgbClr val="E2DDCE">
              <a:alpha val="34000"/>
            </a:srgb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28’001</a:t>
            </a:r>
          </a:p>
          <a:p>
            <a:pPr algn="r">
              <a:tabLst>
                <a:tab pos="2246313" algn="r"/>
              </a:tabLst>
            </a:pPr>
            <a:r>
              <a:rPr lang="de-CH" sz="1400" dirty="0">
                <a:latin typeface="Arial" panose="020B0604020202020204" pitchFamily="34" charset="0"/>
                <a:cs typeface="Arial" panose="020B0604020202020204" pitchFamily="34" charset="0"/>
              </a:rPr>
              <a:t>+28’001</a:t>
            </a:r>
          </a:p>
          <a:p>
            <a:pPr algn="r">
              <a:tabLst>
                <a:tab pos="2246313" algn="r"/>
              </a:tabLst>
            </a:pPr>
            <a:endParaRPr lang="de-CH" sz="1400" dirty="0">
              <a:latin typeface="Arial" panose="020B0604020202020204" pitchFamily="34" charset="0"/>
              <a:cs typeface="Arial" panose="020B0604020202020204" pitchFamily="34" charset="0"/>
            </a:endParaRPr>
          </a:p>
          <a:p>
            <a:pPr algn="r">
              <a:tabLst>
                <a:tab pos="2246313" algn="r"/>
              </a:tabLst>
            </a:pPr>
            <a:r>
              <a:rPr lang="de-CH" sz="1400" b="1" dirty="0">
                <a:latin typeface="Arial" panose="020B0604020202020204" pitchFamily="34" charset="0"/>
                <a:cs typeface="Arial" panose="020B0604020202020204" pitchFamily="34" charset="0"/>
              </a:rPr>
              <a:t>&gt; 50%</a:t>
            </a:r>
          </a:p>
          <a:p>
            <a:pPr algn="r">
              <a:tabLst>
                <a:tab pos="2246313" algn="r"/>
              </a:tabLst>
            </a:pPr>
            <a:r>
              <a:rPr lang="de-CH" sz="1400" dirty="0">
                <a:latin typeface="Arial" panose="020B0604020202020204" pitchFamily="34" charset="0"/>
                <a:cs typeface="Arial" panose="020B0604020202020204" pitchFamily="34" charset="0"/>
              </a:rPr>
              <a:t>~ y Mio.</a:t>
            </a:r>
          </a:p>
        </p:txBody>
      </p:sp>
      <p:sp>
        <p:nvSpPr>
          <p:cNvPr id="110" name="Textfeld 109"/>
          <p:cNvSpPr txBox="1"/>
          <p:nvPr/>
        </p:nvSpPr>
        <p:spPr>
          <a:xfrm>
            <a:off x="6248325" y="2503207"/>
            <a:ext cx="946725" cy="307777"/>
          </a:xfrm>
          <a:prstGeom prst="rect">
            <a:avLst/>
          </a:prstGeom>
          <a:solidFill>
            <a:srgbClr val="E2DDCE">
              <a:alpha val="34000"/>
            </a:srgb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nachher</a:t>
            </a:r>
          </a:p>
        </p:txBody>
      </p:sp>
      <p:sp>
        <p:nvSpPr>
          <p:cNvPr id="111" name="Textfeld 110"/>
          <p:cNvSpPr txBox="1"/>
          <p:nvPr/>
        </p:nvSpPr>
        <p:spPr>
          <a:xfrm>
            <a:off x="9512570" y="2834072"/>
            <a:ext cx="946725" cy="1169551"/>
          </a:xfrm>
          <a:prstGeom prst="rect">
            <a:avLst/>
          </a:prstGeom>
          <a:solidFill>
            <a:schemeClr val="accent6">
              <a:lumMod val="60000"/>
              <a:lumOff val="40000"/>
              <a:alpha val="34000"/>
            </a:scheme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14’274</a:t>
            </a:r>
          </a:p>
          <a:p>
            <a:pPr algn="r">
              <a:tabLst>
                <a:tab pos="2246313" algn="r"/>
              </a:tabLst>
            </a:pPr>
            <a:r>
              <a:rPr lang="de-CH" sz="1400" dirty="0">
                <a:latin typeface="Arial" panose="020B0604020202020204" pitchFamily="34" charset="0"/>
                <a:cs typeface="Arial" panose="020B0604020202020204" pitchFamily="34" charset="0"/>
              </a:rPr>
              <a:t>+0</a:t>
            </a:r>
          </a:p>
          <a:p>
            <a:pPr algn="r">
              <a:tabLst>
                <a:tab pos="2246313" algn="r"/>
              </a:tabLst>
            </a:pPr>
            <a:endParaRPr lang="de-CH" sz="1400" dirty="0">
              <a:latin typeface="Arial" panose="020B0604020202020204" pitchFamily="34" charset="0"/>
              <a:cs typeface="Arial" panose="020B0604020202020204" pitchFamily="34" charset="0"/>
            </a:endParaRPr>
          </a:p>
          <a:p>
            <a:pPr algn="r">
              <a:tabLst>
                <a:tab pos="2246313" algn="r"/>
              </a:tabLst>
            </a:pPr>
            <a:r>
              <a:rPr lang="de-CH" sz="1400" b="1" dirty="0">
                <a:latin typeface="Arial" panose="020B0604020202020204" pitchFamily="34" charset="0"/>
                <a:cs typeface="Arial" panose="020B0604020202020204" pitchFamily="34" charset="0"/>
                <a:sym typeface="Wingdings 3" panose="05040102010807070707" pitchFamily="18" charset="2"/>
              </a:rPr>
              <a:t>25.49%</a:t>
            </a:r>
            <a:endParaRPr lang="de-CH" sz="1400" b="1" dirty="0">
              <a:latin typeface="Arial" panose="020B0604020202020204" pitchFamily="34" charset="0"/>
              <a:cs typeface="Arial" panose="020B0604020202020204" pitchFamily="34" charset="0"/>
            </a:endParaRPr>
          </a:p>
          <a:p>
            <a:pPr algn="r">
              <a:tabLst>
                <a:tab pos="2246313" algn="r"/>
              </a:tabLst>
            </a:pPr>
            <a:r>
              <a:rPr lang="de-CH" sz="1400" dirty="0">
                <a:latin typeface="Arial" panose="020B0604020202020204" pitchFamily="34" charset="0"/>
                <a:cs typeface="Arial" panose="020B0604020202020204" pitchFamily="34" charset="0"/>
              </a:rPr>
              <a:t>0</a:t>
            </a:r>
          </a:p>
        </p:txBody>
      </p:sp>
      <p:sp>
        <p:nvSpPr>
          <p:cNvPr id="112" name="Textfeld 111"/>
          <p:cNvSpPr txBox="1"/>
          <p:nvPr/>
        </p:nvSpPr>
        <p:spPr>
          <a:xfrm>
            <a:off x="9512570" y="2503207"/>
            <a:ext cx="946725" cy="307777"/>
          </a:xfrm>
          <a:prstGeom prst="rect">
            <a:avLst/>
          </a:prstGeom>
          <a:solidFill>
            <a:schemeClr val="accent6">
              <a:lumMod val="60000"/>
              <a:lumOff val="40000"/>
              <a:alpha val="34000"/>
            </a:scheme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nachher</a:t>
            </a:r>
          </a:p>
        </p:txBody>
      </p:sp>
      <p:pic>
        <p:nvPicPr>
          <p:cNvPr id="116" name="Grafik 1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1205219">
            <a:off x="8297661" y="5318752"/>
            <a:ext cx="678187" cy="1019652"/>
          </a:xfrm>
          <a:prstGeom prst="rect">
            <a:avLst/>
          </a:prstGeom>
        </p:spPr>
      </p:pic>
      <p:cxnSp>
        <p:nvCxnSpPr>
          <p:cNvPr id="90" name="Ärmel"/>
          <p:cNvCxnSpPr/>
          <p:nvPr/>
        </p:nvCxnSpPr>
        <p:spPr>
          <a:xfrm flipH="1">
            <a:off x="8831600" y="5760073"/>
            <a:ext cx="391952" cy="688780"/>
          </a:xfrm>
          <a:prstGeom prst="line">
            <a:avLst/>
          </a:prstGeom>
          <a:ln w="231775" cap="flat">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5" name="Picture 2" descr="Pictograph businessman icon Royalty Free Vector Image"/>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b="28639"/>
          <a:stretch/>
        </p:blipFill>
        <p:spPr bwMode="auto">
          <a:xfrm>
            <a:off x="8674393" y="4820586"/>
            <a:ext cx="1961612" cy="1925890"/>
          </a:xfrm>
          <a:prstGeom prst="rect">
            <a:avLst/>
          </a:prstGeom>
          <a:noFill/>
          <a:extLst>
            <a:ext uri="{909E8E84-426E-40DD-AFC4-6F175D3DCCD1}">
              <a14:hiddenFill xmlns:a14="http://schemas.microsoft.com/office/drawing/2010/main">
                <a:solidFill>
                  <a:srgbClr val="FFFFFF"/>
                </a:solidFill>
              </a14:hiddenFill>
            </a:ext>
          </a:extLst>
        </p:spPr>
      </p:pic>
      <p:pic>
        <p:nvPicPr>
          <p:cNvPr id="117" name="Grafik 11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1205219">
            <a:off x="9628175" y="5624980"/>
            <a:ext cx="678187" cy="1019652"/>
          </a:xfrm>
          <a:prstGeom prst="rect">
            <a:avLst/>
          </a:prstGeom>
        </p:spPr>
      </p:pic>
    </p:spTree>
    <p:extLst>
      <p:ext uri="{BB962C8B-B14F-4D97-AF65-F5344CB8AC3E}">
        <p14:creationId xmlns:p14="http://schemas.microsoft.com/office/powerpoint/2010/main" val="278707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500"/>
                                        <p:tgtEl>
                                          <p:spTgt spid="10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500"/>
                                        <p:tgtEl>
                                          <p:spTgt spid="1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fik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861" y="2112432"/>
            <a:ext cx="1743607" cy="2621507"/>
          </a:xfrm>
          <a:prstGeom prst="rect">
            <a:avLst/>
          </a:prstGeom>
        </p:spPr>
      </p:pic>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DE" dirty="0">
                <a:sym typeface="Wingdings" panose="05000000000000000000" pitchFamily="2" charset="2"/>
              </a:rPr>
              <a:t> </a:t>
            </a:r>
            <a:r>
              <a:rPr lang="de-DE" dirty="0"/>
              <a:t>Verkauf bestehende Aktien</a:t>
            </a:r>
            <a:endParaRPr lang="de-CH" dirty="0"/>
          </a:p>
        </p:txBody>
      </p:sp>
      <p:grpSp>
        <p:nvGrpSpPr>
          <p:cNvPr id="6" name="Gruppieren 5"/>
          <p:cNvGrpSpPr/>
          <p:nvPr/>
        </p:nvGrpSpPr>
        <p:grpSpPr>
          <a:xfrm>
            <a:off x="997927" y="1646027"/>
            <a:ext cx="2980322" cy="3066745"/>
            <a:chOff x="3657905" y="990905"/>
            <a:chExt cx="4876190" cy="487619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905" y="990905"/>
              <a:ext cx="4876190" cy="4876190"/>
            </a:xfrm>
            <a:prstGeom prst="rect">
              <a:avLst/>
            </a:prstGeom>
          </p:spPr>
        </p:pic>
        <p:pic>
          <p:nvPicPr>
            <p:cNvPr id="4" name="Grafi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71198" y="3429000"/>
              <a:ext cx="2049603" cy="520599"/>
            </a:xfrm>
            <a:prstGeom prst="rect">
              <a:avLst/>
            </a:prstGeom>
          </p:spPr>
        </p:pic>
      </p:grpSp>
      <p:sp>
        <p:nvSpPr>
          <p:cNvPr id="18" name="Textfeld 17"/>
          <p:cNvSpPr txBox="1"/>
          <p:nvPr/>
        </p:nvSpPr>
        <p:spPr>
          <a:xfrm>
            <a:off x="1375333" y="4915380"/>
            <a:ext cx="2091761"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Aktiengesellschaft</a:t>
            </a:r>
          </a:p>
        </p:txBody>
      </p:sp>
      <p:sp>
        <p:nvSpPr>
          <p:cNvPr id="20" name="Textfeld 19"/>
          <p:cNvSpPr txBox="1"/>
          <p:nvPr/>
        </p:nvSpPr>
        <p:spPr>
          <a:xfrm>
            <a:off x="1375333" y="5399368"/>
            <a:ext cx="2091761" cy="584775"/>
          </a:xfrm>
          <a:prstGeom prst="rect">
            <a:avLst/>
          </a:prstGeom>
          <a:noFill/>
        </p:spPr>
        <p:txBody>
          <a:bodyPr wrap="square" rtlCol="0">
            <a:spAutoFit/>
          </a:bodyPr>
          <a:lstStyle/>
          <a:p>
            <a:pPr algn="ctr"/>
            <a:r>
              <a:rPr lang="de-CH" sz="1600" dirty="0">
                <a:solidFill>
                  <a:srgbClr val="8B8B8B"/>
                </a:solidFill>
                <a:latin typeface="Arial" panose="020B0604020202020204" pitchFamily="34" charset="0"/>
                <a:cs typeface="Arial" panose="020B0604020202020204" pitchFamily="34" charset="0"/>
              </a:rPr>
              <a:t>Unternehmenswert</a:t>
            </a:r>
          </a:p>
          <a:p>
            <a:pPr algn="ctr"/>
            <a:r>
              <a:rPr lang="de-CH" sz="1600" dirty="0">
                <a:solidFill>
                  <a:srgbClr val="8B8B8B"/>
                </a:solidFill>
                <a:latin typeface="Arial" panose="020B0604020202020204" pitchFamily="34" charset="0"/>
                <a:cs typeface="Arial" panose="020B0604020202020204" pitchFamily="34" charset="0"/>
              </a:rPr>
              <a:t>Fr. </a:t>
            </a:r>
            <a:r>
              <a:rPr lang="de-CH" sz="1600" dirty="0" err="1">
                <a:solidFill>
                  <a:srgbClr val="8B8B8B"/>
                </a:solidFill>
                <a:latin typeface="Arial" panose="020B0604020202020204" pitchFamily="34" charset="0"/>
                <a:cs typeface="Arial" panose="020B0604020202020204" pitchFamily="34" charset="0"/>
              </a:rPr>
              <a:t>x.x</a:t>
            </a:r>
            <a:r>
              <a:rPr lang="de-CH" sz="1600" dirty="0">
                <a:solidFill>
                  <a:srgbClr val="8B8B8B"/>
                </a:solidFill>
                <a:latin typeface="Arial" panose="020B0604020202020204" pitchFamily="34" charset="0"/>
                <a:cs typeface="Arial" panose="020B0604020202020204" pitchFamily="34" charset="0"/>
              </a:rPr>
              <a:t> Mio.</a:t>
            </a:r>
          </a:p>
        </p:txBody>
      </p:sp>
      <p:pic>
        <p:nvPicPr>
          <p:cNvPr id="32" name="Picture 2" descr="Pictograph businessman icon Royalty Free Vector Image"/>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28639"/>
          <a:stretch/>
        </p:blipFill>
        <p:spPr bwMode="auto">
          <a:xfrm>
            <a:off x="9264618" y="4386064"/>
            <a:ext cx="1627720" cy="1598079"/>
          </a:xfrm>
          <a:prstGeom prst="rect">
            <a:avLst/>
          </a:prstGeom>
          <a:noFill/>
          <a:extLst>
            <a:ext uri="{909E8E84-426E-40DD-AFC4-6F175D3DCCD1}">
              <a14:hiddenFill xmlns:a14="http://schemas.microsoft.com/office/drawing/2010/main">
                <a:solidFill>
                  <a:srgbClr val="FFFFFF"/>
                </a:solidFill>
              </a14:hiddenFill>
            </a:ext>
          </a:extLst>
        </p:spPr>
      </p:pic>
      <p:pic>
        <p:nvPicPr>
          <p:cNvPr id="45" name="Grafik 4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149777" y="5192143"/>
            <a:ext cx="546242" cy="821273"/>
          </a:xfrm>
          <a:prstGeom prst="rect">
            <a:avLst/>
          </a:prstGeom>
        </p:spPr>
      </p:pic>
      <p:pic>
        <p:nvPicPr>
          <p:cNvPr id="16" name="Grafik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670651" y="2336206"/>
            <a:ext cx="825634" cy="232674"/>
          </a:xfrm>
          <a:prstGeom prst="rect">
            <a:avLst/>
          </a:prstGeom>
        </p:spPr>
      </p:pic>
      <p:sp>
        <p:nvSpPr>
          <p:cNvPr id="19" name="Textfeld 18"/>
          <p:cNvSpPr txBox="1"/>
          <p:nvPr/>
        </p:nvSpPr>
        <p:spPr>
          <a:xfrm>
            <a:off x="4244864" y="4915380"/>
            <a:ext cx="1340797"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Aktien</a:t>
            </a:r>
          </a:p>
        </p:txBody>
      </p:sp>
      <p:sp>
        <p:nvSpPr>
          <p:cNvPr id="21" name="Textfeld 20"/>
          <p:cNvSpPr txBox="1"/>
          <p:nvPr/>
        </p:nvSpPr>
        <p:spPr>
          <a:xfrm>
            <a:off x="4244864" y="5399368"/>
            <a:ext cx="1340797" cy="584775"/>
          </a:xfrm>
          <a:prstGeom prst="rect">
            <a:avLst/>
          </a:prstGeom>
          <a:noFill/>
        </p:spPr>
        <p:txBody>
          <a:bodyPr wrap="square" rtlCol="0">
            <a:spAutoFit/>
          </a:bodyPr>
          <a:lstStyle/>
          <a:p>
            <a:pPr algn="ctr"/>
            <a:r>
              <a:rPr lang="de-CH" sz="1600" dirty="0">
                <a:solidFill>
                  <a:srgbClr val="8B8B8B"/>
                </a:solidFill>
                <a:latin typeface="Arial" panose="020B0604020202020204" pitchFamily="34" charset="0"/>
                <a:cs typeface="Arial" panose="020B0604020202020204" pitchFamily="34" charset="0"/>
              </a:rPr>
              <a:t>Stückzahl</a:t>
            </a:r>
          </a:p>
          <a:p>
            <a:pPr algn="ctr"/>
            <a:r>
              <a:rPr lang="de-CH" sz="1600" dirty="0">
                <a:solidFill>
                  <a:srgbClr val="8B8B8B"/>
                </a:solidFill>
                <a:latin typeface="Arial" panose="020B0604020202020204" pitchFamily="34" charset="0"/>
                <a:cs typeface="Arial" panose="020B0604020202020204" pitchFamily="34" charset="0"/>
              </a:rPr>
              <a:t>28’000</a:t>
            </a:r>
          </a:p>
        </p:txBody>
      </p:sp>
      <p:pic>
        <p:nvPicPr>
          <p:cNvPr id="23" name="Picture 2" descr="Pictograph businessman icon Royalty Free Vector Image"/>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6518852" y="3931034"/>
            <a:ext cx="1627721" cy="205310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ictograph businessman icon Royalty Free Vector Image"/>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8158150" y="3931034"/>
            <a:ext cx="1627721" cy="2053109"/>
          </a:xfrm>
          <a:prstGeom prst="rect">
            <a:avLst/>
          </a:prstGeom>
          <a:noFill/>
          <a:extLst>
            <a:ext uri="{909E8E84-426E-40DD-AFC4-6F175D3DCCD1}">
              <a14:hiddenFill xmlns:a14="http://schemas.microsoft.com/office/drawing/2010/main">
                <a:solidFill>
                  <a:srgbClr val="FFFFFF"/>
                </a:solidFill>
              </a14:hiddenFill>
            </a:ext>
          </a:extLst>
        </p:spPr>
      </p:pic>
      <p:sp>
        <p:nvSpPr>
          <p:cNvPr id="33" name="Textfeld 32"/>
          <p:cNvSpPr txBox="1"/>
          <p:nvPr/>
        </p:nvSpPr>
        <p:spPr>
          <a:xfrm>
            <a:off x="8637016" y="4085491"/>
            <a:ext cx="2844800"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Aktionäre</a:t>
            </a:r>
          </a:p>
        </p:txBody>
      </p:sp>
      <p:pic>
        <p:nvPicPr>
          <p:cNvPr id="44" name="Grafik 4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922184" y="4787199"/>
            <a:ext cx="546242" cy="821273"/>
          </a:xfrm>
          <a:prstGeom prst="rect">
            <a:avLst/>
          </a:prstGeom>
        </p:spPr>
      </p:pic>
      <p:grpSp>
        <p:nvGrpSpPr>
          <p:cNvPr id="11" name="Gruppieren 10"/>
          <p:cNvGrpSpPr/>
          <p:nvPr/>
        </p:nvGrpSpPr>
        <p:grpSpPr>
          <a:xfrm>
            <a:off x="7058674" y="4724618"/>
            <a:ext cx="771204" cy="1057403"/>
            <a:chOff x="7058674" y="4724618"/>
            <a:chExt cx="771204" cy="1057403"/>
          </a:xfrm>
        </p:grpSpPr>
        <p:pic>
          <p:nvPicPr>
            <p:cNvPr id="10" name="Grafik 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058674" y="4724618"/>
              <a:ext cx="546242" cy="821273"/>
            </a:xfrm>
            <a:prstGeom prst="rect">
              <a:avLst/>
            </a:prstGeom>
          </p:spPr>
        </p:pic>
        <p:pic>
          <p:nvPicPr>
            <p:cNvPr id="42" name="Grafik 4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03333" y="4781506"/>
              <a:ext cx="546242" cy="821273"/>
            </a:xfrm>
            <a:prstGeom prst="rect">
              <a:avLst/>
            </a:prstGeom>
          </p:spPr>
        </p:pic>
        <p:pic>
          <p:nvPicPr>
            <p:cNvPr id="46" name="Grafik 4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50408" y="4814873"/>
              <a:ext cx="546242" cy="821273"/>
            </a:xfrm>
            <a:prstGeom prst="rect">
              <a:avLst/>
            </a:prstGeom>
          </p:spPr>
        </p:pic>
        <p:pic>
          <p:nvPicPr>
            <p:cNvPr id="47" name="Grafik 4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95067" y="4871761"/>
              <a:ext cx="546242" cy="821273"/>
            </a:xfrm>
            <a:prstGeom prst="rect">
              <a:avLst/>
            </a:prstGeom>
          </p:spPr>
        </p:pic>
        <p:pic>
          <p:nvPicPr>
            <p:cNvPr id="48" name="Grafik 4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238977" y="4903860"/>
              <a:ext cx="546242" cy="821273"/>
            </a:xfrm>
            <a:prstGeom prst="rect">
              <a:avLst/>
            </a:prstGeom>
          </p:spPr>
        </p:pic>
        <p:pic>
          <p:nvPicPr>
            <p:cNvPr id="49" name="Grafik 4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283636" y="4960748"/>
              <a:ext cx="546242" cy="821273"/>
            </a:xfrm>
            <a:prstGeom prst="rect">
              <a:avLst/>
            </a:prstGeom>
          </p:spPr>
        </p:pic>
      </p:grpSp>
      <p:pic>
        <p:nvPicPr>
          <p:cNvPr id="27" name="Picture 2" descr="Pictograph businessman icon Royalty Free Vector Image"/>
          <p:cNvPicPr>
            <a:picLocks noChangeAspect="1" noChangeArrowheads="1"/>
          </p:cNvPicPr>
          <p:nvPr/>
        </p:nvPicPr>
        <p:blipFill rotWithShape="1">
          <a:blip r:embed="rId5" cstate="hqprint">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8146573" y="1255928"/>
            <a:ext cx="1627721" cy="2053109"/>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Gerader Verbinder 28"/>
          <p:cNvCxnSpPr>
            <a:stCxn id="23" idx="0"/>
            <a:endCxn id="27" idx="2"/>
          </p:cNvCxnSpPr>
          <p:nvPr/>
        </p:nvCxnSpPr>
        <p:spPr>
          <a:xfrm flipV="1">
            <a:off x="7332713" y="3309037"/>
            <a:ext cx="1627721" cy="621997"/>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 name="Gerader Verbinder 33"/>
          <p:cNvCxnSpPr>
            <a:stCxn id="31" idx="0"/>
            <a:endCxn id="27" idx="2"/>
          </p:cNvCxnSpPr>
          <p:nvPr/>
        </p:nvCxnSpPr>
        <p:spPr>
          <a:xfrm flipH="1" flipV="1">
            <a:off x="8960434" y="3309037"/>
            <a:ext cx="11577" cy="621997"/>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Gerader Verbinder 35"/>
          <p:cNvCxnSpPr>
            <a:stCxn id="32" idx="0"/>
          </p:cNvCxnSpPr>
          <p:nvPr/>
        </p:nvCxnSpPr>
        <p:spPr>
          <a:xfrm flipH="1" flipV="1">
            <a:off x="8972011" y="3309037"/>
            <a:ext cx="1106467" cy="1077027"/>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sp>
        <p:nvSpPr>
          <p:cNvPr id="38" name="Textfeld 37"/>
          <p:cNvSpPr txBox="1"/>
          <p:nvPr/>
        </p:nvSpPr>
        <p:spPr>
          <a:xfrm>
            <a:off x="7549610" y="870978"/>
            <a:ext cx="2844800"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Käufer</a:t>
            </a:r>
          </a:p>
        </p:txBody>
      </p:sp>
    </p:spTree>
    <p:extLst>
      <p:ext uri="{BB962C8B-B14F-4D97-AF65-F5344CB8AC3E}">
        <p14:creationId xmlns:p14="http://schemas.microsoft.com/office/powerpoint/2010/main" val="15343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250"/>
                                        <p:tgtEl>
                                          <p:spTgt spid="29"/>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250"/>
                                        <p:tgtEl>
                                          <p:spTgt spid="34"/>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fik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861" y="2112432"/>
            <a:ext cx="1743607" cy="2621507"/>
          </a:xfrm>
          <a:prstGeom prst="rect">
            <a:avLst/>
          </a:prstGeom>
        </p:spPr>
      </p:pic>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DE" dirty="0">
                <a:sym typeface="Wingdings" panose="05000000000000000000" pitchFamily="2" charset="2"/>
              </a:rPr>
              <a:t> </a:t>
            </a:r>
            <a:r>
              <a:rPr lang="de-DE" dirty="0"/>
              <a:t>Verkauf bestehende Aktien</a:t>
            </a:r>
            <a:endParaRPr lang="de-CH" dirty="0"/>
          </a:p>
        </p:txBody>
      </p:sp>
      <p:grpSp>
        <p:nvGrpSpPr>
          <p:cNvPr id="6" name="Gruppieren 5"/>
          <p:cNvGrpSpPr/>
          <p:nvPr/>
        </p:nvGrpSpPr>
        <p:grpSpPr>
          <a:xfrm>
            <a:off x="997927" y="1646027"/>
            <a:ext cx="2980322" cy="3066745"/>
            <a:chOff x="3657905" y="990905"/>
            <a:chExt cx="4876190" cy="487619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905" y="990905"/>
              <a:ext cx="4876190" cy="4876190"/>
            </a:xfrm>
            <a:prstGeom prst="rect">
              <a:avLst/>
            </a:prstGeom>
          </p:spPr>
        </p:pic>
        <p:pic>
          <p:nvPicPr>
            <p:cNvPr id="4" name="Grafi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71198" y="3429000"/>
              <a:ext cx="2049603" cy="520599"/>
            </a:xfrm>
            <a:prstGeom prst="rect">
              <a:avLst/>
            </a:prstGeom>
          </p:spPr>
        </p:pic>
      </p:grpSp>
      <p:sp>
        <p:nvSpPr>
          <p:cNvPr id="18" name="Textfeld 17"/>
          <p:cNvSpPr txBox="1"/>
          <p:nvPr/>
        </p:nvSpPr>
        <p:spPr>
          <a:xfrm>
            <a:off x="1375333" y="4915380"/>
            <a:ext cx="2091761"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Aktiengesellschaft</a:t>
            </a:r>
          </a:p>
        </p:txBody>
      </p:sp>
      <p:sp>
        <p:nvSpPr>
          <p:cNvPr id="20" name="Textfeld 19"/>
          <p:cNvSpPr txBox="1"/>
          <p:nvPr/>
        </p:nvSpPr>
        <p:spPr>
          <a:xfrm>
            <a:off x="1375333" y="5399368"/>
            <a:ext cx="2091761" cy="584775"/>
          </a:xfrm>
          <a:prstGeom prst="rect">
            <a:avLst/>
          </a:prstGeom>
          <a:noFill/>
        </p:spPr>
        <p:txBody>
          <a:bodyPr wrap="square" rtlCol="0">
            <a:spAutoFit/>
          </a:bodyPr>
          <a:lstStyle/>
          <a:p>
            <a:pPr algn="ctr"/>
            <a:r>
              <a:rPr lang="de-CH" sz="1600" dirty="0">
                <a:solidFill>
                  <a:srgbClr val="8B8B8B"/>
                </a:solidFill>
                <a:latin typeface="Arial" panose="020B0604020202020204" pitchFamily="34" charset="0"/>
                <a:cs typeface="Arial" panose="020B0604020202020204" pitchFamily="34" charset="0"/>
              </a:rPr>
              <a:t>Unternehmenswert</a:t>
            </a:r>
          </a:p>
          <a:p>
            <a:pPr algn="ctr"/>
            <a:r>
              <a:rPr lang="de-CH" sz="1600" dirty="0">
                <a:solidFill>
                  <a:srgbClr val="8B8B8B"/>
                </a:solidFill>
                <a:latin typeface="Arial" panose="020B0604020202020204" pitchFamily="34" charset="0"/>
                <a:cs typeface="Arial" panose="020B0604020202020204" pitchFamily="34" charset="0"/>
              </a:rPr>
              <a:t>Fr. </a:t>
            </a:r>
            <a:r>
              <a:rPr lang="de-CH" sz="1600" dirty="0" err="1">
                <a:solidFill>
                  <a:srgbClr val="8B8B8B"/>
                </a:solidFill>
                <a:latin typeface="Arial" panose="020B0604020202020204" pitchFamily="34" charset="0"/>
                <a:cs typeface="Arial" panose="020B0604020202020204" pitchFamily="34" charset="0"/>
              </a:rPr>
              <a:t>x.x</a:t>
            </a:r>
            <a:r>
              <a:rPr lang="de-CH" sz="1600" dirty="0">
                <a:solidFill>
                  <a:srgbClr val="8B8B8B"/>
                </a:solidFill>
                <a:latin typeface="Arial" panose="020B0604020202020204" pitchFamily="34" charset="0"/>
                <a:cs typeface="Arial" panose="020B0604020202020204" pitchFamily="34" charset="0"/>
              </a:rPr>
              <a:t> Mio.</a:t>
            </a:r>
          </a:p>
        </p:txBody>
      </p:sp>
      <p:pic>
        <p:nvPicPr>
          <p:cNvPr id="32" name="Picture 2" descr="Pictograph businessman icon Royalty Free Vector Image"/>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28639"/>
          <a:stretch/>
        </p:blipFill>
        <p:spPr bwMode="auto">
          <a:xfrm>
            <a:off x="9264618" y="4386064"/>
            <a:ext cx="1627720" cy="1598079"/>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670651" y="2336206"/>
            <a:ext cx="825634" cy="232674"/>
          </a:xfrm>
          <a:prstGeom prst="rect">
            <a:avLst/>
          </a:prstGeom>
        </p:spPr>
      </p:pic>
      <p:sp>
        <p:nvSpPr>
          <p:cNvPr id="19" name="Textfeld 18"/>
          <p:cNvSpPr txBox="1"/>
          <p:nvPr/>
        </p:nvSpPr>
        <p:spPr>
          <a:xfrm>
            <a:off x="4244864" y="4915380"/>
            <a:ext cx="1340797"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Aktien</a:t>
            </a:r>
          </a:p>
        </p:txBody>
      </p:sp>
      <p:sp>
        <p:nvSpPr>
          <p:cNvPr id="21" name="Textfeld 20"/>
          <p:cNvSpPr txBox="1"/>
          <p:nvPr/>
        </p:nvSpPr>
        <p:spPr>
          <a:xfrm>
            <a:off x="4244864" y="5399368"/>
            <a:ext cx="1340797" cy="584775"/>
          </a:xfrm>
          <a:prstGeom prst="rect">
            <a:avLst/>
          </a:prstGeom>
          <a:noFill/>
        </p:spPr>
        <p:txBody>
          <a:bodyPr wrap="square" rtlCol="0">
            <a:spAutoFit/>
          </a:bodyPr>
          <a:lstStyle/>
          <a:p>
            <a:pPr algn="ctr"/>
            <a:r>
              <a:rPr lang="de-CH" sz="1600" dirty="0">
                <a:solidFill>
                  <a:srgbClr val="8B8B8B"/>
                </a:solidFill>
                <a:latin typeface="Arial" panose="020B0604020202020204" pitchFamily="34" charset="0"/>
                <a:cs typeface="Arial" panose="020B0604020202020204" pitchFamily="34" charset="0"/>
              </a:rPr>
              <a:t>Stückzahl</a:t>
            </a:r>
          </a:p>
          <a:p>
            <a:pPr algn="ctr"/>
            <a:r>
              <a:rPr lang="de-CH" sz="1600" dirty="0">
                <a:solidFill>
                  <a:srgbClr val="8B8B8B"/>
                </a:solidFill>
                <a:latin typeface="Arial" panose="020B0604020202020204" pitchFamily="34" charset="0"/>
                <a:cs typeface="Arial" panose="020B0604020202020204" pitchFamily="34" charset="0"/>
              </a:rPr>
              <a:t>28’000</a:t>
            </a:r>
          </a:p>
        </p:txBody>
      </p:sp>
      <p:pic>
        <p:nvPicPr>
          <p:cNvPr id="23" name="Picture 2" descr="Pictograph businessman icon Royalty Free Vector Image"/>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6518852" y="3931034"/>
            <a:ext cx="1627721" cy="205310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ictograph businessman icon Royalty Free Vector Image"/>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8158150" y="3931034"/>
            <a:ext cx="1627721" cy="2053109"/>
          </a:xfrm>
          <a:prstGeom prst="rect">
            <a:avLst/>
          </a:prstGeom>
          <a:noFill/>
          <a:extLst>
            <a:ext uri="{909E8E84-426E-40DD-AFC4-6F175D3DCCD1}">
              <a14:hiddenFill xmlns:a14="http://schemas.microsoft.com/office/drawing/2010/main">
                <a:solidFill>
                  <a:srgbClr val="FFFFFF"/>
                </a:solidFill>
              </a14:hiddenFill>
            </a:ext>
          </a:extLst>
        </p:spPr>
      </p:pic>
      <p:sp>
        <p:nvSpPr>
          <p:cNvPr id="33" name="Textfeld 32"/>
          <p:cNvSpPr txBox="1"/>
          <p:nvPr/>
        </p:nvSpPr>
        <p:spPr>
          <a:xfrm>
            <a:off x="8637016" y="4085491"/>
            <a:ext cx="2844800"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Aktionäre</a:t>
            </a:r>
          </a:p>
        </p:txBody>
      </p:sp>
      <p:grpSp>
        <p:nvGrpSpPr>
          <p:cNvPr id="11" name="Gruppieren 10"/>
          <p:cNvGrpSpPr/>
          <p:nvPr/>
        </p:nvGrpSpPr>
        <p:grpSpPr>
          <a:xfrm>
            <a:off x="7058674" y="4724618"/>
            <a:ext cx="637976" cy="911528"/>
            <a:chOff x="7058674" y="4724618"/>
            <a:chExt cx="637976" cy="911528"/>
          </a:xfrm>
        </p:grpSpPr>
        <p:pic>
          <p:nvPicPr>
            <p:cNvPr id="10" name="Grafik 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058674" y="4724618"/>
              <a:ext cx="546242" cy="821273"/>
            </a:xfrm>
            <a:prstGeom prst="rect">
              <a:avLst/>
            </a:prstGeom>
          </p:spPr>
        </p:pic>
        <p:pic>
          <p:nvPicPr>
            <p:cNvPr id="42" name="Grafik 4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103333" y="4781506"/>
              <a:ext cx="546242" cy="821273"/>
            </a:xfrm>
            <a:prstGeom prst="rect">
              <a:avLst/>
            </a:prstGeom>
          </p:spPr>
        </p:pic>
        <p:pic>
          <p:nvPicPr>
            <p:cNvPr id="46" name="Grafik 4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150408" y="4814873"/>
              <a:ext cx="546242" cy="821273"/>
            </a:xfrm>
            <a:prstGeom prst="rect">
              <a:avLst/>
            </a:prstGeom>
          </p:spPr>
        </p:pic>
      </p:grpSp>
      <p:pic>
        <p:nvPicPr>
          <p:cNvPr id="27" name="Picture 2" descr="Pictograph businessman icon Royalty Free Vector Image"/>
          <p:cNvPicPr>
            <a:picLocks noChangeAspect="1" noChangeArrowheads="1"/>
          </p:cNvPicPr>
          <p:nvPr/>
        </p:nvPicPr>
        <p:blipFill rotWithShape="1">
          <a:blip r:embed="rId5" cstate="hqprint">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8146573" y="1255928"/>
            <a:ext cx="1627721" cy="2053109"/>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Gerader Verbinder 28"/>
          <p:cNvCxnSpPr>
            <a:stCxn id="23" idx="0"/>
            <a:endCxn id="27" idx="2"/>
          </p:cNvCxnSpPr>
          <p:nvPr/>
        </p:nvCxnSpPr>
        <p:spPr>
          <a:xfrm flipV="1">
            <a:off x="7332713" y="3309037"/>
            <a:ext cx="1627721" cy="621997"/>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 name="Gerader Verbinder 33"/>
          <p:cNvCxnSpPr>
            <a:stCxn id="31" idx="0"/>
            <a:endCxn id="27" idx="2"/>
          </p:cNvCxnSpPr>
          <p:nvPr/>
        </p:nvCxnSpPr>
        <p:spPr>
          <a:xfrm flipH="1" flipV="1">
            <a:off x="8960434" y="3309037"/>
            <a:ext cx="11577" cy="621997"/>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Gerader Verbinder 35"/>
          <p:cNvCxnSpPr>
            <a:stCxn id="32" idx="0"/>
          </p:cNvCxnSpPr>
          <p:nvPr/>
        </p:nvCxnSpPr>
        <p:spPr>
          <a:xfrm flipH="1" flipV="1">
            <a:off x="8972011" y="3309037"/>
            <a:ext cx="1106467" cy="1077027"/>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pic>
        <p:nvPicPr>
          <p:cNvPr id="35" name="Grafik 3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720241" y="2205033"/>
            <a:ext cx="548343" cy="824433"/>
          </a:xfrm>
          <a:prstGeom prst="rect">
            <a:avLst/>
          </a:prstGeom>
        </p:spPr>
      </p:pic>
      <p:pic>
        <p:nvPicPr>
          <p:cNvPr id="55" name="Grafik 54"/>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779896" y="2263180"/>
            <a:ext cx="548343" cy="824433"/>
          </a:xfrm>
          <a:prstGeom prst="rect">
            <a:avLst/>
          </a:prstGeom>
        </p:spPr>
      </p:pic>
      <p:pic>
        <p:nvPicPr>
          <p:cNvPr id="56" name="Grafik 5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847569" y="2337568"/>
            <a:ext cx="548343" cy="824433"/>
          </a:xfrm>
          <a:prstGeom prst="rect">
            <a:avLst/>
          </a:prstGeom>
        </p:spPr>
      </p:pic>
      <p:pic>
        <p:nvPicPr>
          <p:cNvPr id="57" name="Grafik 5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909432" y="2395715"/>
            <a:ext cx="548343" cy="824433"/>
          </a:xfrm>
          <a:prstGeom prst="rect">
            <a:avLst/>
          </a:prstGeom>
        </p:spPr>
      </p:pic>
      <p:sp>
        <p:nvSpPr>
          <p:cNvPr id="58" name="Textfeld 57"/>
          <p:cNvSpPr txBox="1"/>
          <p:nvPr/>
        </p:nvSpPr>
        <p:spPr>
          <a:xfrm>
            <a:off x="7549610" y="870978"/>
            <a:ext cx="2844800"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Käufer</a:t>
            </a:r>
          </a:p>
        </p:txBody>
      </p:sp>
    </p:spTree>
    <p:extLst>
      <p:ext uri="{BB962C8B-B14F-4D97-AF65-F5344CB8AC3E}">
        <p14:creationId xmlns:p14="http://schemas.microsoft.com/office/powerpoint/2010/main" val="368844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250"/>
                                        <p:tgtEl>
                                          <p:spTgt spid="29"/>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250"/>
                                        <p:tgtEl>
                                          <p:spTgt spid="34"/>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6009">
            <a:off x="4946527" y="3397181"/>
            <a:ext cx="1358530" cy="2042544"/>
          </a:xfrm>
          <a:prstGeom prst="rect">
            <a:avLst/>
          </a:prstGeom>
        </p:spPr>
      </p:pic>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434861" cy="540808"/>
          </a:xfrm>
        </p:spPr>
        <p:txBody>
          <a:bodyPr>
            <a:normAutofit fontScale="90000"/>
          </a:bodyPr>
          <a:lstStyle/>
          <a:p>
            <a:r>
              <a:rPr lang="de-DE" dirty="0">
                <a:sym typeface="Wingdings" panose="05000000000000000000" pitchFamily="2" charset="2"/>
              </a:rPr>
              <a:t> </a:t>
            </a:r>
            <a:r>
              <a:rPr lang="de-DE" dirty="0"/>
              <a:t>Verkauf bestehende Aktien – Wer kann verkaufen?</a:t>
            </a:r>
            <a:endParaRPr lang="de-CH" dirty="0"/>
          </a:p>
        </p:txBody>
      </p:sp>
      <p:sp>
        <p:nvSpPr>
          <p:cNvPr id="40" name="Rechteck 39"/>
          <p:cNvSpPr/>
          <p:nvPr/>
        </p:nvSpPr>
        <p:spPr>
          <a:xfrm rot="21180000">
            <a:off x="2743537" y="1975421"/>
            <a:ext cx="2983506" cy="1073145"/>
          </a:xfrm>
          <a:prstGeom prst="rect">
            <a:avLst/>
          </a:prstGeom>
          <a:solidFill>
            <a:srgbClr val="14A837">
              <a:alpha val="8000"/>
            </a:srgbClr>
          </a:solidFill>
          <a:ln w="38100">
            <a:solidFill>
              <a:srgbClr val="0DBF48"/>
            </a:solid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algn="ctr"/>
            <a:r>
              <a:rPr lang="de-CH" b="1" dirty="0">
                <a:solidFill>
                  <a:schemeClr val="tx1"/>
                </a:solidFill>
                <a:latin typeface="Arial" panose="020B0604020202020204" pitchFamily="34" charset="0"/>
                <a:cs typeface="Arial" panose="020B0604020202020204" pitchFamily="34" charset="0"/>
              </a:rPr>
              <a:t>Jeder Aktionär</a:t>
            </a:r>
          </a:p>
          <a:p>
            <a:pPr algn="ctr"/>
            <a:r>
              <a:rPr lang="de-CH" sz="2000" b="1" dirty="0">
                <a:solidFill>
                  <a:schemeClr val="tx1"/>
                </a:solidFill>
                <a:latin typeface="Arial" panose="020B0604020202020204" pitchFamily="34" charset="0"/>
                <a:cs typeface="Arial" panose="020B0604020202020204" pitchFamily="34" charset="0"/>
              </a:rPr>
              <a:t>Zustimmung gemäss Statuten</a:t>
            </a:r>
          </a:p>
        </p:txBody>
      </p:sp>
      <p:pic>
        <p:nvPicPr>
          <p:cNvPr id="41" name="Picture 2" descr="Pictograph businessman ic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955278" y="2106609"/>
            <a:ext cx="3151378" cy="3974958"/>
          </a:xfrm>
          <a:prstGeom prst="rect">
            <a:avLst/>
          </a:prstGeom>
          <a:noFill/>
          <a:extLst>
            <a:ext uri="{909E8E84-426E-40DD-AFC4-6F175D3DCCD1}">
              <a14:hiddenFill xmlns:a14="http://schemas.microsoft.com/office/drawing/2010/main">
                <a:solidFill>
                  <a:srgbClr val="FFFFFF"/>
                </a:solidFill>
              </a14:hiddenFill>
            </a:ext>
          </a:extLst>
        </p:spPr>
      </p:pic>
      <p:sp>
        <p:nvSpPr>
          <p:cNvPr id="50" name="Chevron 49"/>
          <p:cNvSpPr/>
          <p:nvPr/>
        </p:nvSpPr>
        <p:spPr>
          <a:xfrm>
            <a:off x="3888928" y="3688326"/>
            <a:ext cx="939383" cy="1651278"/>
          </a:xfrm>
          <a:prstGeom prst="chevron">
            <a:avLst>
              <a:gd name="adj" fmla="val 57597"/>
            </a:avLst>
          </a:prstGeom>
          <a:solidFill>
            <a:srgbClr val="14A837"/>
          </a:solidFill>
          <a:ln>
            <a:solidFill>
              <a:srgbClr val="0DB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solidFill>
                <a:schemeClr val="tx1"/>
              </a:solidFill>
            </a:endParaRPr>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0755">
            <a:off x="1991375" y="3872778"/>
            <a:ext cx="1138504" cy="1711737"/>
          </a:xfrm>
          <a:prstGeom prst="rect">
            <a:avLst/>
          </a:prstGeom>
        </p:spPr>
      </p:pic>
      <p:pic>
        <p:nvPicPr>
          <p:cNvPr id="60" name="Grafik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0755">
            <a:off x="2143775" y="4025178"/>
            <a:ext cx="1138504" cy="1711737"/>
          </a:xfrm>
          <a:prstGeom prst="rect">
            <a:avLst/>
          </a:prstGeom>
        </p:spPr>
      </p:pic>
      <p:pic>
        <p:nvPicPr>
          <p:cNvPr id="61" name="Grafik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0755">
            <a:off x="2296175" y="4177578"/>
            <a:ext cx="1138504" cy="1711737"/>
          </a:xfrm>
          <a:prstGeom prst="rect">
            <a:avLst/>
          </a:prstGeom>
        </p:spPr>
      </p:pic>
      <p:pic>
        <p:nvPicPr>
          <p:cNvPr id="62" name="Grafik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0755">
            <a:off x="2448575" y="4329978"/>
            <a:ext cx="1138504" cy="1711737"/>
          </a:xfrm>
          <a:prstGeom prst="rect">
            <a:avLst/>
          </a:prstGeom>
        </p:spPr>
      </p:pic>
      <p:grpSp>
        <p:nvGrpSpPr>
          <p:cNvPr id="4" name="Gruppieren 3"/>
          <p:cNvGrpSpPr/>
          <p:nvPr/>
        </p:nvGrpSpPr>
        <p:grpSpPr>
          <a:xfrm>
            <a:off x="6819898" y="4276206"/>
            <a:ext cx="4819651" cy="2069084"/>
            <a:chOff x="6819898" y="4276206"/>
            <a:chExt cx="4819651" cy="2069084"/>
          </a:xfrm>
        </p:grpSpPr>
        <p:sp>
          <p:nvSpPr>
            <p:cNvPr id="24" name="Textfeld 23"/>
            <p:cNvSpPr txBox="1"/>
            <p:nvPr/>
          </p:nvSpPr>
          <p:spPr>
            <a:xfrm>
              <a:off x="10212199" y="5021851"/>
              <a:ext cx="764498" cy="1323439"/>
            </a:xfrm>
            <a:prstGeom prst="rect">
              <a:avLst/>
            </a:prstGeom>
            <a:noFill/>
          </p:spPr>
          <p:txBody>
            <a:bodyPr wrap="square" rtlCol="0">
              <a:spAutoFit/>
            </a:bodyPr>
            <a:lstStyle/>
            <a:p>
              <a:r>
                <a:rPr lang="de-CH" sz="8000" b="1" dirty="0">
                  <a:solidFill>
                    <a:srgbClr val="ECECEC"/>
                  </a:solidFill>
                  <a:sym typeface="Wingdings 2" panose="05020102010507070707" pitchFamily="18" charset="2"/>
                </a:rPr>
                <a:t></a:t>
              </a:r>
              <a:endParaRPr lang="de-CH" sz="8000" b="1" dirty="0">
                <a:solidFill>
                  <a:srgbClr val="ECECEC"/>
                </a:solidFill>
              </a:endParaRPr>
            </a:p>
          </p:txBody>
        </p:sp>
        <p:grpSp>
          <p:nvGrpSpPr>
            <p:cNvPr id="8" name="Gruppieren 7"/>
            <p:cNvGrpSpPr/>
            <p:nvPr/>
          </p:nvGrpSpPr>
          <p:grpSpPr>
            <a:xfrm>
              <a:off x="6819898" y="4276206"/>
              <a:ext cx="4819651" cy="1763289"/>
              <a:chOff x="6819898" y="4276206"/>
              <a:chExt cx="4819651" cy="1763289"/>
            </a:xfrm>
          </p:grpSpPr>
          <p:sp>
            <p:nvSpPr>
              <p:cNvPr id="59" name="Textfeld 58"/>
              <p:cNvSpPr txBox="1"/>
              <p:nvPr/>
            </p:nvSpPr>
            <p:spPr>
              <a:xfrm>
                <a:off x="10212199" y="4276206"/>
                <a:ext cx="764498" cy="1323439"/>
              </a:xfrm>
              <a:prstGeom prst="rect">
                <a:avLst/>
              </a:prstGeom>
              <a:noFill/>
            </p:spPr>
            <p:txBody>
              <a:bodyPr wrap="square" rtlCol="0">
                <a:spAutoFit/>
              </a:bodyPr>
              <a:lstStyle/>
              <a:p>
                <a:r>
                  <a:rPr lang="de-CH" sz="8000" b="1" dirty="0">
                    <a:solidFill>
                      <a:srgbClr val="ECECEC"/>
                    </a:solidFill>
                    <a:sym typeface="Wingdings 2" panose="05020102010507070707" pitchFamily="18" charset="2"/>
                  </a:rPr>
                  <a:t></a:t>
                </a:r>
                <a:endParaRPr lang="de-CH" sz="8000" b="1" dirty="0">
                  <a:solidFill>
                    <a:srgbClr val="ECECEC"/>
                  </a:solidFill>
                </a:endParaRPr>
              </a:p>
            </p:txBody>
          </p:sp>
          <p:grpSp>
            <p:nvGrpSpPr>
              <p:cNvPr id="51" name="Gruppieren 50"/>
              <p:cNvGrpSpPr/>
              <p:nvPr/>
            </p:nvGrpSpPr>
            <p:grpSpPr>
              <a:xfrm>
                <a:off x="6819898" y="4475545"/>
                <a:ext cx="4819651" cy="1563950"/>
                <a:chOff x="6270765" y="4584357"/>
                <a:chExt cx="2789560" cy="1405995"/>
              </a:xfrm>
            </p:grpSpPr>
            <p:sp>
              <p:nvSpPr>
                <p:cNvPr id="52" name="Textfeld 51"/>
                <p:cNvSpPr txBox="1"/>
                <p:nvPr/>
              </p:nvSpPr>
              <p:spPr>
                <a:xfrm>
                  <a:off x="6319584" y="4748687"/>
                  <a:ext cx="1914605" cy="326803"/>
                </a:xfrm>
                <a:prstGeom prst="rect">
                  <a:avLst/>
                </a:prstGeom>
                <a:noFill/>
              </p:spPr>
              <p:txBody>
                <a:bodyPr wrap="square" rtlCol="0">
                  <a:spAutoFit/>
                </a:bodyPr>
                <a:lstStyle/>
                <a:p>
                  <a:r>
                    <a:rPr lang="de-CH" b="1" dirty="0">
                      <a:latin typeface="Arial" panose="020B0604020202020204" pitchFamily="34" charset="0"/>
                      <a:cs typeface="Arial" panose="020B0604020202020204" pitchFamily="34" charset="0"/>
                    </a:rPr>
                    <a:t>Kapitalverwässerung?</a:t>
                  </a:r>
                </a:p>
              </p:txBody>
            </p:sp>
            <p:sp>
              <p:nvSpPr>
                <p:cNvPr id="53" name="Textfeld 52"/>
                <p:cNvSpPr txBox="1"/>
                <p:nvPr/>
              </p:nvSpPr>
              <p:spPr>
                <a:xfrm>
                  <a:off x="8304325" y="4732433"/>
                  <a:ext cx="756000" cy="369332"/>
                </a:xfrm>
                <a:prstGeom prst="rect">
                  <a:avLst/>
                </a:prstGeom>
                <a:noFill/>
              </p:spPr>
              <p:txBody>
                <a:bodyPr wrap="square" rtlCol="0">
                  <a:spAutoFit/>
                </a:bodyPr>
                <a:lstStyle/>
                <a:p>
                  <a:pPr algn="ctr"/>
                  <a:r>
                    <a:rPr lang="de-CH" b="1" dirty="0">
                      <a:solidFill>
                        <a:srgbClr val="8B8B8B"/>
                      </a:solidFill>
                      <a:latin typeface="Arial" panose="020B0604020202020204" pitchFamily="34" charset="0"/>
                      <a:cs typeface="Arial" panose="020B0604020202020204" pitchFamily="34" charset="0"/>
                    </a:rPr>
                    <a:t>nein</a:t>
                  </a:r>
                </a:p>
              </p:txBody>
            </p:sp>
            <p:sp>
              <p:nvSpPr>
                <p:cNvPr id="54" name="Textfeld 53"/>
                <p:cNvSpPr txBox="1"/>
                <p:nvPr/>
              </p:nvSpPr>
              <p:spPr>
                <a:xfrm>
                  <a:off x="6319584" y="5396465"/>
                  <a:ext cx="1914605" cy="525714"/>
                </a:xfrm>
                <a:prstGeom prst="rect">
                  <a:avLst/>
                </a:prstGeom>
                <a:noFill/>
              </p:spPr>
              <p:txBody>
                <a:bodyPr wrap="square" rtlCol="0">
                  <a:spAutoFit/>
                </a:bodyPr>
                <a:lstStyle/>
                <a:p>
                  <a:r>
                    <a:rPr lang="de-CH" b="1" dirty="0">
                      <a:latin typeface="Arial" panose="020B0604020202020204" pitchFamily="34" charset="0"/>
                      <a:cs typeface="Arial" panose="020B0604020202020204" pitchFamily="34" charset="0"/>
                    </a:rPr>
                    <a:t>Stimmrechtsverwässerung?</a:t>
                  </a:r>
                </a:p>
                <a:p>
                  <a:r>
                    <a:rPr lang="de-CH" sz="1400" b="1" dirty="0">
                      <a:latin typeface="Arial" panose="020B0604020202020204" pitchFamily="34" charset="0"/>
                      <a:cs typeface="Arial" panose="020B0604020202020204" pitchFamily="34" charset="0"/>
                    </a:rPr>
                    <a:t>*«neue» Aktionäre</a:t>
                  </a:r>
                </a:p>
              </p:txBody>
            </p:sp>
            <p:sp>
              <p:nvSpPr>
                <p:cNvPr id="56" name="Rechteck 55"/>
                <p:cNvSpPr/>
                <p:nvPr/>
              </p:nvSpPr>
              <p:spPr>
                <a:xfrm>
                  <a:off x="6270765" y="4584357"/>
                  <a:ext cx="2731728" cy="1405995"/>
                </a:xfrm>
                <a:prstGeom prst="rect">
                  <a:avLst/>
                </a:prstGeom>
                <a:noFill/>
                <a:ln w="38100">
                  <a:solidFill>
                    <a:srgbClr val="E2DDCE"/>
                  </a:solid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algn="ctr"/>
                  <a:endParaRPr lang="de-CH" dirty="0">
                    <a:solidFill>
                      <a:schemeClr val="tx1"/>
                    </a:solidFill>
                    <a:latin typeface="Arial" panose="020B0604020202020204" pitchFamily="34" charset="0"/>
                    <a:cs typeface="Arial" panose="020B0604020202020204" pitchFamily="34" charset="0"/>
                  </a:endParaRPr>
                </a:p>
              </p:txBody>
            </p:sp>
            <p:cxnSp>
              <p:nvCxnSpPr>
                <p:cNvPr id="57" name="Gerader Verbinder 56"/>
                <p:cNvCxnSpPr>
                  <a:stCxn id="56" idx="1"/>
                  <a:endCxn id="56" idx="3"/>
                </p:cNvCxnSpPr>
                <p:nvPr/>
              </p:nvCxnSpPr>
              <p:spPr>
                <a:xfrm>
                  <a:off x="6270765" y="5287355"/>
                  <a:ext cx="2731728" cy="0"/>
                </a:xfrm>
                <a:prstGeom prst="line">
                  <a:avLst/>
                </a:prstGeom>
                <a:ln>
                  <a:solidFill>
                    <a:srgbClr val="E2DDCE"/>
                  </a:solidFill>
                  <a:prstDash val="sysDash"/>
                </a:ln>
                <a:effectLst/>
              </p:spPr>
              <p:style>
                <a:lnRef idx="2">
                  <a:schemeClr val="accent1"/>
                </a:lnRef>
                <a:fillRef idx="0">
                  <a:schemeClr val="accent1"/>
                </a:fillRef>
                <a:effectRef idx="1">
                  <a:schemeClr val="accent1"/>
                </a:effectRef>
                <a:fontRef idx="minor">
                  <a:schemeClr val="tx1"/>
                </a:fontRef>
              </p:style>
            </p:cxnSp>
            <p:sp>
              <p:nvSpPr>
                <p:cNvPr id="55" name="Textfeld 54"/>
                <p:cNvSpPr txBox="1"/>
                <p:nvPr/>
              </p:nvSpPr>
              <p:spPr>
                <a:xfrm>
                  <a:off x="8283008" y="5443937"/>
                  <a:ext cx="756000" cy="332031"/>
                </a:xfrm>
                <a:prstGeom prst="rect">
                  <a:avLst/>
                </a:prstGeom>
                <a:noFill/>
              </p:spPr>
              <p:txBody>
                <a:bodyPr wrap="square" rtlCol="0">
                  <a:spAutoFit/>
                </a:bodyPr>
                <a:lstStyle/>
                <a:p>
                  <a:pPr algn="ctr"/>
                  <a:r>
                    <a:rPr lang="de-CH" b="1" dirty="0">
                      <a:solidFill>
                        <a:srgbClr val="8B8B8B"/>
                      </a:solidFill>
                      <a:latin typeface="Arial" panose="020B0604020202020204" pitchFamily="34" charset="0"/>
                      <a:cs typeface="Arial" panose="020B0604020202020204" pitchFamily="34" charset="0"/>
                    </a:rPr>
                    <a:t>nein</a:t>
                  </a:r>
                </a:p>
              </p:txBody>
            </p:sp>
          </p:grpSp>
        </p:grpSp>
      </p:grpSp>
    </p:spTree>
    <p:extLst>
      <p:ext uri="{BB962C8B-B14F-4D97-AF65-F5344CB8AC3E}">
        <p14:creationId xmlns:p14="http://schemas.microsoft.com/office/powerpoint/2010/main" val="303720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1" presetClass="entr" presetSubtype="0" fill="hold" nodeType="with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6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499"/>
                                          </p:stCondLst>
                                        </p:cTn>
                                        <p:tgtEl>
                                          <p:spTgt spid="6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499"/>
                                          </p:stCondLst>
                                        </p:cTn>
                                        <p:tgtEl>
                                          <p:spTgt spid="6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Pictograph businessman icon Royalty Free Vector Image"/>
          <p:cNvPicPr>
            <a:picLocks noChangeAspect="1" noChangeArrowheads="1"/>
          </p:cNvPicPr>
          <p:nvPr/>
        </p:nvPicPr>
        <p:blipFill rotWithShape="1">
          <a:blip r:embed="rId2" cstate="hq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0" b="93241" l="0" r="100000">
                        <a14:foregroundMark x1="37070" y1="8056" x2="58726" y2="21944"/>
                        <a14:backgroundMark x1="23312" y1="6667" x2="5096" y2="35093"/>
                        <a14:backgroundMark x1="72484" y1="4167" x2="96688" y2="43056"/>
                        <a14:backgroundMark x1="74777" y1="46667" x2="74522" y2="65926"/>
                        <a14:backgroundMark x1="24968" y1="46389" x2="25605" y2="65741"/>
                        <a14:backgroundMark x1="2166" y1="63148" x2="22675" y2="89722"/>
                        <a14:backgroundMark x1="97325" y1="64907" x2="75159" y2="91389"/>
                      </a14:backgroundRemoval>
                    </a14:imgEffect>
                  </a14:imgLayer>
                </a14:imgProps>
              </a:ext>
              <a:ext uri="{28A0092B-C50C-407E-A947-70E740481C1C}">
                <a14:useLocalDpi xmlns:a14="http://schemas.microsoft.com/office/drawing/2010/main" val="0"/>
              </a:ext>
            </a:extLst>
          </a:blip>
          <a:srcRect b="8319"/>
          <a:stretch/>
        </p:blipFill>
        <p:spPr bwMode="auto">
          <a:xfrm>
            <a:off x="4815958" y="4272217"/>
            <a:ext cx="1961612" cy="2474259"/>
          </a:xfrm>
          <a:prstGeom prst="rect">
            <a:avLst/>
          </a:prstGeom>
          <a:noFill/>
          <a:extLst>
            <a:ext uri="{909E8E84-426E-40DD-AFC4-6F175D3DCCD1}">
              <a14:hiddenFill xmlns:a14="http://schemas.microsoft.com/office/drawing/2010/main">
                <a:solidFill>
                  <a:srgbClr val="FFFFFF"/>
                </a:solidFill>
              </a14:hiddenFill>
            </a:ext>
          </a:extLst>
        </p:spPr>
      </p:pic>
      <p:pic>
        <p:nvPicPr>
          <p:cNvPr id="113" name="Grafik 1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721447">
            <a:off x="5592415" y="5205555"/>
            <a:ext cx="908767" cy="1233817"/>
          </a:xfrm>
          <a:prstGeom prst="rect">
            <a:avLst/>
          </a:prstGeom>
        </p:spPr>
      </p:pic>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587261" cy="540808"/>
          </a:xfrm>
        </p:spPr>
        <p:txBody>
          <a:bodyPr>
            <a:normAutofit fontScale="90000"/>
          </a:bodyPr>
          <a:lstStyle/>
          <a:p>
            <a:r>
              <a:rPr lang="de-DE" dirty="0">
                <a:sym typeface="Wingdings" panose="05000000000000000000" pitchFamily="2" charset="2"/>
              </a:rPr>
              <a:t> </a:t>
            </a:r>
            <a:r>
              <a:rPr lang="de-DE" dirty="0"/>
              <a:t>Verkauf bestehende Aktien– Simulation Fallbeispiel</a:t>
            </a:r>
            <a:endParaRPr lang="de-CH" dirty="0"/>
          </a:p>
        </p:txBody>
      </p:sp>
      <p:grpSp>
        <p:nvGrpSpPr>
          <p:cNvPr id="6" name="Gruppieren 5"/>
          <p:cNvGrpSpPr/>
          <p:nvPr/>
        </p:nvGrpSpPr>
        <p:grpSpPr>
          <a:xfrm>
            <a:off x="997927" y="1646027"/>
            <a:ext cx="2980322" cy="3066745"/>
            <a:chOff x="3657905" y="990905"/>
            <a:chExt cx="4876190" cy="4876190"/>
          </a:xfrm>
        </p:grpSpPr>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905" y="990905"/>
              <a:ext cx="4876190" cy="4876190"/>
            </a:xfrm>
            <a:prstGeom prst="rect">
              <a:avLst/>
            </a:prstGeom>
          </p:spPr>
        </p:pic>
        <p:pic>
          <p:nvPicPr>
            <p:cNvPr id="4" name="Grafik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071198" y="3429000"/>
              <a:ext cx="2049603" cy="520599"/>
            </a:xfrm>
            <a:prstGeom prst="rect">
              <a:avLst/>
            </a:prstGeom>
          </p:spPr>
        </p:pic>
      </p:grpSp>
      <p:pic>
        <p:nvPicPr>
          <p:cNvPr id="84" name="Picture 2" descr="Pictograph businessman icon Royalty Free Vector Image"/>
          <p:cNvPicPr>
            <a:picLocks noChangeAspect="1" noChangeArrowheads="1"/>
          </p:cNvPicPr>
          <p:nvPr/>
        </p:nvPicPr>
        <p:blipFill rotWithShape="1">
          <a:blip r:embed="rId7" cstate="hqprint">
            <a:duotone>
              <a:schemeClr val="accent6">
                <a:shade val="45000"/>
                <a:satMod val="135000"/>
              </a:schemeClr>
              <a:prstClr val="white"/>
            </a:duotone>
            <a:extLst>
              <a:ext uri="{28A0092B-C50C-407E-A947-70E740481C1C}">
                <a14:useLocalDpi xmlns:a14="http://schemas.microsoft.com/office/drawing/2010/main" val="0"/>
              </a:ext>
            </a:extLst>
          </a:blip>
          <a:srcRect b="8319"/>
          <a:stretch/>
        </p:blipFill>
        <p:spPr bwMode="auto">
          <a:xfrm>
            <a:off x="7415175" y="4272217"/>
            <a:ext cx="1961612" cy="2474259"/>
          </a:xfrm>
          <a:prstGeom prst="rect">
            <a:avLst/>
          </a:prstGeom>
          <a:noFill/>
        </p:spPr>
      </p:pic>
      <p:sp>
        <p:nvSpPr>
          <p:cNvPr id="86" name="Geschweifte Klammer rechts 85"/>
          <p:cNvSpPr/>
          <p:nvPr/>
        </p:nvSpPr>
        <p:spPr>
          <a:xfrm rot="16200000">
            <a:off x="5667800" y="3301881"/>
            <a:ext cx="288000" cy="180000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91" name="Ärmel"/>
          <p:cNvSpPr/>
          <p:nvPr/>
        </p:nvSpPr>
        <p:spPr>
          <a:xfrm rot="1800000">
            <a:off x="10224873" y="6257933"/>
            <a:ext cx="216000" cy="581496"/>
          </a:xfrm>
          <a:custGeom>
            <a:avLst/>
            <a:gdLst>
              <a:gd name="connsiteX0" fmla="*/ 0 w 216000"/>
              <a:gd name="connsiteY0" fmla="*/ 0 h 581496"/>
              <a:gd name="connsiteX1" fmla="*/ 216000 w 216000"/>
              <a:gd name="connsiteY1" fmla="*/ 0 h 581496"/>
              <a:gd name="connsiteX2" fmla="*/ 216000 w 216000"/>
              <a:gd name="connsiteY2" fmla="*/ 456788 h 581496"/>
              <a:gd name="connsiteX3" fmla="*/ 0 w 216000"/>
              <a:gd name="connsiteY3" fmla="*/ 581496 h 581496"/>
            </a:gdLst>
            <a:ahLst/>
            <a:cxnLst>
              <a:cxn ang="0">
                <a:pos x="connsiteX0" y="connsiteY0"/>
              </a:cxn>
              <a:cxn ang="0">
                <a:pos x="connsiteX1" y="connsiteY1"/>
              </a:cxn>
              <a:cxn ang="0">
                <a:pos x="connsiteX2" y="connsiteY2"/>
              </a:cxn>
              <a:cxn ang="0">
                <a:pos x="connsiteX3" y="connsiteY3"/>
              </a:cxn>
            </a:cxnLst>
            <a:rect l="l" t="t" r="r" b="b"/>
            <a:pathLst>
              <a:path w="216000" h="581496">
                <a:moveTo>
                  <a:pt x="0" y="0"/>
                </a:moveTo>
                <a:lnTo>
                  <a:pt x="216000" y="0"/>
                </a:lnTo>
                <a:lnTo>
                  <a:pt x="216000" y="456788"/>
                </a:lnTo>
                <a:lnTo>
                  <a:pt x="0" y="581496"/>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93" name="Geschweifte Klammer rechts 92"/>
          <p:cNvSpPr/>
          <p:nvPr/>
        </p:nvSpPr>
        <p:spPr>
          <a:xfrm rot="16200000">
            <a:off x="8221186" y="3299768"/>
            <a:ext cx="288000" cy="180000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grpSp>
        <p:nvGrpSpPr>
          <p:cNvPr id="94" name="Gruppieren 93"/>
          <p:cNvGrpSpPr/>
          <p:nvPr/>
        </p:nvGrpSpPr>
        <p:grpSpPr>
          <a:xfrm>
            <a:off x="1498006" y="4784133"/>
            <a:ext cx="2365464" cy="1836607"/>
            <a:chOff x="135239" y="4108285"/>
            <a:chExt cx="2365464" cy="1836607"/>
          </a:xfrm>
        </p:grpSpPr>
        <p:sp>
          <p:nvSpPr>
            <p:cNvPr id="95" name="Textfeld 94"/>
            <p:cNvSpPr txBox="1"/>
            <p:nvPr/>
          </p:nvSpPr>
          <p:spPr>
            <a:xfrm>
              <a:off x="135239" y="4775341"/>
              <a:ext cx="2365463" cy="1169551"/>
            </a:xfrm>
            <a:prstGeom prst="rect">
              <a:avLst/>
            </a:prstGeom>
            <a:solidFill>
              <a:srgbClr val="E2DDCE">
                <a:alpha val="34000"/>
              </a:srgb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Aktien (</a:t>
              </a:r>
              <a:r>
                <a:rPr lang="de-CH" sz="1400" b="1" dirty="0" err="1">
                  <a:latin typeface="Arial" panose="020B0604020202020204" pitchFamily="34" charset="0"/>
                  <a:cs typeface="Arial" panose="020B0604020202020204" pitchFamily="34" charset="0"/>
                </a:rPr>
                <a:t>Stk</a:t>
              </a:r>
              <a:r>
                <a:rPr lang="de-CH" sz="1400" b="1" dirty="0">
                  <a:latin typeface="Arial" panose="020B0604020202020204" pitchFamily="34" charset="0"/>
                  <a:cs typeface="Arial" panose="020B0604020202020204" pitchFamily="34" charset="0"/>
                </a:rPr>
                <a:t>.):	28’000</a:t>
              </a:r>
            </a:p>
            <a:p>
              <a:pPr>
                <a:tabLst>
                  <a:tab pos="2246313" algn="r"/>
                </a:tabLst>
              </a:pPr>
              <a:r>
                <a:rPr lang="de-CH" sz="1400" dirty="0">
                  <a:latin typeface="Arial" panose="020B0604020202020204" pitchFamily="34" charset="0"/>
                  <a:cs typeface="Arial" panose="020B0604020202020204" pitchFamily="34" charset="0"/>
                </a:rPr>
                <a:t>Veränderung (</a:t>
              </a:r>
              <a:r>
                <a:rPr lang="de-CH" sz="1400" dirty="0" err="1">
                  <a:latin typeface="Arial" panose="020B0604020202020204" pitchFamily="34" charset="0"/>
                  <a:cs typeface="Arial" panose="020B0604020202020204" pitchFamily="34" charset="0"/>
                </a:rPr>
                <a:t>Stk</a:t>
              </a:r>
              <a:r>
                <a:rPr lang="de-CH" sz="1400" dirty="0">
                  <a:latin typeface="Arial" panose="020B0604020202020204" pitchFamily="34" charset="0"/>
                  <a:cs typeface="Arial" panose="020B0604020202020204" pitchFamily="34" charset="0"/>
                </a:rPr>
                <a:t>.):	</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Bewertung (Fr.):	</a:t>
              </a:r>
              <a:r>
                <a:rPr lang="de-CH" sz="1400" b="1" dirty="0" err="1">
                  <a:latin typeface="Arial" panose="020B0604020202020204" pitchFamily="34" charset="0"/>
                  <a:cs typeface="Arial" panose="020B0604020202020204" pitchFamily="34" charset="0"/>
                </a:rPr>
                <a:t>x.x</a:t>
              </a:r>
              <a:r>
                <a:rPr lang="de-CH" sz="1400" b="1" dirty="0">
                  <a:latin typeface="Arial" panose="020B0604020202020204" pitchFamily="34" charset="0"/>
                  <a:cs typeface="Arial" panose="020B0604020202020204" pitchFamily="34" charset="0"/>
                </a:rPr>
                <a:t> Mio. </a:t>
              </a:r>
            </a:p>
            <a:p>
              <a:pPr>
                <a:tabLst>
                  <a:tab pos="2246313" algn="r"/>
                </a:tabLst>
              </a:pPr>
              <a:r>
                <a:rPr lang="de-CH" sz="1400" dirty="0">
                  <a:latin typeface="Arial" panose="020B0604020202020204" pitchFamily="34" charset="0"/>
                  <a:cs typeface="Arial" panose="020B0604020202020204" pitchFamily="34" charset="0"/>
                </a:rPr>
                <a:t>Veränderung (Fr.):</a:t>
              </a:r>
              <a:r>
                <a:rPr lang="de-CH" sz="1400" b="1" dirty="0">
                  <a:latin typeface="Arial" panose="020B0604020202020204" pitchFamily="34" charset="0"/>
                  <a:cs typeface="Arial" panose="020B0604020202020204" pitchFamily="34" charset="0"/>
                </a:rPr>
                <a:t>	</a:t>
              </a:r>
            </a:p>
          </p:txBody>
        </p:sp>
        <p:sp>
          <p:nvSpPr>
            <p:cNvPr id="96" name="Textfeld 95"/>
            <p:cNvSpPr txBox="1"/>
            <p:nvPr/>
          </p:nvSpPr>
          <p:spPr>
            <a:xfrm>
              <a:off x="135239" y="4108285"/>
              <a:ext cx="2365464" cy="309600"/>
            </a:xfrm>
            <a:prstGeom prst="rect">
              <a:avLst/>
            </a:prstGeom>
            <a:solidFill>
              <a:srgbClr val="8A8A8A"/>
            </a:solidFill>
          </p:spPr>
          <p:txBody>
            <a:bodyPr wrap="square" rtlCol="0">
              <a:spAutoFit/>
            </a:bodyPr>
            <a:lstStyle/>
            <a:p>
              <a:pPr>
                <a:tabLst>
                  <a:tab pos="2246313" algn="r"/>
                </a:tabLst>
              </a:pPr>
              <a:r>
                <a:rPr lang="de-CH" sz="1400" b="1" dirty="0">
                  <a:solidFill>
                    <a:schemeClr val="bg1"/>
                  </a:solidFill>
                  <a:latin typeface="Arial" panose="020B0604020202020204" pitchFamily="34" charset="0"/>
                  <a:cs typeface="Arial" panose="020B0604020202020204" pitchFamily="34" charset="0"/>
                </a:rPr>
                <a:t>Aktiengesellschaft</a:t>
              </a:r>
            </a:p>
          </p:txBody>
        </p:sp>
        <p:sp>
          <p:nvSpPr>
            <p:cNvPr id="97" name="Textfeld 96"/>
            <p:cNvSpPr txBox="1"/>
            <p:nvPr/>
          </p:nvSpPr>
          <p:spPr>
            <a:xfrm>
              <a:off x="135239" y="4444476"/>
              <a:ext cx="2365463" cy="307777"/>
            </a:xfrm>
            <a:prstGeom prst="rect">
              <a:avLst/>
            </a:prstGeom>
            <a:solidFill>
              <a:srgbClr val="E2DDCE">
                <a:alpha val="34000"/>
              </a:srgbClr>
            </a:solidFill>
          </p:spPr>
          <p:txBody>
            <a:bodyPr wrap="square" rtlCol="0">
              <a:spAutoFit/>
            </a:bodyPr>
            <a:lstStyle/>
            <a:p>
              <a:pPr algn="r">
                <a:tabLst>
                  <a:tab pos="2246313" algn="r"/>
                </a:tabLst>
              </a:pPr>
              <a:endParaRPr lang="de-CH" sz="1400" b="1" dirty="0">
                <a:latin typeface="Arial" panose="020B0604020202020204" pitchFamily="34" charset="0"/>
                <a:cs typeface="Arial" panose="020B0604020202020204" pitchFamily="34" charset="0"/>
              </a:endParaRPr>
            </a:p>
          </p:txBody>
        </p:sp>
      </p:grpSp>
      <p:grpSp>
        <p:nvGrpSpPr>
          <p:cNvPr id="98" name="Gruppieren 97"/>
          <p:cNvGrpSpPr/>
          <p:nvPr/>
        </p:nvGrpSpPr>
        <p:grpSpPr>
          <a:xfrm>
            <a:off x="4043948" y="2167018"/>
            <a:ext cx="2196192" cy="1836605"/>
            <a:chOff x="2681181" y="1491170"/>
            <a:chExt cx="2196192" cy="1836605"/>
          </a:xfrm>
        </p:grpSpPr>
        <p:sp>
          <p:nvSpPr>
            <p:cNvPr id="99" name="Textfeld 98"/>
            <p:cNvSpPr txBox="1"/>
            <p:nvPr/>
          </p:nvSpPr>
          <p:spPr>
            <a:xfrm>
              <a:off x="2681182" y="2158224"/>
              <a:ext cx="2182572" cy="1169551"/>
            </a:xfrm>
            <a:prstGeom prst="rect">
              <a:avLst/>
            </a:prstGeom>
            <a:solidFill>
              <a:srgbClr val="E2DDCE">
                <a:alpha val="34000"/>
              </a:srgb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Aktien (</a:t>
              </a:r>
              <a:r>
                <a:rPr lang="de-CH" sz="1400" b="1" dirty="0" err="1">
                  <a:latin typeface="Arial" panose="020B0604020202020204" pitchFamily="34" charset="0"/>
                  <a:cs typeface="Arial" panose="020B0604020202020204" pitchFamily="34" charset="0"/>
                </a:rPr>
                <a:t>Stk</a:t>
              </a:r>
              <a:r>
                <a:rPr lang="de-CH" sz="1400" b="1" dirty="0">
                  <a:latin typeface="Arial" panose="020B0604020202020204" pitchFamily="34" charset="0"/>
                  <a:cs typeface="Arial" panose="020B0604020202020204" pitchFamily="34" charset="0"/>
                </a:rPr>
                <a:t>.):</a:t>
              </a:r>
              <a:r>
                <a:rPr lang="de-CH" sz="1400" b="1" dirty="0">
                  <a:solidFill>
                    <a:srgbClr val="00ADD2"/>
                  </a:solidFill>
                  <a:latin typeface="Arial" panose="020B0604020202020204" pitchFamily="34" charset="0"/>
                  <a:cs typeface="Arial" panose="020B0604020202020204" pitchFamily="34" charset="0"/>
                </a:rPr>
                <a:t>	</a:t>
              </a:r>
              <a:r>
                <a:rPr lang="de-CH" sz="1400" b="1" dirty="0">
                  <a:latin typeface="Arial" panose="020B0604020202020204" pitchFamily="34" charset="0"/>
                  <a:cs typeface="Arial" panose="020B0604020202020204" pitchFamily="34" charset="0"/>
                </a:rPr>
                <a:t>0</a:t>
              </a:r>
            </a:p>
            <a:p>
              <a:pPr>
                <a:tabLst>
                  <a:tab pos="2246313" algn="r"/>
                </a:tabLst>
              </a:pPr>
              <a:r>
                <a:rPr lang="de-CH" sz="1400" dirty="0">
                  <a:latin typeface="Arial" panose="020B0604020202020204" pitchFamily="34" charset="0"/>
                  <a:cs typeface="Arial" panose="020B0604020202020204" pitchFamily="34" charset="0"/>
                </a:rPr>
                <a:t>Veränderung (</a:t>
              </a:r>
              <a:r>
                <a:rPr lang="de-CH" sz="1400" dirty="0" err="1">
                  <a:latin typeface="Arial" panose="020B0604020202020204" pitchFamily="34" charset="0"/>
                  <a:cs typeface="Arial" panose="020B0604020202020204" pitchFamily="34" charset="0"/>
                </a:rPr>
                <a:t>Stk</a:t>
              </a:r>
              <a:r>
                <a:rPr lang="de-CH" sz="1400" dirty="0">
                  <a:latin typeface="Arial" panose="020B0604020202020204" pitchFamily="34" charset="0"/>
                  <a:cs typeface="Arial" panose="020B0604020202020204" pitchFamily="34" charset="0"/>
                </a:rPr>
                <a:t>.):	</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Beteiligung:	0%</a:t>
              </a:r>
            </a:p>
            <a:p>
              <a:pPr>
                <a:tabLst>
                  <a:tab pos="2246313" algn="r"/>
                </a:tabLst>
              </a:pPr>
              <a:r>
                <a:rPr lang="de-CH" sz="1400" dirty="0">
                  <a:latin typeface="Arial" panose="020B0604020202020204" pitchFamily="34" charset="0"/>
                  <a:cs typeface="Arial" panose="020B0604020202020204" pitchFamily="34" charset="0"/>
                </a:rPr>
                <a:t>Kaufpreis (Fr.):	</a:t>
              </a:r>
            </a:p>
          </p:txBody>
        </p:sp>
        <p:sp>
          <p:nvSpPr>
            <p:cNvPr id="100" name="Textfeld 99"/>
            <p:cNvSpPr txBox="1"/>
            <p:nvPr/>
          </p:nvSpPr>
          <p:spPr>
            <a:xfrm>
              <a:off x="2681181" y="1491170"/>
              <a:ext cx="2196192" cy="309600"/>
            </a:xfrm>
            <a:prstGeom prst="rect">
              <a:avLst/>
            </a:prstGeom>
            <a:solidFill>
              <a:schemeClr val="accent4">
                <a:lumMod val="75000"/>
              </a:schemeClr>
            </a:solidFill>
          </p:spPr>
          <p:txBody>
            <a:bodyPr wrap="square" rtlCol="0">
              <a:spAutoFit/>
            </a:bodyPr>
            <a:lstStyle/>
            <a:p>
              <a:pPr>
                <a:tabLst>
                  <a:tab pos="2246313" algn="r"/>
                </a:tabLst>
              </a:pPr>
              <a:r>
                <a:rPr lang="de-CH" sz="1400" b="1" dirty="0">
                  <a:solidFill>
                    <a:schemeClr val="bg1"/>
                  </a:solidFill>
                  <a:latin typeface="Arial" panose="020B0604020202020204" pitchFamily="34" charset="0"/>
                  <a:cs typeface="Arial" panose="020B0604020202020204" pitchFamily="34" charset="0"/>
                </a:rPr>
                <a:t>«Käufer»</a:t>
              </a:r>
            </a:p>
          </p:txBody>
        </p:sp>
        <p:sp>
          <p:nvSpPr>
            <p:cNvPr id="101" name="Textfeld 100"/>
            <p:cNvSpPr txBox="1"/>
            <p:nvPr/>
          </p:nvSpPr>
          <p:spPr>
            <a:xfrm>
              <a:off x="2681182" y="1827359"/>
              <a:ext cx="2182572" cy="307777"/>
            </a:xfrm>
            <a:prstGeom prst="rect">
              <a:avLst/>
            </a:prstGeom>
            <a:solidFill>
              <a:srgbClr val="E2DDCE">
                <a:alpha val="34000"/>
              </a:srgbClr>
            </a:solidFill>
          </p:spPr>
          <p:txBody>
            <a:bodyPr wrap="square" rtlCol="0">
              <a:spAutoFit/>
            </a:bodyPr>
            <a:lstStyle/>
            <a:p>
              <a:pPr algn="r">
                <a:tabLst>
                  <a:tab pos="2246313" algn="r"/>
                </a:tabLst>
              </a:pPr>
              <a:endParaRPr lang="de-CH" sz="1400" b="1" dirty="0">
                <a:latin typeface="Arial" panose="020B0604020202020204" pitchFamily="34" charset="0"/>
                <a:cs typeface="Arial" panose="020B0604020202020204" pitchFamily="34" charset="0"/>
              </a:endParaRPr>
            </a:p>
          </p:txBody>
        </p:sp>
      </p:grpSp>
      <p:grpSp>
        <p:nvGrpSpPr>
          <p:cNvPr id="102" name="Gruppieren 101"/>
          <p:cNvGrpSpPr/>
          <p:nvPr/>
        </p:nvGrpSpPr>
        <p:grpSpPr>
          <a:xfrm>
            <a:off x="7308193" y="2167018"/>
            <a:ext cx="2182573" cy="1836605"/>
            <a:chOff x="5945426" y="1491170"/>
            <a:chExt cx="2182573" cy="1836605"/>
          </a:xfrm>
        </p:grpSpPr>
        <p:sp>
          <p:nvSpPr>
            <p:cNvPr id="103" name="Textfeld 102"/>
            <p:cNvSpPr txBox="1"/>
            <p:nvPr/>
          </p:nvSpPr>
          <p:spPr>
            <a:xfrm>
              <a:off x="5945427" y="2158224"/>
              <a:ext cx="2182572" cy="1169551"/>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Aktien (</a:t>
              </a:r>
              <a:r>
                <a:rPr lang="de-CH" sz="1400" b="1" dirty="0" err="1">
                  <a:latin typeface="Arial" panose="020B0604020202020204" pitchFamily="34" charset="0"/>
                  <a:cs typeface="Arial" panose="020B0604020202020204" pitchFamily="34" charset="0"/>
                </a:rPr>
                <a:t>Stk</a:t>
              </a:r>
              <a:r>
                <a:rPr lang="de-CH" sz="1400" b="1" dirty="0">
                  <a:latin typeface="Arial" panose="020B0604020202020204" pitchFamily="34" charset="0"/>
                  <a:cs typeface="Arial" panose="020B0604020202020204" pitchFamily="34" charset="0"/>
                </a:rPr>
                <a:t>.):</a:t>
              </a:r>
              <a:r>
                <a:rPr lang="de-CH" sz="1400" b="1" dirty="0">
                  <a:solidFill>
                    <a:srgbClr val="00ADD2"/>
                  </a:solidFill>
                  <a:latin typeface="Arial" panose="020B0604020202020204" pitchFamily="34" charset="0"/>
                  <a:cs typeface="Arial" panose="020B0604020202020204" pitchFamily="34" charset="0"/>
                </a:rPr>
                <a:t>	</a:t>
              </a:r>
              <a:r>
                <a:rPr lang="de-CH" sz="1400" b="1" dirty="0">
                  <a:latin typeface="Arial" panose="020B0604020202020204" pitchFamily="34" charset="0"/>
                  <a:cs typeface="Arial" panose="020B0604020202020204" pitchFamily="34" charset="0"/>
                </a:rPr>
                <a:t>14’274</a:t>
              </a:r>
            </a:p>
            <a:p>
              <a:pPr>
                <a:tabLst>
                  <a:tab pos="2246313" algn="r"/>
                </a:tabLst>
              </a:pPr>
              <a:r>
                <a:rPr lang="de-CH" sz="1400" dirty="0">
                  <a:latin typeface="Arial" panose="020B0604020202020204" pitchFamily="34" charset="0"/>
                  <a:cs typeface="Arial" panose="020B0604020202020204" pitchFamily="34" charset="0"/>
                </a:rPr>
                <a:t>Veränderung (</a:t>
              </a:r>
              <a:r>
                <a:rPr lang="de-CH" sz="1400" dirty="0" err="1">
                  <a:latin typeface="Arial" panose="020B0604020202020204" pitchFamily="34" charset="0"/>
                  <a:cs typeface="Arial" panose="020B0604020202020204" pitchFamily="34" charset="0"/>
                </a:rPr>
                <a:t>Stk</a:t>
              </a:r>
              <a:r>
                <a:rPr lang="de-CH" sz="1400" dirty="0">
                  <a:latin typeface="Arial" panose="020B0604020202020204" pitchFamily="34" charset="0"/>
                  <a:cs typeface="Arial" panose="020B0604020202020204" pitchFamily="34" charset="0"/>
                </a:rPr>
                <a:t>.):	</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Beteiligung:	50.98%</a:t>
              </a:r>
            </a:p>
            <a:p>
              <a:pPr>
                <a:tabLst>
                  <a:tab pos="2246313" algn="r"/>
                </a:tabLst>
              </a:pPr>
              <a:r>
                <a:rPr lang="de-CH" sz="1400" dirty="0">
                  <a:latin typeface="Arial" panose="020B0604020202020204" pitchFamily="34" charset="0"/>
                  <a:cs typeface="Arial" panose="020B0604020202020204" pitchFamily="34" charset="0"/>
                </a:rPr>
                <a:t>Kaufpreis (Fr.):	</a:t>
              </a:r>
            </a:p>
          </p:txBody>
        </p:sp>
        <p:sp>
          <p:nvSpPr>
            <p:cNvPr id="104" name="Textfeld 103"/>
            <p:cNvSpPr txBox="1"/>
            <p:nvPr/>
          </p:nvSpPr>
          <p:spPr>
            <a:xfrm>
              <a:off x="5945426" y="1491170"/>
              <a:ext cx="2182573" cy="309600"/>
            </a:xfrm>
            <a:prstGeom prst="rect">
              <a:avLst/>
            </a:prstGeom>
            <a:solidFill>
              <a:schemeClr val="accent6">
                <a:lumMod val="75000"/>
              </a:schemeClr>
            </a:solidFill>
          </p:spPr>
          <p:txBody>
            <a:bodyPr wrap="square" rtlCol="0">
              <a:spAutoFit/>
            </a:bodyPr>
            <a:lstStyle/>
            <a:p>
              <a:pPr>
                <a:tabLst>
                  <a:tab pos="2246313" algn="r"/>
                </a:tabLst>
              </a:pPr>
              <a:r>
                <a:rPr lang="de-CH" sz="1400" b="1" dirty="0" err="1">
                  <a:solidFill>
                    <a:schemeClr val="bg1"/>
                  </a:solidFill>
                  <a:latin typeface="Arial" panose="020B0604020202020204" pitchFamily="34" charset="0"/>
                  <a:cs typeface="Arial" panose="020B0604020202020204" pitchFamily="34" charset="0"/>
                </a:rPr>
                <a:t>Saas</a:t>
              </a:r>
              <a:r>
                <a:rPr lang="de-CH" sz="1400" b="1" dirty="0">
                  <a:solidFill>
                    <a:schemeClr val="bg1"/>
                  </a:solidFill>
                  <a:latin typeface="Arial" panose="020B0604020202020204" pitchFamily="34" charset="0"/>
                  <a:cs typeface="Arial" panose="020B0604020202020204" pitchFamily="34" charset="0"/>
                </a:rPr>
                <a:t>-Grund</a:t>
              </a:r>
            </a:p>
          </p:txBody>
        </p:sp>
        <p:sp>
          <p:nvSpPr>
            <p:cNvPr id="105" name="Textfeld 104"/>
            <p:cNvSpPr txBox="1"/>
            <p:nvPr/>
          </p:nvSpPr>
          <p:spPr>
            <a:xfrm>
              <a:off x="5945427" y="1827359"/>
              <a:ext cx="2182572" cy="307777"/>
            </a:xfrm>
            <a:prstGeom prst="rect">
              <a:avLst/>
            </a:prstGeom>
            <a:solidFill>
              <a:schemeClr val="accent6">
                <a:lumMod val="60000"/>
                <a:lumOff val="40000"/>
                <a:alpha val="34000"/>
              </a:schemeClr>
            </a:solidFill>
          </p:spPr>
          <p:txBody>
            <a:bodyPr wrap="square" rtlCol="0">
              <a:spAutoFit/>
            </a:bodyPr>
            <a:lstStyle/>
            <a:p>
              <a:pPr algn="r">
                <a:tabLst>
                  <a:tab pos="2246313" algn="r"/>
                </a:tabLst>
              </a:pPr>
              <a:endParaRPr lang="de-CH" sz="1400" b="1" dirty="0">
                <a:latin typeface="Arial" panose="020B0604020202020204" pitchFamily="34" charset="0"/>
                <a:cs typeface="Arial" panose="020B0604020202020204" pitchFamily="34" charset="0"/>
              </a:endParaRPr>
            </a:p>
          </p:txBody>
        </p:sp>
      </p:grpSp>
      <p:sp>
        <p:nvSpPr>
          <p:cNvPr id="106" name="Textfeld 105"/>
          <p:cNvSpPr txBox="1"/>
          <p:nvPr/>
        </p:nvSpPr>
        <p:spPr>
          <a:xfrm>
            <a:off x="6109981" y="6407922"/>
            <a:ext cx="2091761" cy="338554"/>
          </a:xfrm>
          <a:prstGeom prst="rect">
            <a:avLst/>
          </a:prstGeom>
          <a:noFill/>
        </p:spPr>
        <p:txBody>
          <a:bodyPr wrap="square" rtlCol="0">
            <a:spAutoFit/>
          </a:bodyPr>
          <a:lstStyle/>
          <a:p>
            <a:pPr algn="ctr"/>
            <a:r>
              <a:rPr lang="de-CH" sz="1600" b="1" dirty="0">
                <a:latin typeface="Arial" panose="020B0604020202020204" pitchFamily="34" charset="0"/>
                <a:cs typeface="Arial" panose="020B0604020202020204" pitchFamily="34" charset="0"/>
              </a:rPr>
              <a:t>Aktionäre</a:t>
            </a:r>
          </a:p>
        </p:txBody>
      </p:sp>
      <p:sp>
        <p:nvSpPr>
          <p:cNvPr id="107" name="Textfeld 106"/>
          <p:cNvSpPr txBox="1"/>
          <p:nvPr/>
        </p:nvSpPr>
        <p:spPr>
          <a:xfrm>
            <a:off x="3884559" y="5451189"/>
            <a:ext cx="946725" cy="1169551"/>
          </a:xfrm>
          <a:prstGeom prst="rect">
            <a:avLst/>
          </a:prstGeom>
          <a:solidFill>
            <a:srgbClr val="E2DDCE">
              <a:alpha val="34000"/>
            </a:srgb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1’050</a:t>
            </a:r>
          </a:p>
          <a:p>
            <a:pPr algn="r">
              <a:tabLst>
                <a:tab pos="2246313" algn="r"/>
              </a:tabLst>
            </a:pPr>
            <a:r>
              <a:rPr lang="de-CH" sz="1400" dirty="0">
                <a:latin typeface="Arial" panose="020B0604020202020204" pitchFamily="34" charset="0"/>
                <a:cs typeface="Arial" panose="020B0604020202020204" pitchFamily="34" charset="0"/>
              </a:rPr>
              <a:t>+0</a:t>
            </a:r>
          </a:p>
          <a:p>
            <a:pPr algn="r">
              <a:tabLst>
                <a:tab pos="2246313" algn="r"/>
              </a:tabLst>
            </a:pPr>
            <a:endParaRPr lang="de-CH" sz="1400" dirty="0">
              <a:latin typeface="Arial" panose="020B0604020202020204" pitchFamily="34" charset="0"/>
              <a:cs typeface="Arial" panose="020B0604020202020204" pitchFamily="34" charset="0"/>
            </a:endParaRPr>
          </a:p>
          <a:p>
            <a:pPr algn="r">
              <a:tabLst>
                <a:tab pos="2246313" algn="r"/>
              </a:tabLst>
            </a:pPr>
            <a:r>
              <a:rPr lang="de-CH" sz="1400" b="1" dirty="0" err="1">
                <a:latin typeface="Arial" panose="020B0604020202020204" pitchFamily="34" charset="0"/>
                <a:cs typeface="Arial" panose="020B0604020202020204" pitchFamily="34" charset="0"/>
              </a:rPr>
              <a:t>x.x</a:t>
            </a:r>
            <a:r>
              <a:rPr lang="de-CH" sz="1400" b="1" dirty="0">
                <a:latin typeface="Arial" panose="020B0604020202020204" pitchFamily="34" charset="0"/>
                <a:cs typeface="Arial" panose="020B0604020202020204" pitchFamily="34" charset="0"/>
              </a:rPr>
              <a:t> Mio.</a:t>
            </a:r>
          </a:p>
          <a:p>
            <a:pPr algn="r">
              <a:tabLst>
                <a:tab pos="2246313" algn="r"/>
              </a:tabLst>
            </a:pPr>
            <a:r>
              <a:rPr lang="de-CH" sz="1400" dirty="0">
                <a:latin typeface="Arial" panose="020B0604020202020204" pitchFamily="34" charset="0"/>
                <a:cs typeface="Arial" panose="020B0604020202020204" pitchFamily="34" charset="0"/>
              </a:rPr>
              <a:t>+0 Mio.</a:t>
            </a:r>
          </a:p>
        </p:txBody>
      </p:sp>
      <p:sp>
        <p:nvSpPr>
          <p:cNvPr id="108" name="Textfeld 107"/>
          <p:cNvSpPr txBox="1"/>
          <p:nvPr/>
        </p:nvSpPr>
        <p:spPr>
          <a:xfrm>
            <a:off x="3884559" y="5120324"/>
            <a:ext cx="946725" cy="307777"/>
          </a:xfrm>
          <a:prstGeom prst="rect">
            <a:avLst/>
          </a:prstGeom>
          <a:solidFill>
            <a:srgbClr val="E2DDCE">
              <a:alpha val="34000"/>
            </a:srgb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nachher</a:t>
            </a:r>
          </a:p>
        </p:txBody>
      </p:sp>
      <p:sp>
        <p:nvSpPr>
          <p:cNvPr id="109" name="Textfeld 108"/>
          <p:cNvSpPr txBox="1"/>
          <p:nvPr/>
        </p:nvSpPr>
        <p:spPr>
          <a:xfrm>
            <a:off x="6248325" y="2834072"/>
            <a:ext cx="946725" cy="1169551"/>
          </a:xfrm>
          <a:prstGeom prst="rect">
            <a:avLst/>
          </a:prstGeom>
          <a:solidFill>
            <a:srgbClr val="E2DDCE">
              <a:alpha val="34000"/>
            </a:srgb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14’001</a:t>
            </a:r>
          </a:p>
          <a:p>
            <a:pPr algn="r">
              <a:tabLst>
                <a:tab pos="2246313" algn="r"/>
              </a:tabLst>
            </a:pPr>
            <a:r>
              <a:rPr lang="de-CH" sz="1400" dirty="0">
                <a:latin typeface="Arial" panose="020B0604020202020204" pitchFamily="34" charset="0"/>
                <a:cs typeface="Arial" panose="020B0604020202020204" pitchFamily="34" charset="0"/>
              </a:rPr>
              <a:t>+14’001</a:t>
            </a:r>
          </a:p>
          <a:p>
            <a:pPr algn="r">
              <a:tabLst>
                <a:tab pos="2246313" algn="r"/>
              </a:tabLst>
            </a:pPr>
            <a:endParaRPr lang="de-CH" sz="1400" dirty="0">
              <a:latin typeface="Arial" panose="020B0604020202020204" pitchFamily="34" charset="0"/>
              <a:cs typeface="Arial" panose="020B0604020202020204" pitchFamily="34" charset="0"/>
            </a:endParaRPr>
          </a:p>
          <a:p>
            <a:pPr algn="r">
              <a:tabLst>
                <a:tab pos="2246313" algn="r"/>
              </a:tabLst>
            </a:pPr>
            <a:r>
              <a:rPr lang="de-CH" sz="1400" b="1" dirty="0">
                <a:latin typeface="Arial" panose="020B0604020202020204" pitchFamily="34" charset="0"/>
                <a:cs typeface="Arial" panose="020B0604020202020204" pitchFamily="34" charset="0"/>
              </a:rPr>
              <a:t>&gt; 50%</a:t>
            </a:r>
          </a:p>
          <a:p>
            <a:pPr algn="r">
              <a:tabLst>
                <a:tab pos="2246313" algn="r"/>
              </a:tabLst>
            </a:pPr>
            <a:r>
              <a:rPr lang="de-CH" sz="1400" dirty="0">
                <a:latin typeface="Arial" panose="020B0604020202020204" pitchFamily="34" charset="0"/>
                <a:cs typeface="Arial" panose="020B0604020202020204" pitchFamily="34" charset="0"/>
              </a:rPr>
              <a:t>~ y Mio.</a:t>
            </a:r>
          </a:p>
        </p:txBody>
      </p:sp>
      <p:sp>
        <p:nvSpPr>
          <p:cNvPr id="110" name="Textfeld 109"/>
          <p:cNvSpPr txBox="1"/>
          <p:nvPr/>
        </p:nvSpPr>
        <p:spPr>
          <a:xfrm>
            <a:off x="6248325" y="2503207"/>
            <a:ext cx="946725" cy="307777"/>
          </a:xfrm>
          <a:prstGeom prst="rect">
            <a:avLst/>
          </a:prstGeom>
          <a:solidFill>
            <a:srgbClr val="E2DDCE">
              <a:alpha val="34000"/>
            </a:srgb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nachher</a:t>
            </a:r>
          </a:p>
        </p:txBody>
      </p:sp>
      <p:sp>
        <p:nvSpPr>
          <p:cNvPr id="111" name="Textfeld 110"/>
          <p:cNvSpPr txBox="1"/>
          <p:nvPr/>
        </p:nvSpPr>
        <p:spPr>
          <a:xfrm>
            <a:off x="9512570" y="2834072"/>
            <a:ext cx="946725" cy="1169551"/>
          </a:xfrm>
          <a:prstGeom prst="rect">
            <a:avLst/>
          </a:prstGeom>
          <a:solidFill>
            <a:schemeClr val="accent6">
              <a:lumMod val="60000"/>
              <a:lumOff val="40000"/>
              <a:alpha val="34000"/>
            </a:scheme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273</a:t>
            </a:r>
          </a:p>
          <a:p>
            <a:pPr algn="r">
              <a:tabLst>
                <a:tab pos="2246313" algn="r"/>
              </a:tabLst>
            </a:pPr>
            <a:r>
              <a:rPr lang="de-CH" sz="1400" dirty="0">
                <a:latin typeface="Arial" panose="020B0604020202020204" pitchFamily="34" charset="0"/>
                <a:cs typeface="Arial" panose="020B0604020202020204" pitchFamily="34" charset="0"/>
              </a:rPr>
              <a:t>-14’001</a:t>
            </a:r>
          </a:p>
          <a:p>
            <a:pPr algn="r">
              <a:tabLst>
                <a:tab pos="2246313" algn="r"/>
              </a:tabLst>
            </a:pPr>
            <a:endParaRPr lang="de-CH" sz="1400" dirty="0">
              <a:latin typeface="Arial" panose="020B0604020202020204" pitchFamily="34" charset="0"/>
              <a:cs typeface="Arial" panose="020B0604020202020204" pitchFamily="34" charset="0"/>
            </a:endParaRPr>
          </a:p>
          <a:p>
            <a:pPr algn="r">
              <a:tabLst>
                <a:tab pos="2246313" algn="r"/>
              </a:tabLst>
            </a:pPr>
            <a:r>
              <a:rPr lang="de-CH" sz="1400" b="1" dirty="0">
                <a:latin typeface="Arial" panose="020B0604020202020204" pitchFamily="34" charset="0"/>
                <a:cs typeface="Arial" panose="020B0604020202020204" pitchFamily="34" charset="0"/>
                <a:sym typeface="Wingdings 3" panose="05040102010807070707" pitchFamily="18" charset="2"/>
              </a:rPr>
              <a:t>0.98%</a:t>
            </a:r>
            <a:endParaRPr lang="de-CH" sz="1400" b="1" dirty="0">
              <a:latin typeface="Arial" panose="020B0604020202020204" pitchFamily="34" charset="0"/>
              <a:cs typeface="Arial" panose="020B0604020202020204" pitchFamily="34" charset="0"/>
            </a:endParaRPr>
          </a:p>
          <a:p>
            <a:pPr algn="r">
              <a:tabLst>
                <a:tab pos="2246313" algn="r"/>
              </a:tabLst>
            </a:pPr>
            <a:r>
              <a:rPr lang="de-CH" sz="1400" dirty="0">
                <a:latin typeface="Arial" panose="020B0604020202020204" pitchFamily="34" charset="0"/>
                <a:cs typeface="Arial" panose="020B0604020202020204" pitchFamily="34" charset="0"/>
              </a:rPr>
              <a:t>~ y Mio.</a:t>
            </a:r>
          </a:p>
        </p:txBody>
      </p:sp>
      <p:sp>
        <p:nvSpPr>
          <p:cNvPr id="112" name="Textfeld 111"/>
          <p:cNvSpPr txBox="1"/>
          <p:nvPr/>
        </p:nvSpPr>
        <p:spPr>
          <a:xfrm>
            <a:off x="9512570" y="2503207"/>
            <a:ext cx="946725" cy="307777"/>
          </a:xfrm>
          <a:prstGeom prst="rect">
            <a:avLst/>
          </a:prstGeom>
          <a:solidFill>
            <a:schemeClr val="accent6">
              <a:lumMod val="60000"/>
              <a:lumOff val="40000"/>
              <a:alpha val="34000"/>
            </a:schemeClr>
          </a:solidFill>
        </p:spPr>
        <p:txBody>
          <a:bodyPr wrap="square" rtlCol="0">
            <a:spAutoFit/>
          </a:bodyPr>
          <a:lstStyle/>
          <a:p>
            <a:pPr algn="r">
              <a:tabLst>
                <a:tab pos="2246313" algn="r"/>
              </a:tabLst>
            </a:pPr>
            <a:r>
              <a:rPr lang="de-CH" sz="1400" b="1" dirty="0">
                <a:latin typeface="Arial" panose="020B0604020202020204" pitchFamily="34" charset="0"/>
                <a:cs typeface="Arial" panose="020B0604020202020204" pitchFamily="34" charset="0"/>
              </a:rPr>
              <a:t>nachher</a:t>
            </a:r>
          </a:p>
        </p:txBody>
      </p:sp>
      <p:pic>
        <p:nvPicPr>
          <p:cNvPr id="116" name="Grafik 1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1205219">
            <a:off x="8297661" y="5318752"/>
            <a:ext cx="678187" cy="1019652"/>
          </a:xfrm>
          <a:prstGeom prst="rect">
            <a:avLst/>
          </a:prstGeom>
        </p:spPr>
      </p:pic>
      <p:cxnSp>
        <p:nvCxnSpPr>
          <p:cNvPr id="90" name="Ärmel"/>
          <p:cNvCxnSpPr/>
          <p:nvPr/>
        </p:nvCxnSpPr>
        <p:spPr>
          <a:xfrm flipH="1">
            <a:off x="8831600" y="5760073"/>
            <a:ext cx="391952" cy="688780"/>
          </a:xfrm>
          <a:prstGeom prst="line">
            <a:avLst/>
          </a:prstGeom>
          <a:ln w="231775" cap="flat">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5" name="Picture 2" descr="Pictograph businessman icon Royalty Free Vector Image"/>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b="28639"/>
          <a:stretch/>
        </p:blipFill>
        <p:spPr bwMode="auto">
          <a:xfrm>
            <a:off x="8674393" y="4820586"/>
            <a:ext cx="1961612" cy="1925890"/>
          </a:xfrm>
          <a:prstGeom prst="rect">
            <a:avLst/>
          </a:prstGeom>
          <a:noFill/>
          <a:extLst>
            <a:ext uri="{909E8E84-426E-40DD-AFC4-6F175D3DCCD1}">
              <a14:hiddenFill xmlns:a14="http://schemas.microsoft.com/office/drawing/2010/main">
                <a:solidFill>
                  <a:srgbClr val="FFFFFF"/>
                </a:solidFill>
              </a14:hiddenFill>
            </a:ext>
          </a:extLst>
        </p:spPr>
      </p:pic>
      <p:pic>
        <p:nvPicPr>
          <p:cNvPr id="117" name="Grafik 11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1205219">
            <a:off x="9628175" y="5624980"/>
            <a:ext cx="678187" cy="1019652"/>
          </a:xfrm>
          <a:prstGeom prst="rect">
            <a:avLst/>
          </a:prstGeom>
        </p:spPr>
      </p:pic>
    </p:spTree>
    <p:extLst>
      <p:ext uri="{BB962C8B-B14F-4D97-AF65-F5344CB8AC3E}">
        <p14:creationId xmlns:p14="http://schemas.microsoft.com/office/powerpoint/2010/main" val="3775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500"/>
                                        <p:tgtEl>
                                          <p:spTgt spid="10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500"/>
                                        <p:tgtEl>
                                          <p:spTgt spid="1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Gerader Verbinder 29"/>
          <p:cNvCxnSpPr>
            <a:endCxn id="28" idx="1"/>
          </p:cNvCxnSpPr>
          <p:nvPr/>
        </p:nvCxnSpPr>
        <p:spPr>
          <a:xfrm>
            <a:off x="4591019" y="3718260"/>
            <a:ext cx="1341435" cy="10562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Vergleich der Varianten «Verkauf»</a:t>
            </a:r>
          </a:p>
        </p:txBody>
      </p:sp>
      <p:grpSp>
        <p:nvGrpSpPr>
          <p:cNvPr id="6" name="Gruppieren 5"/>
          <p:cNvGrpSpPr/>
          <p:nvPr/>
        </p:nvGrpSpPr>
        <p:grpSpPr>
          <a:xfrm>
            <a:off x="514655" y="1543355"/>
            <a:ext cx="4876190" cy="4876190"/>
            <a:chOff x="3657905" y="990905"/>
            <a:chExt cx="4876190" cy="487619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905" y="990905"/>
              <a:ext cx="4876190" cy="487619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198" y="3429000"/>
              <a:ext cx="2049603" cy="520599"/>
            </a:xfrm>
            <a:prstGeom prst="rect">
              <a:avLst/>
            </a:prstGeom>
          </p:spPr>
        </p:pic>
      </p:grpSp>
      <p:sp>
        <p:nvSpPr>
          <p:cNvPr id="26" name="Rechteck 25"/>
          <p:cNvSpPr/>
          <p:nvPr/>
        </p:nvSpPr>
        <p:spPr>
          <a:xfrm>
            <a:off x="6351398" y="2970585"/>
            <a:ext cx="4664907"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tabLst>
                <a:tab pos="901700" algn="r"/>
                <a:tab pos="1162050" algn="l"/>
              </a:tabLst>
            </a:pP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Bei einem Emissionspreis zum inneren Wert bleibt das </a:t>
            </a:r>
            <a:r>
              <a:rPr lang="de-CH" sz="2000" b="1" dirty="0">
                <a:solidFill>
                  <a:schemeClr val="tx1"/>
                </a:solidFill>
                <a:latin typeface="Arial" panose="020B0604020202020204" pitchFamily="34" charset="0"/>
                <a:cs typeface="Arial" panose="020B0604020202020204" pitchFamily="34" charset="0"/>
                <a:sym typeface="Wingdings" panose="05000000000000000000" pitchFamily="2" charset="2"/>
              </a:rPr>
              <a:t>Kapital</a:t>
            </a: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 in Form von Agio als Kapitalreserve</a:t>
            </a:r>
            <a:r>
              <a:rPr lang="de-CH" sz="2000" b="1" dirty="0">
                <a:solidFill>
                  <a:schemeClr val="tx1"/>
                </a:solidFill>
                <a:latin typeface="Arial" panose="020B0604020202020204" pitchFamily="34" charset="0"/>
                <a:cs typeface="Arial" panose="020B0604020202020204" pitchFamily="34" charset="0"/>
                <a:sym typeface="Wingdings" panose="05000000000000000000" pitchFamily="2" charset="2"/>
              </a:rPr>
              <a:t> im Unternehmen.</a:t>
            </a:r>
            <a:endParaRPr lang="de-CH" sz="2000" b="1" dirty="0">
              <a:solidFill>
                <a:schemeClr val="tx1"/>
              </a:solidFill>
              <a:latin typeface="Arial" panose="020B0604020202020204" pitchFamily="34" charset="0"/>
              <a:cs typeface="Arial" panose="020B0604020202020204" pitchFamily="34" charset="0"/>
            </a:endParaRPr>
          </a:p>
        </p:txBody>
      </p:sp>
      <p:cxnSp>
        <p:nvCxnSpPr>
          <p:cNvPr id="27" name="Gerader Verbinder 26"/>
          <p:cNvCxnSpPr>
            <a:endCxn id="25" idx="1"/>
          </p:cNvCxnSpPr>
          <p:nvPr/>
        </p:nvCxnSpPr>
        <p:spPr>
          <a:xfrm flipV="1">
            <a:off x="4591019" y="2636953"/>
            <a:ext cx="1341435" cy="10848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sp>
        <p:nvSpPr>
          <p:cNvPr id="29" name="Rechteck 28"/>
          <p:cNvSpPr/>
          <p:nvPr/>
        </p:nvSpPr>
        <p:spPr>
          <a:xfrm>
            <a:off x="6351398" y="5108186"/>
            <a:ext cx="4972692" cy="1072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tabLst>
                <a:tab pos="901700" algn="r"/>
                <a:tab pos="1162050" algn="l"/>
              </a:tabLst>
            </a:pP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Bei einem Verkauf der Aktien erhält die </a:t>
            </a:r>
            <a:r>
              <a:rPr lang="de-CH" sz="2000" b="1" dirty="0">
                <a:solidFill>
                  <a:schemeClr val="tx1"/>
                </a:solidFill>
                <a:latin typeface="Arial" panose="020B0604020202020204" pitchFamily="34" charset="0"/>
                <a:cs typeface="Arial" panose="020B0604020202020204" pitchFamily="34" charset="0"/>
                <a:sym typeface="Wingdings" panose="05000000000000000000" pitchFamily="2" charset="2"/>
              </a:rPr>
              <a:t>Gemeinde den Kaufpreis</a:t>
            </a: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 Die BBHAG hat lediglich einen </a:t>
            </a:r>
            <a:r>
              <a:rPr lang="de-CH" sz="2000" b="1" dirty="0">
                <a:solidFill>
                  <a:schemeClr val="tx1"/>
                </a:solidFill>
                <a:latin typeface="Arial" panose="020B0604020202020204" pitchFamily="34" charset="0"/>
                <a:cs typeface="Arial" panose="020B0604020202020204" pitchFamily="34" charset="0"/>
                <a:sym typeface="Wingdings" panose="05000000000000000000" pitchFamily="2" charset="2"/>
              </a:rPr>
              <a:t>neuen Mehrheitsaktionär.</a:t>
            </a:r>
            <a:endParaRPr lang="de-CH" sz="2000" b="1" dirty="0">
              <a:solidFill>
                <a:schemeClr val="tx1"/>
              </a:solidFill>
              <a:latin typeface="Arial" panose="020B0604020202020204" pitchFamily="34" charset="0"/>
              <a:cs typeface="Arial" panose="020B0604020202020204" pitchFamily="34" charset="0"/>
            </a:endParaRPr>
          </a:p>
        </p:txBody>
      </p:sp>
      <p:grpSp>
        <p:nvGrpSpPr>
          <p:cNvPr id="7" name="Gruppieren 6"/>
          <p:cNvGrpSpPr/>
          <p:nvPr/>
        </p:nvGrpSpPr>
        <p:grpSpPr>
          <a:xfrm>
            <a:off x="4515268" y="1662656"/>
            <a:ext cx="7452142" cy="1877369"/>
            <a:chOff x="4515268" y="1662656"/>
            <a:chExt cx="7452142" cy="1877369"/>
          </a:xfrm>
        </p:grpSpPr>
        <p:sp>
          <p:nvSpPr>
            <p:cNvPr id="25" name="Rechteck 24"/>
            <p:cNvSpPr/>
            <p:nvPr/>
          </p:nvSpPr>
          <p:spPr>
            <a:xfrm>
              <a:off x="5932454" y="2303320"/>
              <a:ext cx="603495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de-CH" sz="2800" dirty="0">
                  <a:solidFill>
                    <a:schemeClr val="tx1"/>
                  </a:solidFill>
                  <a:latin typeface="Arial" panose="020B0604020202020204" pitchFamily="34" charset="0"/>
                  <a:cs typeface="Arial" panose="020B0604020202020204" pitchFamily="34" charset="0"/>
                </a:rPr>
                <a:t>ordentliche </a:t>
              </a:r>
              <a:r>
                <a:rPr lang="de-CH" sz="2800" b="1" dirty="0">
                  <a:solidFill>
                    <a:schemeClr val="tx1"/>
                  </a:solidFill>
                  <a:latin typeface="Arial" panose="020B0604020202020204" pitchFamily="34" charset="0"/>
                  <a:cs typeface="Arial" panose="020B0604020202020204" pitchFamily="34" charset="0"/>
                </a:rPr>
                <a:t>Kapitalerhöhung</a:t>
              </a:r>
            </a:p>
          </p:txBody>
        </p:sp>
        <p:grpSp>
          <p:nvGrpSpPr>
            <p:cNvPr id="15" name="Gruppieren 14"/>
            <p:cNvGrpSpPr/>
            <p:nvPr/>
          </p:nvGrpSpPr>
          <p:grpSpPr>
            <a:xfrm rot="21138260">
              <a:off x="4515268" y="1662656"/>
              <a:ext cx="1297328" cy="1877369"/>
              <a:chOff x="4634859" y="2228785"/>
              <a:chExt cx="1312752" cy="1901228"/>
            </a:xfrm>
            <a:solidFill>
              <a:schemeClr val="bg1">
                <a:lumMod val="85000"/>
              </a:schemeClr>
            </a:solidFill>
          </p:grpSpPr>
          <p:sp>
            <p:nvSpPr>
              <p:cNvPr id="16" name="Gefaltete Ecke 15"/>
              <p:cNvSpPr/>
              <p:nvPr/>
            </p:nvSpPr>
            <p:spPr>
              <a:xfrm>
                <a:off x="4634859" y="2228785"/>
                <a:ext cx="1312752" cy="1901228"/>
              </a:xfrm>
              <a:prstGeom prst="foldedCorner">
                <a:avLst>
                  <a:gd name="adj" fmla="val 25632"/>
                </a:avLst>
              </a:prstGeom>
              <a:grp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Ins="36000" rtlCol="0" anchor="t" anchorCtr="0"/>
              <a:lstStyle/>
              <a:p>
                <a:r>
                  <a:rPr lang="de-CH" sz="1600" dirty="0">
                    <a:solidFill>
                      <a:schemeClr val="tx1"/>
                    </a:solidFill>
                    <a:latin typeface="Arial" panose="020B0604020202020204" pitchFamily="34" charset="0"/>
                    <a:cs typeface="Arial" panose="020B0604020202020204" pitchFamily="34" charset="0"/>
                  </a:rPr>
                  <a:t>Aktie</a:t>
                </a:r>
              </a:p>
              <a:p>
                <a:endParaRPr lang="de-CH" sz="16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nominal</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à Fr. 37.50</a:t>
                </a:r>
              </a:p>
              <a:p>
                <a:pPr algn="ctr">
                  <a:tabLst>
                    <a:tab pos="1168400" algn="r"/>
                  </a:tabLst>
                </a:pPr>
                <a:endParaRPr lang="de-CH" sz="1400" dirty="0">
                  <a:solidFill>
                    <a:schemeClr val="tx1"/>
                  </a:solidFill>
                  <a:latin typeface="Arial" panose="020B0604020202020204" pitchFamily="34" charset="0"/>
                  <a:cs typeface="Arial" panose="020B0604020202020204" pitchFamily="34" charset="0"/>
                </a:endParaRP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Innerer Wert</a:t>
                </a:r>
              </a:p>
              <a:p>
                <a:pPr algn="ctr">
                  <a:tabLst>
                    <a:tab pos="1168400" algn="r"/>
                  </a:tabLst>
                </a:pPr>
                <a:r>
                  <a:rPr lang="de-CH" sz="1400" dirty="0">
                    <a:solidFill>
                      <a:schemeClr val="tx1"/>
                    </a:solidFill>
                    <a:latin typeface="Arial" panose="020B0604020202020204" pitchFamily="34" charset="0"/>
                    <a:cs typeface="Arial" panose="020B0604020202020204" pitchFamily="34" charset="0"/>
                  </a:rPr>
                  <a:t>Fr. </a:t>
                </a:r>
                <a:r>
                  <a:rPr lang="de-CH" sz="1400" dirty="0" err="1">
                    <a:solidFill>
                      <a:schemeClr val="tx1"/>
                    </a:solidFill>
                    <a:latin typeface="Arial" panose="020B0604020202020204" pitchFamily="34" charset="0"/>
                    <a:cs typeface="Arial" panose="020B0604020202020204" pitchFamily="34" charset="0"/>
                  </a:rPr>
                  <a:t>xxx.xx</a:t>
                </a:r>
                <a:endParaRPr lang="de-CH" sz="1400" dirty="0">
                  <a:solidFill>
                    <a:schemeClr val="tx1"/>
                  </a:solidFill>
                  <a:latin typeface="Arial" panose="020B0604020202020204" pitchFamily="34" charset="0"/>
                  <a:cs typeface="Arial" panose="020B0604020202020204" pitchFamily="34" charset="0"/>
                </a:endParaRPr>
              </a:p>
            </p:txBody>
          </p:sp>
          <p:pic>
            <p:nvPicPr>
              <p:cNvPr id="17" name="Grafik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11434" y="2393637"/>
                <a:ext cx="656228" cy="171515"/>
              </a:xfrm>
              <a:prstGeom prst="rect">
                <a:avLst/>
              </a:prstGeom>
              <a:grpFill/>
            </p:spPr>
          </p:pic>
        </p:grpSp>
      </p:grpSp>
      <p:grpSp>
        <p:nvGrpSpPr>
          <p:cNvPr id="8" name="Gruppieren 7"/>
          <p:cNvGrpSpPr/>
          <p:nvPr/>
        </p:nvGrpSpPr>
        <p:grpSpPr>
          <a:xfrm>
            <a:off x="4655747" y="4113478"/>
            <a:ext cx="6668343" cy="2042544"/>
            <a:chOff x="4655747" y="4113478"/>
            <a:chExt cx="6668343" cy="2042544"/>
          </a:xfrm>
        </p:grpSpPr>
        <p:sp>
          <p:nvSpPr>
            <p:cNvPr id="28" name="Rechteck 27"/>
            <p:cNvSpPr/>
            <p:nvPr/>
          </p:nvSpPr>
          <p:spPr>
            <a:xfrm>
              <a:off x="5932454" y="4440921"/>
              <a:ext cx="539163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de-CH" sz="2800" b="1" dirty="0">
                  <a:solidFill>
                    <a:schemeClr val="tx1"/>
                  </a:solidFill>
                  <a:latin typeface="Arial" panose="020B0604020202020204" pitchFamily="34" charset="0"/>
                  <a:cs typeface="Arial" panose="020B0604020202020204" pitchFamily="34" charset="0"/>
                </a:rPr>
                <a:t>Verkauf</a:t>
              </a:r>
              <a:r>
                <a:rPr lang="de-CH" sz="2800" dirty="0">
                  <a:solidFill>
                    <a:schemeClr val="tx1"/>
                  </a:solidFill>
                  <a:latin typeface="Arial" panose="020B0604020202020204" pitchFamily="34" charset="0"/>
                  <a:cs typeface="Arial" panose="020B0604020202020204" pitchFamily="34" charset="0"/>
                </a:rPr>
                <a:t> bestehender Aktien</a:t>
              </a:r>
            </a:p>
          </p:txBody>
        </p:sp>
        <p:pic>
          <p:nvPicPr>
            <p:cNvPr id="18"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6009">
              <a:off x="4655747" y="4113478"/>
              <a:ext cx="1358530" cy="2042544"/>
            </a:xfrm>
            <a:prstGeom prst="rect">
              <a:avLst/>
            </a:prstGeom>
          </p:spPr>
        </p:pic>
      </p:grpSp>
    </p:spTree>
    <p:extLst>
      <p:ext uri="{BB962C8B-B14F-4D97-AF65-F5344CB8AC3E}">
        <p14:creationId xmlns:p14="http://schemas.microsoft.com/office/powerpoint/2010/main" val="78699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25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Kreis-Entlassung"/>
          <p:cNvGrpSpPr/>
          <p:nvPr/>
        </p:nvGrpSpPr>
        <p:grpSpPr>
          <a:xfrm>
            <a:off x="7415936" y="1543049"/>
            <a:ext cx="4919305" cy="4919305"/>
            <a:chOff x="8120787" y="2049336"/>
            <a:chExt cx="4919305" cy="4919305"/>
          </a:xfrm>
        </p:grpSpPr>
        <p:sp useBgFill="1">
          <p:nvSpPr>
            <p:cNvPr id="8" name="Ellipse 7"/>
            <p:cNvSpPr/>
            <p:nvPr/>
          </p:nvSpPr>
          <p:spPr>
            <a:xfrm>
              <a:off x="8120787" y="2049336"/>
              <a:ext cx="4919305" cy="4919305"/>
            </a:xfrm>
            <a:prstGeom prst="ellipse">
              <a:avLst/>
            </a:prstGeom>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 name="Picture 6" descr="Piktogramm, andere, Bereich, Arm, Kunstwerk png | PNGWi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4565" r="100000">
                          <a14:foregroundMark x1="37717" y1="6327" x2="48478" y2="10714"/>
                        </a14:backgroundRemoval>
                      </a14:imgEffect>
                    </a14:imgLayer>
                  </a14:imgProps>
                </a:ext>
                <a:ext uri="{28A0092B-C50C-407E-A947-70E740481C1C}">
                  <a14:useLocalDpi xmlns:a14="http://schemas.microsoft.com/office/drawing/2010/main" val="0"/>
                </a:ext>
              </a:extLst>
            </a:blip>
            <a:srcRect/>
            <a:stretch>
              <a:fillRect/>
            </a:stretch>
          </p:blipFill>
          <p:spPr bwMode="auto">
            <a:xfrm>
              <a:off x="8948947" y="2771095"/>
              <a:ext cx="3262983" cy="347578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Autonomie – Langfristige Fortführungsfähigkeit</a:t>
            </a:r>
          </a:p>
        </p:txBody>
      </p:sp>
      <p:sp>
        <p:nvSpPr>
          <p:cNvPr id="5" name="Intensivstation-Textbox"/>
          <p:cNvSpPr/>
          <p:nvPr/>
        </p:nvSpPr>
        <p:spPr>
          <a:xfrm>
            <a:off x="266700" y="1543050"/>
            <a:ext cx="6543532" cy="5314950"/>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tIns="288000" rtlCol="0" anchor="t" anchorCtr="0"/>
          <a:lstStyle/>
          <a:p>
            <a:pPr marL="273050" lvl="0" algn="ctr"/>
            <a:r>
              <a:rPr lang="de-CH" sz="2800" b="1" dirty="0">
                <a:solidFill>
                  <a:prstClr val="black"/>
                </a:solidFill>
              </a:rPr>
              <a:t>Autonomie</a:t>
            </a:r>
          </a:p>
          <a:p>
            <a:pPr marL="273050" lvl="0" algn="ctr"/>
            <a:r>
              <a:rPr lang="de-CH" sz="1600" dirty="0">
                <a:solidFill>
                  <a:prstClr val="black"/>
                </a:solidFill>
              </a:rPr>
              <a:t>Ziel</a:t>
            </a:r>
          </a:p>
          <a:p>
            <a:pPr marL="273050" lvl="0"/>
            <a:endParaRPr lang="de-CH" sz="2000" dirty="0">
              <a:solidFill>
                <a:prstClr val="black"/>
              </a:solidFill>
            </a:endParaRPr>
          </a:p>
          <a:p>
            <a:pPr marL="273050" lvl="0"/>
            <a:r>
              <a:rPr lang="de-CH" sz="2000" dirty="0">
                <a:solidFill>
                  <a:prstClr val="black"/>
                </a:solidFill>
              </a:rPr>
              <a:t>Der wichtigste Grundsatz, der über allem liegt und alle Fragen direkt beeinflusst, ist der Grundsatz der </a:t>
            </a:r>
            <a:r>
              <a:rPr lang="de-CH" sz="2000" b="1" dirty="0">
                <a:solidFill>
                  <a:prstClr val="black"/>
                </a:solidFill>
              </a:rPr>
              <a:t>Unternehmensfortführung</a:t>
            </a:r>
            <a:r>
              <a:rPr lang="de-CH" sz="2000" dirty="0">
                <a:solidFill>
                  <a:prstClr val="black"/>
                </a:solidFill>
              </a:rPr>
              <a:t>:</a:t>
            </a:r>
          </a:p>
          <a:p>
            <a:pPr marL="273050" lvl="0"/>
            <a:endParaRPr lang="de-CH" sz="2000" dirty="0">
              <a:solidFill>
                <a:prstClr val="black"/>
              </a:solidFill>
            </a:endParaRPr>
          </a:p>
          <a:p>
            <a:pPr marL="615950" lvl="0" indent="-342900">
              <a:spcAft>
                <a:spcPts val="300"/>
              </a:spcAft>
              <a:buFont typeface="Wingdings" panose="05000000000000000000" pitchFamily="2" charset="2"/>
              <a:buChar char="ü"/>
            </a:pPr>
            <a:r>
              <a:rPr lang="de-CH" sz="2000" dirty="0">
                <a:solidFill>
                  <a:prstClr val="black"/>
                </a:solidFill>
              </a:rPr>
              <a:t>Mittels einer </a:t>
            </a:r>
            <a:r>
              <a:rPr lang="de-CH" sz="2000" b="1" dirty="0">
                <a:solidFill>
                  <a:prstClr val="black"/>
                </a:solidFill>
              </a:rPr>
              <a:t>ordentlichen Kapitalerhöhung </a:t>
            </a:r>
            <a:r>
              <a:rPr lang="de-CH" sz="2000" dirty="0">
                <a:solidFill>
                  <a:prstClr val="black"/>
                </a:solidFill>
              </a:rPr>
              <a:t>fliesst </a:t>
            </a:r>
            <a:r>
              <a:rPr lang="de-CH" sz="2000" b="1" dirty="0">
                <a:solidFill>
                  <a:prstClr val="black"/>
                </a:solidFill>
              </a:rPr>
              <a:t>mehr Liquidität </a:t>
            </a:r>
            <a:r>
              <a:rPr lang="de-CH" sz="2000" dirty="0">
                <a:solidFill>
                  <a:prstClr val="black"/>
                </a:solidFill>
              </a:rPr>
              <a:t>in die BBHAG.</a:t>
            </a:r>
          </a:p>
          <a:p>
            <a:pPr marL="615950" lvl="0" indent="-342900">
              <a:spcAft>
                <a:spcPts val="300"/>
              </a:spcAft>
              <a:buFont typeface="Wingdings" panose="05000000000000000000" pitchFamily="2" charset="2"/>
              <a:buChar char="ü"/>
            </a:pPr>
            <a:r>
              <a:rPr lang="de-CH" sz="2000" dirty="0">
                <a:solidFill>
                  <a:prstClr val="black"/>
                </a:solidFill>
              </a:rPr>
              <a:t>Durch das </a:t>
            </a:r>
            <a:r>
              <a:rPr lang="de-CH" sz="2000" b="1" dirty="0">
                <a:solidFill>
                  <a:prstClr val="black"/>
                </a:solidFill>
              </a:rPr>
              <a:t>zusätzliche Kapital </a:t>
            </a:r>
            <a:r>
              <a:rPr lang="de-CH" sz="2000" dirty="0">
                <a:solidFill>
                  <a:prstClr val="black"/>
                </a:solidFill>
              </a:rPr>
              <a:t>können anstehende </a:t>
            </a:r>
            <a:r>
              <a:rPr lang="de-CH" sz="2000" b="1" dirty="0">
                <a:solidFill>
                  <a:prstClr val="black"/>
                </a:solidFill>
              </a:rPr>
              <a:t>Investitionen</a:t>
            </a:r>
            <a:r>
              <a:rPr lang="de-CH" sz="2000" dirty="0">
                <a:solidFill>
                  <a:prstClr val="black"/>
                </a:solidFill>
              </a:rPr>
              <a:t> getätigt werden.</a:t>
            </a:r>
          </a:p>
          <a:p>
            <a:pPr marL="615950" lvl="0" indent="-342900">
              <a:spcAft>
                <a:spcPts val="300"/>
              </a:spcAft>
              <a:buFont typeface="Wingdings" panose="05000000000000000000" pitchFamily="2" charset="2"/>
              <a:buChar char="ü"/>
            </a:pPr>
            <a:r>
              <a:rPr lang="de-CH" sz="2000" dirty="0">
                <a:solidFill>
                  <a:prstClr val="black"/>
                </a:solidFill>
              </a:rPr>
              <a:t>Die </a:t>
            </a:r>
            <a:r>
              <a:rPr lang="de-CH" sz="2000" b="1" dirty="0">
                <a:solidFill>
                  <a:prstClr val="black"/>
                </a:solidFill>
              </a:rPr>
              <a:t>Finanzierungsstruktur</a:t>
            </a:r>
            <a:r>
              <a:rPr lang="de-CH" sz="2000" dirty="0">
                <a:solidFill>
                  <a:prstClr val="black"/>
                </a:solidFill>
              </a:rPr>
              <a:t> verbessert sich durch </a:t>
            </a:r>
            <a:r>
              <a:rPr lang="de-CH" sz="2000" b="1" dirty="0">
                <a:solidFill>
                  <a:prstClr val="black"/>
                </a:solidFill>
              </a:rPr>
              <a:t>zusätzliches Eigenkapital</a:t>
            </a:r>
            <a:r>
              <a:rPr lang="de-CH" sz="2000" dirty="0">
                <a:solidFill>
                  <a:prstClr val="black"/>
                </a:solidFill>
              </a:rPr>
              <a:t>.</a:t>
            </a:r>
          </a:p>
          <a:p>
            <a:pPr marL="615950" lvl="0" indent="-342900">
              <a:spcAft>
                <a:spcPts val="300"/>
              </a:spcAft>
              <a:buFont typeface="Wingdings" panose="05000000000000000000" pitchFamily="2" charset="2"/>
              <a:buChar char="ü"/>
            </a:pPr>
            <a:r>
              <a:rPr lang="de-CH" sz="2000" dirty="0">
                <a:solidFill>
                  <a:prstClr val="black"/>
                </a:solidFill>
              </a:rPr>
              <a:t>Das </a:t>
            </a:r>
            <a:r>
              <a:rPr lang="de-CH" sz="2000" b="1" dirty="0">
                <a:solidFill>
                  <a:prstClr val="black"/>
                </a:solidFill>
              </a:rPr>
              <a:t>Investitionspotential</a:t>
            </a:r>
            <a:r>
              <a:rPr lang="de-CH" sz="2000" dirty="0">
                <a:solidFill>
                  <a:prstClr val="black"/>
                </a:solidFill>
              </a:rPr>
              <a:t> ermöglicht es den BBHAG, </a:t>
            </a:r>
            <a:r>
              <a:rPr lang="de-CH" sz="2000" b="1" dirty="0">
                <a:solidFill>
                  <a:prstClr val="black"/>
                </a:solidFill>
              </a:rPr>
              <a:t>marktfähig</a:t>
            </a:r>
            <a:r>
              <a:rPr lang="de-CH" sz="2000" dirty="0">
                <a:solidFill>
                  <a:prstClr val="black"/>
                </a:solidFill>
              </a:rPr>
              <a:t> zu bleiben.</a:t>
            </a:r>
          </a:p>
        </p:txBody>
      </p:sp>
    </p:spTree>
    <p:extLst>
      <p:ext uri="{BB962C8B-B14F-4D97-AF65-F5344CB8AC3E}">
        <p14:creationId xmlns:p14="http://schemas.microsoft.com/office/powerpoint/2010/main" val="357538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434861" cy="540808"/>
          </a:xfrm>
        </p:spPr>
        <p:txBody>
          <a:bodyPr>
            <a:normAutofit fontScale="90000"/>
          </a:bodyPr>
          <a:lstStyle/>
          <a:p>
            <a:r>
              <a:rPr lang="de-DE" dirty="0"/>
              <a:t>Rückkaufrecht der Bergbahnen </a:t>
            </a:r>
            <a:r>
              <a:rPr lang="de-DE" dirty="0" err="1"/>
              <a:t>Hohsaas</a:t>
            </a:r>
            <a:r>
              <a:rPr lang="de-DE" dirty="0"/>
              <a:t> AG</a:t>
            </a:r>
            <a:endParaRPr lang="de-CH" dirty="0"/>
          </a:p>
        </p:txBody>
      </p:sp>
      <p:sp>
        <p:nvSpPr>
          <p:cNvPr id="22" name="Rechteck 21"/>
          <p:cNvSpPr/>
          <p:nvPr/>
        </p:nvSpPr>
        <p:spPr>
          <a:xfrm>
            <a:off x="813772" y="2019301"/>
            <a:ext cx="5688234" cy="1428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de-CH" b="1" dirty="0">
                <a:solidFill>
                  <a:schemeClr val="tx1"/>
                </a:solidFill>
                <a:latin typeface="Arial" panose="020B0604020202020204" pitchFamily="34" charset="0"/>
                <a:cs typeface="Arial" panose="020B0604020202020204" pitchFamily="34" charset="0"/>
              </a:rPr>
              <a:t>Vermögensübertragungsvertrag</a:t>
            </a:r>
          </a:p>
          <a:p>
            <a:endParaRPr lang="de-CH" b="1" dirty="0">
              <a:solidFill>
                <a:schemeClr val="tx1"/>
              </a:solidFill>
              <a:latin typeface="Arial" panose="020B0604020202020204" pitchFamily="34" charset="0"/>
              <a:cs typeface="Arial" panose="020B0604020202020204" pitchFamily="34" charset="0"/>
            </a:endParaRP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Rückkaufrecht für die Dauer von 8.5 Jahren</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Rückkaufpreis zu dem aktuellen Buchwert</a:t>
            </a:r>
          </a:p>
          <a:p>
            <a:pPr marL="168275" lvl="4" defTabSz="488950">
              <a:spcAft>
                <a:spcPts val="600"/>
              </a:spcAft>
              <a:buSzPct val="100000"/>
            </a:pPr>
            <a:endParaRPr lang="de-CH" dirty="0">
              <a:solidFill>
                <a:schemeClr val="tx1"/>
              </a:solidFill>
              <a:latin typeface="Arial" panose="020B0604020202020204" pitchFamily="34" charset="0"/>
              <a:cs typeface="Arial" panose="020B0604020202020204" pitchFamily="34" charset="0"/>
            </a:endParaRPr>
          </a:p>
        </p:txBody>
      </p:sp>
      <p:pic>
        <p:nvPicPr>
          <p:cNvPr id="6" name="Grafik 5"/>
          <p:cNvPicPr>
            <a:picLocks noChangeAspect="1"/>
          </p:cNvPicPr>
          <p:nvPr/>
        </p:nvPicPr>
        <p:blipFill rotWithShape="1">
          <a:blip r:embed="rId2"/>
          <a:srcRect t="-1583"/>
          <a:stretch/>
        </p:blipFill>
        <p:spPr>
          <a:xfrm rot="20908478">
            <a:off x="6674089" y="1447619"/>
            <a:ext cx="5193429" cy="2246641"/>
          </a:xfrm>
          <a:prstGeom prst="rect">
            <a:avLst/>
          </a:prstGeom>
          <a:effectLst>
            <a:outerShdw blurRad="50800" dist="38100" dir="2700000" algn="tl" rotWithShape="0">
              <a:prstClr val="black">
                <a:alpha val="40000"/>
              </a:prstClr>
            </a:outerShdw>
          </a:effectLst>
        </p:spPr>
      </p:pic>
      <p:sp>
        <p:nvSpPr>
          <p:cNvPr id="25" name="Rechteck 24"/>
          <p:cNvSpPr/>
          <p:nvPr/>
        </p:nvSpPr>
        <p:spPr>
          <a:xfrm>
            <a:off x="813772" y="4543923"/>
            <a:ext cx="5688234" cy="1428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de-CH" b="1" dirty="0">
                <a:solidFill>
                  <a:schemeClr val="tx1"/>
                </a:solidFill>
                <a:latin typeface="Arial" panose="020B0604020202020204" pitchFamily="34" charset="0"/>
                <a:cs typeface="Arial" panose="020B0604020202020204" pitchFamily="34" charset="0"/>
              </a:rPr>
              <a:t>Mietvertrag 09.06.2020</a:t>
            </a:r>
          </a:p>
          <a:p>
            <a:endParaRPr lang="de-CH" b="1" dirty="0">
              <a:solidFill>
                <a:schemeClr val="tx1"/>
              </a:solidFill>
              <a:latin typeface="Arial" panose="020B0604020202020204" pitchFamily="34" charset="0"/>
              <a:cs typeface="Arial" panose="020B0604020202020204" pitchFamily="34" charset="0"/>
            </a:endParaRP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Einseitiges Rückkaufsrecht der Mieterin</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Per 01.06.2028 entschädigungslos dafür Verzicht auf Entschädigungsansprüche seitens der Mieterin</a:t>
            </a:r>
          </a:p>
          <a:p>
            <a:pPr marL="168275" lvl="4" defTabSz="488950">
              <a:spcAft>
                <a:spcPts val="600"/>
              </a:spcAft>
              <a:buSzPct val="100000"/>
            </a:pPr>
            <a:endParaRPr lang="de-CH" dirty="0">
              <a:solidFill>
                <a:schemeClr val="tx1"/>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3"/>
          <a:stretch>
            <a:fillRect/>
          </a:stretch>
        </p:blipFill>
        <p:spPr>
          <a:xfrm rot="20924453">
            <a:off x="6671348" y="3891363"/>
            <a:ext cx="5197687" cy="21785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373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434861" cy="540808"/>
          </a:xfrm>
        </p:spPr>
        <p:txBody>
          <a:bodyPr>
            <a:normAutofit fontScale="90000"/>
          </a:bodyPr>
          <a:lstStyle/>
          <a:p>
            <a:r>
              <a:rPr lang="de-DE" dirty="0"/>
              <a:t>Aktueller Buchwert in der Verwaltungsrechnung</a:t>
            </a:r>
            <a:endParaRPr lang="de-CH" dirty="0"/>
          </a:p>
        </p:txBody>
      </p:sp>
      <p:grpSp>
        <p:nvGrpSpPr>
          <p:cNvPr id="8" name="Gruppieren 7"/>
          <p:cNvGrpSpPr/>
          <p:nvPr/>
        </p:nvGrpSpPr>
        <p:grpSpPr>
          <a:xfrm>
            <a:off x="1894115" y="1129248"/>
            <a:ext cx="3764881" cy="2017213"/>
            <a:chOff x="5945426" y="1491170"/>
            <a:chExt cx="2182573" cy="1406761"/>
          </a:xfrm>
        </p:grpSpPr>
        <p:sp>
          <p:nvSpPr>
            <p:cNvPr id="9" name="Textfeld 8"/>
            <p:cNvSpPr txBox="1"/>
            <p:nvPr/>
          </p:nvSpPr>
          <p:spPr>
            <a:xfrm>
              <a:off x="5945427" y="2082311"/>
              <a:ext cx="2182572" cy="815620"/>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Aktiven:</a:t>
              </a:r>
              <a:r>
                <a:rPr lang="de-CH" sz="1400" b="1" dirty="0">
                  <a:solidFill>
                    <a:srgbClr val="00ADD2"/>
                  </a:solidFill>
                  <a:latin typeface="Arial" panose="020B0604020202020204" pitchFamily="34" charset="0"/>
                  <a:cs typeface="Arial" panose="020B0604020202020204" pitchFamily="34" charset="0"/>
                </a:rPr>
                <a:t>	</a:t>
              </a:r>
              <a:r>
                <a:rPr lang="de-CH" sz="1400" b="1" dirty="0">
                  <a:latin typeface="Arial" panose="020B0604020202020204" pitchFamily="34" charset="0"/>
                  <a:cs typeface="Arial" panose="020B0604020202020204" pitchFamily="34" charset="0"/>
                </a:rPr>
                <a:t>5’775’433.59</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Passiven:	-3’150’206.65</a:t>
              </a:r>
            </a:p>
            <a:p>
              <a:pPr>
                <a:tabLst>
                  <a:tab pos="2246313" algn="r"/>
                </a:tabLst>
              </a:pPr>
              <a:endParaRPr lang="de-CH" sz="1400" dirty="0">
                <a:latin typeface="Arial" panose="020B0604020202020204" pitchFamily="34" charset="0"/>
                <a:cs typeface="Arial" panose="020B0604020202020204" pitchFamily="34" charset="0"/>
              </a:endParaRPr>
            </a:p>
            <a:p>
              <a:pPr>
                <a:tabLst>
                  <a:tab pos="2246313" algn="r"/>
                </a:tabLst>
              </a:pPr>
              <a:r>
                <a:rPr lang="de-CH" sz="1400" b="1" dirty="0">
                  <a:solidFill>
                    <a:schemeClr val="accent6">
                      <a:lumMod val="75000"/>
                    </a:schemeClr>
                  </a:solidFill>
                  <a:latin typeface="Arial" panose="020B0604020202020204" pitchFamily="34" charset="0"/>
                  <a:cs typeface="Arial" panose="020B0604020202020204" pitchFamily="34" charset="0"/>
                </a:rPr>
                <a:t>Überschuss:	2’625’226.94</a:t>
              </a:r>
              <a:r>
                <a:rPr lang="de-CH" sz="1400" dirty="0">
                  <a:latin typeface="Arial" panose="020B0604020202020204" pitchFamily="34" charset="0"/>
                  <a:cs typeface="Arial" panose="020B0604020202020204" pitchFamily="34" charset="0"/>
                </a:rPr>
                <a:t>	</a:t>
              </a:r>
            </a:p>
          </p:txBody>
        </p:sp>
        <p:sp>
          <p:nvSpPr>
            <p:cNvPr id="10" name="Textfeld 9"/>
            <p:cNvSpPr txBox="1"/>
            <p:nvPr/>
          </p:nvSpPr>
          <p:spPr>
            <a:xfrm>
              <a:off x="5945426" y="1491170"/>
              <a:ext cx="2182573" cy="309600"/>
            </a:xfrm>
            <a:prstGeom prst="rect">
              <a:avLst/>
            </a:prstGeom>
            <a:solidFill>
              <a:schemeClr val="accent6">
                <a:lumMod val="75000"/>
              </a:schemeClr>
            </a:solidFill>
          </p:spPr>
          <p:txBody>
            <a:bodyPr wrap="square" rtlCol="0">
              <a:spAutoFit/>
            </a:bodyPr>
            <a:lstStyle/>
            <a:p>
              <a:pPr>
                <a:tabLst>
                  <a:tab pos="2246313" algn="r"/>
                </a:tabLst>
              </a:pPr>
              <a:r>
                <a:rPr lang="de-CH" sz="1400" b="1" dirty="0" err="1">
                  <a:solidFill>
                    <a:schemeClr val="bg1"/>
                  </a:solidFill>
                  <a:latin typeface="Arial" panose="020B0604020202020204" pitchFamily="34" charset="0"/>
                  <a:cs typeface="Arial" panose="020B0604020202020204" pitchFamily="34" charset="0"/>
                </a:rPr>
                <a:t>Saas</a:t>
              </a:r>
              <a:r>
                <a:rPr lang="de-CH" sz="1400" b="1" dirty="0">
                  <a:solidFill>
                    <a:schemeClr val="bg1"/>
                  </a:solidFill>
                  <a:latin typeface="Arial" panose="020B0604020202020204" pitchFamily="34" charset="0"/>
                  <a:cs typeface="Arial" panose="020B0604020202020204" pitchFamily="34" charset="0"/>
                </a:rPr>
                <a:t>-Grund</a:t>
              </a:r>
            </a:p>
          </p:txBody>
        </p:sp>
        <p:sp>
          <p:nvSpPr>
            <p:cNvPr id="11" name="Textfeld 10"/>
            <p:cNvSpPr txBox="1"/>
            <p:nvPr/>
          </p:nvSpPr>
          <p:spPr>
            <a:xfrm>
              <a:off x="5945427" y="1827359"/>
              <a:ext cx="2182572" cy="214637"/>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Sanierung BBHAG</a:t>
              </a:r>
            </a:p>
          </p:txBody>
        </p:sp>
      </p:grpSp>
      <p:sp>
        <p:nvSpPr>
          <p:cNvPr id="15" name="Textfeld 14"/>
          <p:cNvSpPr txBox="1"/>
          <p:nvPr/>
        </p:nvSpPr>
        <p:spPr>
          <a:xfrm>
            <a:off x="5710163" y="1611323"/>
            <a:ext cx="3764879" cy="307777"/>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Buchwert per 31.12.2021</a:t>
            </a:r>
          </a:p>
        </p:txBody>
      </p:sp>
      <p:sp>
        <p:nvSpPr>
          <p:cNvPr id="16" name="Textfeld 15"/>
          <p:cNvSpPr txBox="1"/>
          <p:nvPr/>
        </p:nvSpPr>
        <p:spPr>
          <a:xfrm>
            <a:off x="5710163" y="1976910"/>
            <a:ext cx="3764879" cy="1169551"/>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Aktiven:</a:t>
            </a:r>
            <a:r>
              <a:rPr lang="de-CH" sz="1400" b="1" dirty="0">
                <a:solidFill>
                  <a:srgbClr val="00ADD2"/>
                </a:solidFill>
                <a:latin typeface="Arial" panose="020B0604020202020204" pitchFamily="34" charset="0"/>
                <a:cs typeface="Arial" panose="020B0604020202020204" pitchFamily="34" charset="0"/>
              </a:rPr>
              <a:t>	</a:t>
            </a:r>
            <a:r>
              <a:rPr lang="de-CH" sz="1400" b="1" dirty="0">
                <a:latin typeface="Arial" panose="020B0604020202020204" pitchFamily="34" charset="0"/>
                <a:cs typeface="Arial" panose="020B0604020202020204" pitchFamily="34" charset="0"/>
              </a:rPr>
              <a:t>4’629’200.00</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Passiven:	-1’356’765.00 </a:t>
            </a:r>
          </a:p>
          <a:p>
            <a:pPr>
              <a:tabLst>
                <a:tab pos="2246313" algn="r"/>
              </a:tabLst>
            </a:pPr>
            <a:endParaRPr lang="de-CH" sz="1400" dirty="0">
              <a:latin typeface="Arial" panose="020B0604020202020204" pitchFamily="34" charset="0"/>
              <a:cs typeface="Arial" panose="020B0604020202020204" pitchFamily="34" charset="0"/>
            </a:endParaRPr>
          </a:p>
          <a:p>
            <a:pPr>
              <a:tabLst>
                <a:tab pos="2246313" algn="r"/>
              </a:tabLst>
            </a:pPr>
            <a:r>
              <a:rPr lang="de-CH" sz="1400" b="1" dirty="0">
                <a:solidFill>
                  <a:schemeClr val="accent6">
                    <a:lumMod val="75000"/>
                  </a:schemeClr>
                </a:solidFill>
                <a:latin typeface="Arial" panose="020B0604020202020204" pitchFamily="34" charset="0"/>
                <a:cs typeface="Arial" panose="020B0604020202020204" pitchFamily="34" charset="0"/>
              </a:rPr>
              <a:t>Überschuss:	3’272’435.00</a:t>
            </a:r>
            <a:r>
              <a:rPr lang="de-CH" sz="1400" dirty="0">
                <a:latin typeface="Arial" panose="020B0604020202020204" pitchFamily="34" charset="0"/>
                <a:cs typeface="Arial" panose="020B0604020202020204" pitchFamily="34" charset="0"/>
              </a:rPr>
              <a:t>	</a:t>
            </a:r>
          </a:p>
        </p:txBody>
      </p:sp>
      <p:sp>
        <p:nvSpPr>
          <p:cNvPr id="17" name="Textfeld 16"/>
          <p:cNvSpPr txBox="1"/>
          <p:nvPr/>
        </p:nvSpPr>
        <p:spPr>
          <a:xfrm>
            <a:off x="1894116" y="3189990"/>
            <a:ext cx="3764879" cy="1169551"/>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WKB Teil 1:	-1’441’746.72</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WKB Teil 2:	-289’637.32</a:t>
            </a:r>
          </a:p>
          <a:p>
            <a:pPr>
              <a:tabLst>
                <a:tab pos="2246313" algn="r"/>
              </a:tabLst>
            </a:pPr>
            <a:endParaRPr lang="de-CH" sz="1400"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Kontokorrent:	-109’332.49</a:t>
            </a:r>
            <a:r>
              <a:rPr lang="de-CH" sz="1400" dirty="0">
                <a:latin typeface="Arial" panose="020B0604020202020204" pitchFamily="34" charset="0"/>
                <a:cs typeface="Arial" panose="020B0604020202020204" pitchFamily="34" charset="0"/>
              </a:rPr>
              <a:t>	</a:t>
            </a:r>
          </a:p>
        </p:txBody>
      </p:sp>
      <p:sp>
        <p:nvSpPr>
          <p:cNvPr id="18" name="Textfeld 17"/>
          <p:cNvSpPr txBox="1"/>
          <p:nvPr/>
        </p:nvSpPr>
        <p:spPr>
          <a:xfrm>
            <a:off x="5710163" y="3204271"/>
            <a:ext cx="3764879" cy="1169551"/>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Miete 20/21:</a:t>
            </a:r>
            <a:r>
              <a:rPr lang="de-CH" sz="1400" b="1" dirty="0">
                <a:solidFill>
                  <a:srgbClr val="00ADD2"/>
                </a:solidFill>
                <a:latin typeface="Arial" panose="020B0604020202020204" pitchFamily="34" charset="0"/>
                <a:cs typeface="Arial" panose="020B0604020202020204" pitchFamily="34" charset="0"/>
              </a:rPr>
              <a:t>	</a:t>
            </a:r>
            <a:r>
              <a:rPr lang="de-CH" sz="1400" b="1" dirty="0">
                <a:latin typeface="Arial" panose="020B0604020202020204" pitchFamily="34" charset="0"/>
                <a:cs typeface="Arial" panose="020B0604020202020204" pitchFamily="34" charset="0"/>
              </a:rPr>
              <a:t>1’275’000.00</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err="1">
                <a:latin typeface="Arial" panose="020B0604020202020204" pitchFamily="34" charset="0"/>
                <a:cs typeface="Arial" panose="020B0604020202020204" pitchFamily="34" charset="0"/>
              </a:rPr>
              <a:t>Abschreib</a:t>
            </a:r>
            <a:r>
              <a:rPr lang="de-CH" sz="1400" b="1" dirty="0">
                <a:latin typeface="Arial" panose="020B0604020202020204" pitchFamily="34" charset="0"/>
                <a:cs typeface="Arial" panose="020B0604020202020204" pitchFamily="34" charset="0"/>
              </a:rPr>
              <a:t>.:	-1’146’233.59</a:t>
            </a:r>
          </a:p>
          <a:p>
            <a:pPr>
              <a:tabLst>
                <a:tab pos="2246313" algn="r"/>
              </a:tabLst>
            </a:pPr>
            <a:endParaRPr lang="de-CH" sz="1400" dirty="0">
              <a:latin typeface="Arial" panose="020B0604020202020204" pitchFamily="34" charset="0"/>
              <a:cs typeface="Arial" panose="020B0604020202020204" pitchFamily="34" charset="0"/>
            </a:endParaRPr>
          </a:p>
          <a:p>
            <a:pPr>
              <a:tabLst>
                <a:tab pos="2246313" algn="r"/>
              </a:tabLst>
            </a:pPr>
            <a:r>
              <a:rPr lang="de-CH" sz="1400" b="1" dirty="0" err="1">
                <a:latin typeface="Arial" panose="020B0604020202020204" pitchFamily="34" charset="0"/>
                <a:cs typeface="Arial" panose="020B0604020202020204" pitchFamily="34" charset="0"/>
              </a:rPr>
              <a:t>Fianzaufw</a:t>
            </a:r>
            <a:r>
              <a:rPr lang="de-CH" sz="1400" b="1" dirty="0">
                <a:latin typeface="Arial" panose="020B0604020202020204" pitchFamily="34" charset="0"/>
                <a:cs typeface="Arial" panose="020B0604020202020204" pitchFamily="34" charset="0"/>
              </a:rPr>
              <a:t>.:	-97’200.00 </a:t>
            </a:r>
            <a:r>
              <a:rPr lang="de-CH" sz="1400" dirty="0">
                <a:latin typeface="Arial" panose="020B0604020202020204" pitchFamily="34" charset="0"/>
                <a:cs typeface="Arial" panose="020B0604020202020204" pitchFamily="34" charset="0"/>
              </a:rPr>
              <a:t>	</a:t>
            </a:r>
          </a:p>
        </p:txBody>
      </p:sp>
      <p:sp>
        <p:nvSpPr>
          <p:cNvPr id="19" name="Textfeld 18"/>
          <p:cNvSpPr txBox="1"/>
          <p:nvPr/>
        </p:nvSpPr>
        <p:spPr>
          <a:xfrm>
            <a:off x="1894115" y="4417351"/>
            <a:ext cx="3764879" cy="1169551"/>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a:latin typeface="Arial" panose="020B0604020202020204" pitchFamily="34" charset="0"/>
                <a:cs typeface="Arial" panose="020B0604020202020204" pitchFamily="34" charset="0"/>
              </a:rPr>
              <a:t>Überbrück.:	-475’000.00</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Div. Ford.:	-165’148.38</a:t>
            </a:r>
          </a:p>
          <a:p>
            <a:pPr>
              <a:tabLst>
                <a:tab pos="2246313" algn="r"/>
              </a:tabLst>
            </a:pPr>
            <a:endParaRPr lang="de-CH" sz="1400" dirty="0">
              <a:latin typeface="Arial" panose="020B0604020202020204" pitchFamily="34" charset="0"/>
              <a:cs typeface="Arial" panose="020B0604020202020204" pitchFamily="34" charset="0"/>
            </a:endParaRPr>
          </a:p>
          <a:p>
            <a:pPr>
              <a:tabLst>
                <a:tab pos="2246313" algn="r"/>
              </a:tabLst>
            </a:pPr>
            <a:r>
              <a:rPr lang="de-CH" sz="1400" b="1" dirty="0">
                <a:latin typeface="Arial" panose="020B0604020202020204" pitchFamily="34" charset="0"/>
                <a:cs typeface="Arial" panose="020B0604020202020204" pitchFamily="34" charset="0"/>
              </a:rPr>
              <a:t>Aktien:	-1’001’225.00</a:t>
            </a:r>
            <a:r>
              <a:rPr lang="de-CH" sz="1400" dirty="0">
                <a:latin typeface="Arial" panose="020B0604020202020204" pitchFamily="34" charset="0"/>
                <a:cs typeface="Arial" panose="020B0604020202020204" pitchFamily="34" charset="0"/>
              </a:rPr>
              <a:t>	</a:t>
            </a:r>
          </a:p>
        </p:txBody>
      </p:sp>
      <p:sp>
        <p:nvSpPr>
          <p:cNvPr id="20" name="Textfeld 19"/>
          <p:cNvSpPr txBox="1"/>
          <p:nvPr/>
        </p:nvSpPr>
        <p:spPr>
          <a:xfrm>
            <a:off x="5710163" y="4431632"/>
            <a:ext cx="3764879" cy="1169551"/>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err="1">
                <a:latin typeface="Arial" panose="020B0604020202020204" pitchFamily="34" charset="0"/>
                <a:cs typeface="Arial" panose="020B0604020202020204" pitchFamily="34" charset="0"/>
              </a:rPr>
              <a:t>Amortis</a:t>
            </a:r>
            <a:r>
              <a:rPr lang="de-CH" sz="1400" b="1" dirty="0">
                <a:latin typeface="Arial" panose="020B0604020202020204" pitchFamily="34" charset="0"/>
                <a:cs typeface="Arial" panose="020B0604020202020204" pitchFamily="34" charset="0"/>
              </a:rPr>
              <a:t>. Tot.:	1’793’441.65</a:t>
            </a:r>
          </a:p>
          <a:p>
            <a:pPr>
              <a:tabLst>
                <a:tab pos="2246313" algn="r"/>
              </a:tabLst>
            </a:pPr>
            <a:endParaRPr lang="de-CH" sz="1400" b="1" dirty="0">
              <a:latin typeface="Arial" panose="020B0604020202020204" pitchFamily="34" charset="0"/>
              <a:cs typeface="Arial" panose="020B0604020202020204" pitchFamily="34" charset="0"/>
            </a:endParaRPr>
          </a:p>
          <a:p>
            <a:pPr>
              <a:tabLst>
                <a:tab pos="2246313" algn="r"/>
              </a:tabLst>
            </a:pPr>
            <a:r>
              <a:rPr lang="de-CH" sz="1400" b="1" dirty="0" err="1">
                <a:latin typeface="Arial" panose="020B0604020202020204" pitchFamily="34" charset="0"/>
                <a:cs typeface="Arial" panose="020B0604020202020204" pitchFamily="34" charset="0"/>
              </a:rPr>
              <a:t>Amortis</a:t>
            </a:r>
            <a:r>
              <a:rPr lang="de-CH" sz="1400" b="1" dirty="0">
                <a:latin typeface="Arial" panose="020B0604020202020204" pitchFamily="34" charset="0"/>
                <a:cs typeface="Arial" panose="020B0604020202020204" pitchFamily="34" charset="0"/>
              </a:rPr>
              <a:t>. BB.:	1’177’800.00</a:t>
            </a:r>
          </a:p>
          <a:p>
            <a:pPr>
              <a:tabLst>
                <a:tab pos="2246313" algn="r"/>
              </a:tabLst>
            </a:pPr>
            <a:endParaRPr lang="de-CH" sz="1400" dirty="0">
              <a:latin typeface="Arial" panose="020B0604020202020204" pitchFamily="34" charset="0"/>
              <a:cs typeface="Arial" panose="020B0604020202020204" pitchFamily="34" charset="0"/>
            </a:endParaRPr>
          </a:p>
          <a:p>
            <a:pPr>
              <a:tabLst>
                <a:tab pos="2246313" algn="r"/>
              </a:tabLst>
            </a:pPr>
            <a:r>
              <a:rPr lang="de-CH" sz="1400" b="1" dirty="0" err="1">
                <a:latin typeface="Arial" panose="020B0604020202020204" pitchFamily="34" charset="0"/>
                <a:cs typeface="Arial" panose="020B0604020202020204" pitchFamily="34" charset="0"/>
              </a:rPr>
              <a:t>Amortis</a:t>
            </a:r>
            <a:r>
              <a:rPr lang="de-CH" sz="1400" b="1" dirty="0">
                <a:latin typeface="Arial" panose="020B0604020202020204" pitchFamily="34" charset="0"/>
                <a:cs typeface="Arial" panose="020B0604020202020204" pitchFamily="34" charset="0"/>
              </a:rPr>
              <a:t>. </a:t>
            </a:r>
            <a:r>
              <a:rPr lang="de-CH" sz="1400" b="1" dirty="0" err="1">
                <a:latin typeface="Arial" panose="020B0604020202020204" pitchFamily="34" charset="0"/>
                <a:cs typeface="Arial" panose="020B0604020202020204" pitchFamily="34" charset="0"/>
              </a:rPr>
              <a:t>Ge</a:t>
            </a:r>
            <a:r>
              <a:rPr lang="de-CH" sz="1400" b="1" dirty="0">
                <a:latin typeface="Arial" panose="020B0604020202020204" pitchFamily="34" charset="0"/>
                <a:cs typeface="Arial" panose="020B0604020202020204" pitchFamily="34" charset="0"/>
              </a:rPr>
              <a:t>:	615’641.65</a:t>
            </a:r>
            <a:endParaRPr lang="de-CH" sz="1400" dirty="0">
              <a:latin typeface="Arial" panose="020B0604020202020204" pitchFamily="34" charset="0"/>
              <a:cs typeface="Arial" panose="020B0604020202020204" pitchFamily="34" charset="0"/>
            </a:endParaRPr>
          </a:p>
        </p:txBody>
      </p:sp>
      <p:sp>
        <p:nvSpPr>
          <p:cNvPr id="21" name="Textfeld 20"/>
          <p:cNvSpPr txBox="1"/>
          <p:nvPr/>
        </p:nvSpPr>
        <p:spPr>
          <a:xfrm>
            <a:off x="1894114" y="5640325"/>
            <a:ext cx="3764879" cy="307777"/>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a:solidFill>
                  <a:srgbClr val="C00000"/>
                </a:solidFill>
                <a:latin typeface="Arial" panose="020B0604020202020204" pitchFamily="34" charset="0"/>
                <a:cs typeface="Arial" panose="020B0604020202020204" pitchFamily="34" charset="0"/>
              </a:rPr>
              <a:t>Total:	-856’862.97</a:t>
            </a:r>
          </a:p>
        </p:txBody>
      </p:sp>
      <p:sp>
        <p:nvSpPr>
          <p:cNvPr id="23" name="Textfeld 22"/>
          <p:cNvSpPr txBox="1"/>
          <p:nvPr/>
        </p:nvSpPr>
        <p:spPr>
          <a:xfrm>
            <a:off x="5710162" y="5640325"/>
            <a:ext cx="3764879" cy="307777"/>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400" b="1" dirty="0">
                <a:solidFill>
                  <a:srgbClr val="C00000"/>
                </a:solidFill>
                <a:latin typeface="Arial" panose="020B0604020202020204" pitchFamily="34" charset="0"/>
                <a:cs typeface="Arial" panose="020B0604020202020204" pitchFamily="34" charset="0"/>
              </a:rPr>
              <a:t>Total:	-825’296.56</a:t>
            </a:r>
          </a:p>
        </p:txBody>
      </p:sp>
      <p:sp>
        <p:nvSpPr>
          <p:cNvPr id="24" name="Textfeld 23"/>
          <p:cNvSpPr txBox="1"/>
          <p:nvPr/>
        </p:nvSpPr>
        <p:spPr>
          <a:xfrm rot="16200000">
            <a:off x="1027342" y="2330852"/>
            <a:ext cx="1169551" cy="461665"/>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200" b="1" dirty="0">
                <a:latin typeface="Arial" panose="020B0604020202020204" pitchFamily="34" charset="0"/>
                <a:cs typeface="Arial" panose="020B0604020202020204" pitchFamily="34" charset="0"/>
              </a:rPr>
              <a:t>Vermögens-übertragung</a:t>
            </a:r>
          </a:p>
        </p:txBody>
      </p:sp>
      <p:sp>
        <p:nvSpPr>
          <p:cNvPr id="26" name="Textfeld 25"/>
          <p:cNvSpPr txBox="1"/>
          <p:nvPr/>
        </p:nvSpPr>
        <p:spPr>
          <a:xfrm rot="16200000">
            <a:off x="1027342" y="3543932"/>
            <a:ext cx="1169551" cy="461665"/>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200" b="1" dirty="0">
                <a:latin typeface="Arial" panose="020B0604020202020204" pitchFamily="34" charset="0"/>
                <a:cs typeface="Arial" panose="020B0604020202020204" pitchFamily="34" charset="0"/>
              </a:rPr>
              <a:t>Solidar-bürgschaft</a:t>
            </a:r>
          </a:p>
        </p:txBody>
      </p:sp>
      <p:sp>
        <p:nvSpPr>
          <p:cNvPr id="27" name="Textfeld 26"/>
          <p:cNvSpPr txBox="1"/>
          <p:nvPr/>
        </p:nvSpPr>
        <p:spPr>
          <a:xfrm rot="16200000">
            <a:off x="1027342" y="4771293"/>
            <a:ext cx="1169551" cy="461665"/>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200" b="1" dirty="0">
                <a:latin typeface="Arial" panose="020B0604020202020204" pitchFamily="34" charset="0"/>
                <a:cs typeface="Arial" panose="020B0604020202020204" pitchFamily="34" charset="0"/>
              </a:rPr>
              <a:t>Forderungs-verzicht </a:t>
            </a:r>
          </a:p>
        </p:txBody>
      </p:sp>
      <p:sp>
        <p:nvSpPr>
          <p:cNvPr id="22" name="Rechteckige Legende 21"/>
          <p:cNvSpPr/>
          <p:nvPr/>
        </p:nvSpPr>
        <p:spPr>
          <a:xfrm>
            <a:off x="8972550" y="951441"/>
            <a:ext cx="2552700" cy="659882"/>
          </a:xfrm>
          <a:prstGeom prst="wedgeRectCallout">
            <a:avLst>
              <a:gd name="adj1" fmla="val -84930"/>
              <a:gd name="adj2" fmla="val 181750"/>
            </a:avLst>
          </a:prstGeom>
          <a:solidFill>
            <a:schemeClr val="accent6">
              <a:lumMod val="7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IHG 1’287’500</a:t>
            </a:r>
          </a:p>
          <a:p>
            <a:pPr algn="ctr"/>
            <a:r>
              <a:rPr lang="de-CH" sz="1200" dirty="0"/>
              <a:t>WIR 69’265</a:t>
            </a:r>
          </a:p>
          <a:p>
            <a:pPr algn="ctr"/>
            <a:r>
              <a:rPr lang="de-CH" sz="1200" dirty="0"/>
              <a:t>Grundpfandgesichert</a:t>
            </a:r>
          </a:p>
        </p:txBody>
      </p:sp>
      <p:sp>
        <p:nvSpPr>
          <p:cNvPr id="25" name="Textfeld 24"/>
          <p:cNvSpPr txBox="1"/>
          <p:nvPr/>
        </p:nvSpPr>
        <p:spPr>
          <a:xfrm rot="16200000">
            <a:off x="9172263" y="2330852"/>
            <a:ext cx="1169551" cy="461665"/>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200" b="1" dirty="0">
                <a:latin typeface="Arial" panose="020B0604020202020204" pitchFamily="34" charset="0"/>
                <a:cs typeface="Arial" panose="020B0604020202020204" pitchFamily="34" charset="0"/>
              </a:rPr>
              <a:t>Vermögens-übertragung</a:t>
            </a:r>
          </a:p>
        </p:txBody>
      </p:sp>
      <p:sp>
        <p:nvSpPr>
          <p:cNvPr id="28" name="Textfeld 27"/>
          <p:cNvSpPr txBox="1"/>
          <p:nvPr/>
        </p:nvSpPr>
        <p:spPr>
          <a:xfrm rot="16200000">
            <a:off x="9172263" y="3558214"/>
            <a:ext cx="1169551" cy="461665"/>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200" b="1" dirty="0">
                <a:latin typeface="Arial" panose="020B0604020202020204" pitchFamily="34" charset="0"/>
                <a:cs typeface="Arial" panose="020B0604020202020204" pitchFamily="34" charset="0"/>
              </a:rPr>
              <a:t>Erfolgs-wirksam</a:t>
            </a:r>
          </a:p>
        </p:txBody>
      </p:sp>
      <p:sp>
        <p:nvSpPr>
          <p:cNvPr id="29" name="Textfeld 28"/>
          <p:cNvSpPr txBox="1"/>
          <p:nvPr/>
        </p:nvSpPr>
        <p:spPr>
          <a:xfrm rot="16200000">
            <a:off x="9172263" y="4771293"/>
            <a:ext cx="1169551" cy="461665"/>
          </a:xfrm>
          <a:prstGeom prst="rect">
            <a:avLst/>
          </a:prstGeom>
          <a:solidFill>
            <a:schemeClr val="accent6">
              <a:lumMod val="60000"/>
              <a:lumOff val="40000"/>
              <a:alpha val="34000"/>
            </a:schemeClr>
          </a:solidFill>
        </p:spPr>
        <p:txBody>
          <a:bodyPr wrap="square" rtlCol="0">
            <a:spAutoFit/>
          </a:bodyPr>
          <a:lstStyle/>
          <a:p>
            <a:pPr>
              <a:tabLst>
                <a:tab pos="2246313" algn="r"/>
              </a:tabLst>
            </a:pPr>
            <a:r>
              <a:rPr lang="de-CH" sz="1200" b="1" dirty="0">
                <a:latin typeface="Arial" panose="020B0604020202020204" pitchFamily="34" charset="0"/>
                <a:cs typeface="Arial" panose="020B0604020202020204" pitchFamily="34" charset="0"/>
              </a:rPr>
              <a:t>Liquiditäts-wirksam </a:t>
            </a:r>
          </a:p>
        </p:txBody>
      </p:sp>
      <p:sp>
        <p:nvSpPr>
          <p:cNvPr id="30" name="Rechteckige Legende 29"/>
          <p:cNvSpPr/>
          <p:nvPr/>
        </p:nvSpPr>
        <p:spPr>
          <a:xfrm>
            <a:off x="8972550" y="2578982"/>
            <a:ext cx="2552700" cy="659882"/>
          </a:xfrm>
          <a:prstGeom prst="wedgeRectCallout">
            <a:avLst>
              <a:gd name="adj1" fmla="val -84930"/>
              <a:gd name="adj2" fmla="val 181750"/>
            </a:avLst>
          </a:prstGeom>
          <a:solidFill>
            <a:schemeClr val="accent6">
              <a:lumMod val="7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Gewinn aus Mieteinnahmen 31’566.41</a:t>
            </a:r>
          </a:p>
        </p:txBody>
      </p:sp>
    </p:spTree>
    <p:extLst>
      <p:ext uri="{BB962C8B-B14F-4D97-AF65-F5344CB8AC3E}">
        <p14:creationId xmlns:p14="http://schemas.microsoft.com/office/powerpoint/2010/main" val="324251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0" grpId="0" animBg="1"/>
      <p:bldP spid="23" grpId="0" animBg="1"/>
      <p:bldP spid="22" grpId="0" animBg="1"/>
      <p:bldP spid="25" grpId="0" animBg="1"/>
      <p:bldP spid="28" grpId="0" animBg="1"/>
      <p:bldP spid="29"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434861" cy="540808"/>
          </a:xfrm>
        </p:spPr>
        <p:txBody>
          <a:bodyPr>
            <a:normAutofit fontScale="90000"/>
          </a:bodyPr>
          <a:lstStyle/>
          <a:p>
            <a:r>
              <a:rPr lang="de-DE" dirty="0"/>
              <a:t>Beurteilungskriterien für eine Integration</a:t>
            </a:r>
            <a:endParaRPr lang="de-CH" dirty="0"/>
          </a:p>
        </p:txBody>
      </p:sp>
      <p:sp>
        <p:nvSpPr>
          <p:cNvPr id="22" name="Rechteck 21"/>
          <p:cNvSpPr/>
          <p:nvPr/>
        </p:nvSpPr>
        <p:spPr>
          <a:xfrm>
            <a:off x="813772" y="2019300"/>
            <a:ext cx="3436495" cy="4533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de-CH" b="1" dirty="0">
                <a:solidFill>
                  <a:schemeClr val="tx1"/>
                </a:solidFill>
                <a:latin typeface="Arial" panose="020B0604020202020204" pitchFamily="34" charset="0"/>
                <a:cs typeface="Arial" panose="020B0604020202020204" pitchFamily="34" charset="0"/>
              </a:rPr>
              <a:t>Umwelt</a:t>
            </a:r>
          </a:p>
          <a:p>
            <a:endParaRPr lang="de-CH" b="1" dirty="0">
              <a:solidFill>
                <a:schemeClr val="tx1"/>
              </a:solidFill>
              <a:latin typeface="Arial" panose="020B0604020202020204" pitchFamily="34" charset="0"/>
              <a:cs typeface="Arial" panose="020B0604020202020204" pitchFamily="34" charset="0"/>
            </a:endParaRP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Globalisierung – Vernetzung – Wirtschaftliche Entwicklung</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Klimawandel</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Gesellschaftlicher Wertewandel - Reiseverhalten</a:t>
            </a:r>
          </a:p>
          <a:p>
            <a:pPr marL="168275" lvl="4" defTabSz="488950">
              <a:spcAft>
                <a:spcPts val="600"/>
              </a:spcAft>
              <a:buSzPct val="100000"/>
            </a:pPr>
            <a:endParaRPr lang="de-CH" dirty="0">
              <a:solidFill>
                <a:schemeClr val="tx1"/>
              </a:solidFill>
              <a:latin typeface="Arial" panose="020B0604020202020204" pitchFamily="34" charset="0"/>
              <a:cs typeface="Arial" panose="020B0604020202020204" pitchFamily="34" charset="0"/>
            </a:endParaRPr>
          </a:p>
        </p:txBody>
      </p:sp>
      <p:sp>
        <p:nvSpPr>
          <p:cNvPr id="8" name="Rechteck 7"/>
          <p:cNvSpPr/>
          <p:nvPr/>
        </p:nvSpPr>
        <p:spPr>
          <a:xfrm>
            <a:off x="4725372" y="2019300"/>
            <a:ext cx="3436495" cy="4533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de-CH" b="1" dirty="0">
                <a:solidFill>
                  <a:schemeClr val="tx1"/>
                </a:solidFill>
                <a:latin typeface="Arial" panose="020B0604020202020204" pitchFamily="34" charset="0"/>
                <a:cs typeface="Arial" panose="020B0604020202020204" pitchFamily="34" charset="0"/>
              </a:rPr>
              <a:t>Branche</a:t>
            </a:r>
          </a:p>
          <a:p>
            <a:endParaRPr lang="de-CH" b="1" dirty="0">
              <a:solidFill>
                <a:schemeClr val="tx1"/>
              </a:solidFill>
              <a:latin typeface="Arial" panose="020B0604020202020204" pitchFamily="34" charset="0"/>
              <a:cs typeface="Arial" panose="020B0604020202020204" pitchFamily="34" charset="0"/>
            </a:endParaRP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Netzeffekte</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Verschuldungsgrad und Kreditpolitik</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Steigender Investitionsbedarf</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Dienstleistungskomplexität</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Vermarktung</a:t>
            </a:r>
          </a:p>
          <a:p>
            <a:pPr marL="168275" lvl="4" defTabSz="488950">
              <a:spcAft>
                <a:spcPts val="600"/>
              </a:spcAft>
              <a:buSzPct val="100000"/>
            </a:pPr>
            <a:endParaRPr lang="de-CH" dirty="0">
              <a:solidFill>
                <a:schemeClr val="tx1"/>
              </a:solidFill>
              <a:latin typeface="Arial" panose="020B0604020202020204" pitchFamily="34" charset="0"/>
              <a:cs typeface="Arial" panose="020B0604020202020204" pitchFamily="34" charset="0"/>
            </a:endParaRPr>
          </a:p>
        </p:txBody>
      </p:sp>
      <p:sp>
        <p:nvSpPr>
          <p:cNvPr id="9" name="Rechteck 8"/>
          <p:cNvSpPr/>
          <p:nvPr/>
        </p:nvSpPr>
        <p:spPr>
          <a:xfrm>
            <a:off x="8636972" y="2019299"/>
            <a:ext cx="3436495" cy="4533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de-CH" b="1" dirty="0">
                <a:solidFill>
                  <a:schemeClr val="tx1"/>
                </a:solidFill>
                <a:latin typeface="Arial" panose="020B0604020202020204" pitchFamily="34" charset="0"/>
                <a:cs typeface="Arial" panose="020B0604020202020204" pitchFamily="34" charset="0"/>
              </a:rPr>
              <a:t>Markt</a:t>
            </a:r>
          </a:p>
          <a:p>
            <a:endParaRPr lang="de-CH" b="1" dirty="0">
              <a:solidFill>
                <a:schemeClr val="tx1"/>
              </a:solidFill>
              <a:latin typeface="Arial" panose="020B0604020202020204" pitchFamily="34" charset="0"/>
              <a:cs typeface="Arial" panose="020B0604020202020204" pitchFamily="34" charset="0"/>
            </a:endParaRP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Finanzieller Druck – Verdrängungswettbewerb</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Professionalisierung</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Differenzierung</a:t>
            </a:r>
          </a:p>
          <a:p>
            <a:pPr marL="168275" lvl="4" defTabSz="488950">
              <a:spcAft>
                <a:spcPts val="600"/>
              </a:spcAft>
              <a:buSzPct val="100000"/>
            </a:pPr>
            <a:endParaRPr lang="de-C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6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AA715A1-CFEE-44A5-902D-AEB1C8FC2A68}"/>
              </a:ext>
            </a:extLst>
          </p:cNvPr>
          <p:cNvSpPr txBox="1">
            <a:spLocks/>
          </p:cNvSpPr>
          <p:nvPr/>
        </p:nvSpPr>
        <p:spPr>
          <a:xfrm>
            <a:off x="145473" y="2075102"/>
            <a:ext cx="11901055" cy="270779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de-CH" dirty="0"/>
              <a:t>3. Trinkwasserleitung Kreuzboden - Trift - Saas-Grund</a:t>
            </a:r>
            <a:br>
              <a:rPr lang="de-CH" dirty="0"/>
            </a:br>
            <a:r>
              <a:rPr lang="de-CH" dirty="0"/>
              <a:t>(Verpflichtungskredit)</a:t>
            </a:r>
          </a:p>
        </p:txBody>
      </p:sp>
    </p:spTree>
    <p:extLst>
      <p:ext uri="{BB962C8B-B14F-4D97-AF65-F5344CB8AC3E}">
        <p14:creationId xmlns:p14="http://schemas.microsoft.com/office/powerpoint/2010/main" val="455995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434861" cy="540808"/>
          </a:xfrm>
        </p:spPr>
        <p:txBody>
          <a:bodyPr>
            <a:normAutofit fontScale="90000"/>
          </a:bodyPr>
          <a:lstStyle/>
          <a:p>
            <a:r>
              <a:rPr lang="de-DE" dirty="0"/>
              <a:t>Kosteneinsparungspotentiale</a:t>
            </a:r>
            <a:endParaRPr lang="de-CH" dirty="0"/>
          </a:p>
        </p:txBody>
      </p:sp>
      <p:sp>
        <p:nvSpPr>
          <p:cNvPr id="22" name="Rechteck 21"/>
          <p:cNvSpPr/>
          <p:nvPr/>
        </p:nvSpPr>
        <p:spPr>
          <a:xfrm>
            <a:off x="813772" y="2019300"/>
            <a:ext cx="5011295" cy="45338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Personal</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Verwaltung – Verwaltungsrat</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Versicherungen</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Einkauf – Marktmacht – Netzeffekte</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Ticketing</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Anlagen</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Grossprojekte</a:t>
            </a:r>
          </a:p>
          <a:p>
            <a:pPr marL="168275" lvl="4" defTabSz="488950">
              <a:spcAft>
                <a:spcPts val="600"/>
              </a:spcAft>
              <a:buSzPct val="100000"/>
            </a:pPr>
            <a:endParaRPr lang="de-C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10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434861" cy="540808"/>
          </a:xfrm>
        </p:spPr>
        <p:txBody>
          <a:bodyPr>
            <a:normAutofit fontScale="90000"/>
          </a:bodyPr>
          <a:lstStyle/>
          <a:p>
            <a:r>
              <a:rPr lang="de-DE" dirty="0"/>
              <a:t>Beurteilungskriterien </a:t>
            </a:r>
            <a:r>
              <a:rPr lang="de-DE" dirty="0" err="1"/>
              <a:t>Saastal</a:t>
            </a:r>
            <a:r>
              <a:rPr lang="de-DE" dirty="0"/>
              <a:t> Bergbahnen</a:t>
            </a:r>
            <a:endParaRPr lang="de-CH" dirty="0"/>
          </a:p>
        </p:txBody>
      </p:sp>
      <p:sp>
        <p:nvSpPr>
          <p:cNvPr id="22" name="Rechteck 21"/>
          <p:cNvSpPr/>
          <p:nvPr/>
        </p:nvSpPr>
        <p:spPr>
          <a:xfrm>
            <a:off x="813772" y="1676400"/>
            <a:ext cx="10667028" cy="4876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de-CH" b="1" dirty="0">
                <a:solidFill>
                  <a:schemeClr val="tx1"/>
                </a:solidFill>
                <a:latin typeface="Arial" panose="020B0604020202020204" pitchFamily="34" charset="0"/>
                <a:cs typeface="Arial" panose="020B0604020202020204" pitchFamily="34" charset="0"/>
              </a:rPr>
              <a:t>Umwelt</a:t>
            </a:r>
          </a:p>
          <a:p>
            <a:endParaRPr lang="de-CH" b="1" dirty="0">
              <a:solidFill>
                <a:schemeClr val="tx1"/>
              </a:solidFill>
              <a:latin typeface="Arial" panose="020B0604020202020204" pitchFamily="34" charset="0"/>
              <a:cs typeface="Arial" panose="020B0604020202020204" pitchFamily="34" charset="0"/>
            </a:endParaRP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Ein Zusammenschluss ermöglicht eine </a:t>
            </a:r>
            <a:r>
              <a:rPr lang="de-CH" b="1" dirty="0">
                <a:solidFill>
                  <a:schemeClr val="tx1"/>
                </a:solidFill>
                <a:latin typeface="Arial" panose="020B0604020202020204" pitchFamily="34" charset="0"/>
                <a:cs typeface="Arial" panose="020B0604020202020204" pitchFamily="34" charset="0"/>
              </a:rPr>
              <a:t>Bündelung der Ressourcen </a:t>
            </a:r>
            <a:r>
              <a:rPr lang="de-CH" dirty="0">
                <a:solidFill>
                  <a:schemeClr val="tx1"/>
                </a:solidFill>
                <a:latin typeface="Arial" panose="020B0604020202020204" pitchFamily="34" charset="0"/>
                <a:cs typeface="Arial" panose="020B0604020202020204" pitchFamily="34" charset="0"/>
              </a:rPr>
              <a:t>und den Aufbau eines </a:t>
            </a:r>
            <a:r>
              <a:rPr lang="de-CH" b="1" dirty="0">
                <a:solidFill>
                  <a:schemeClr val="tx1"/>
                </a:solidFill>
                <a:latin typeface="Arial" panose="020B0604020202020204" pitchFamily="34" charset="0"/>
                <a:cs typeface="Arial" panose="020B0604020202020204" pitchFamily="34" charset="0"/>
              </a:rPr>
              <a:t>attraktiven gemeinsamen Konzepts</a:t>
            </a:r>
            <a:r>
              <a:rPr lang="de-CH" dirty="0">
                <a:solidFill>
                  <a:schemeClr val="tx1"/>
                </a:solidFill>
                <a:latin typeface="Arial" panose="020B0604020202020204" pitchFamily="34" charset="0"/>
                <a:cs typeface="Arial" panose="020B0604020202020204" pitchFamily="34" charset="0"/>
              </a:rPr>
              <a:t>.</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Ein </a:t>
            </a:r>
            <a:r>
              <a:rPr lang="de-CH" b="1" dirty="0">
                <a:solidFill>
                  <a:schemeClr val="tx1"/>
                </a:solidFill>
                <a:latin typeface="Arial" panose="020B0604020202020204" pitchFamily="34" charset="0"/>
                <a:cs typeface="Arial" panose="020B0604020202020204" pitchFamily="34" charset="0"/>
              </a:rPr>
              <a:t>geschlossener professioneller Auftritt</a:t>
            </a:r>
            <a:r>
              <a:rPr lang="de-CH" dirty="0">
                <a:solidFill>
                  <a:schemeClr val="tx1"/>
                </a:solidFill>
                <a:latin typeface="Arial" panose="020B0604020202020204" pitchFamily="34" charset="0"/>
                <a:cs typeface="Arial" panose="020B0604020202020204" pitchFamily="34" charset="0"/>
              </a:rPr>
              <a:t> vereinfacht eine </a:t>
            </a:r>
            <a:r>
              <a:rPr lang="de-CH" b="1" dirty="0">
                <a:solidFill>
                  <a:schemeClr val="tx1"/>
                </a:solidFill>
                <a:latin typeface="Arial" panose="020B0604020202020204" pitchFamily="34" charset="0"/>
                <a:cs typeface="Arial" panose="020B0604020202020204" pitchFamily="34" charset="0"/>
              </a:rPr>
              <a:t>konkurrenzfähige Etablierung </a:t>
            </a:r>
            <a:r>
              <a:rPr lang="de-CH" dirty="0">
                <a:solidFill>
                  <a:schemeClr val="tx1"/>
                </a:solidFill>
                <a:latin typeface="Arial" panose="020B0604020202020204" pitchFamily="34" charset="0"/>
                <a:cs typeface="Arial" panose="020B0604020202020204" pitchFamily="34" charset="0"/>
              </a:rPr>
              <a:t>der Destination und </a:t>
            </a:r>
            <a:r>
              <a:rPr lang="de-CH" b="1" dirty="0">
                <a:solidFill>
                  <a:schemeClr val="tx1"/>
                </a:solidFill>
                <a:latin typeface="Arial" panose="020B0604020202020204" pitchFamily="34" charset="0"/>
                <a:cs typeface="Arial" panose="020B0604020202020204" pitchFamily="34" charset="0"/>
              </a:rPr>
              <a:t>entschärft den tal-internen Konkurrenzkampf</a:t>
            </a:r>
            <a:r>
              <a:rPr lang="de-CH" dirty="0">
                <a:solidFill>
                  <a:schemeClr val="tx1"/>
                </a:solidFill>
                <a:latin typeface="Arial" panose="020B0604020202020204" pitchFamily="34" charset="0"/>
                <a:cs typeface="Arial" panose="020B0604020202020204" pitchFamily="34" charset="0"/>
              </a:rPr>
              <a:t>.</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Die </a:t>
            </a:r>
            <a:r>
              <a:rPr lang="de-CH" b="1" dirty="0">
                <a:solidFill>
                  <a:schemeClr val="tx1"/>
                </a:solidFill>
                <a:latin typeface="Arial" panose="020B0604020202020204" pitchFamily="34" charset="0"/>
                <a:cs typeface="Arial" panose="020B0604020202020204" pitchFamily="34" charset="0"/>
              </a:rPr>
              <a:t>Finanzielle Schlagkraft </a:t>
            </a:r>
            <a:r>
              <a:rPr lang="de-CH" dirty="0">
                <a:solidFill>
                  <a:schemeClr val="tx1"/>
                </a:solidFill>
                <a:latin typeface="Arial" panose="020B0604020202020204" pitchFamily="34" charset="0"/>
                <a:cs typeface="Arial" panose="020B0604020202020204" pitchFamily="34" charset="0"/>
              </a:rPr>
              <a:t>gibt mehr Spielraum für Preisanpassungen oder ähnliche Massnahmen.</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Durch einen Zusammenschluss wird eine </a:t>
            </a:r>
            <a:r>
              <a:rPr lang="de-CH" b="1" dirty="0">
                <a:solidFill>
                  <a:schemeClr val="tx1"/>
                </a:solidFill>
                <a:latin typeface="Arial" panose="020B0604020202020204" pitchFamily="34" charset="0"/>
                <a:cs typeface="Arial" panose="020B0604020202020204" pitchFamily="34" charset="0"/>
              </a:rPr>
              <a:t>bessere finanzielle Basis</a:t>
            </a:r>
            <a:r>
              <a:rPr lang="de-CH" dirty="0">
                <a:solidFill>
                  <a:schemeClr val="tx1"/>
                </a:solidFill>
                <a:latin typeface="Arial" panose="020B0604020202020204" pitchFamily="34" charset="0"/>
                <a:cs typeface="Arial" panose="020B0604020202020204" pitchFamily="34" charset="0"/>
              </a:rPr>
              <a:t> geschaffen, mit welcher die Bergbahnen dem Klimawandel bzw. den Auswirkungen begegnen können. Die </a:t>
            </a:r>
            <a:r>
              <a:rPr lang="de-CH" dirty="0" err="1">
                <a:solidFill>
                  <a:schemeClr val="tx1"/>
                </a:solidFill>
                <a:latin typeface="Arial" panose="020B0604020202020204" pitchFamily="34" charset="0"/>
                <a:cs typeface="Arial" panose="020B0604020202020204" pitchFamily="34" charset="0"/>
              </a:rPr>
              <a:t>Beschneiung</a:t>
            </a:r>
            <a:r>
              <a:rPr lang="de-CH" dirty="0">
                <a:solidFill>
                  <a:schemeClr val="tx1"/>
                </a:solidFill>
                <a:latin typeface="Arial" panose="020B0604020202020204" pitchFamily="34" charset="0"/>
                <a:cs typeface="Arial" panose="020B0604020202020204" pitchFamily="34" charset="0"/>
              </a:rPr>
              <a:t> der Pisten kann im Verbund </a:t>
            </a:r>
            <a:r>
              <a:rPr lang="de-CH" b="1" dirty="0">
                <a:solidFill>
                  <a:schemeClr val="tx1"/>
                </a:solidFill>
                <a:latin typeface="Arial" panose="020B0604020202020204" pitchFamily="34" charset="0"/>
                <a:cs typeface="Arial" panose="020B0604020202020204" pitchFamily="34" charset="0"/>
              </a:rPr>
              <a:t>besser koordiniert </a:t>
            </a:r>
            <a:r>
              <a:rPr lang="de-CH" dirty="0">
                <a:solidFill>
                  <a:schemeClr val="tx1"/>
                </a:solidFill>
                <a:latin typeface="Arial" panose="020B0604020202020204" pitchFamily="34" charset="0"/>
                <a:cs typeface="Arial" panose="020B0604020202020204" pitchFamily="34" charset="0"/>
              </a:rPr>
              <a:t>werden.</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Ein Zusammenschluss führt einerseits zu einer </a:t>
            </a:r>
            <a:r>
              <a:rPr lang="de-CH" b="1" dirty="0">
                <a:solidFill>
                  <a:schemeClr val="tx1"/>
                </a:solidFill>
                <a:latin typeface="Arial" panose="020B0604020202020204" pitchFamily="34" charset="0"/>
                <a:cs typeface="Arial" panose="020B0604020202020204" pitchFamily="34" charset="0"/>
              </a:rPr>
              <a:t>Ressourcenbündelung</a:t>
            </a:r>
            <a:r>
              <a:rPr lang="de-CH" dirty="0">
                <a:solidFill>
                  <a:schemeClr val="tx1"/>
                </a:solidFill>
                <a:latin typeface="Arial" panose="020B0604020202020204" pitchFamily="34" charset="0"/>
                <a:cs typeface="Arial" panose="020B0604020202020204" pitchFamily="34" charset="0"/>
              </a:rPr>
              <a:t>, andererseits aber auch zu einer </a:t>
            </a:r>
            <a:r>
              <a:rPr lang="de-CH" b="1" dirty="0">
                <a:solidFill>
                  <a:schemeClr val="tx1"/>
                </a:solidFill>
                <a:latin typeface="Arial" panose="020B0604020202020204" pitchFamily="34" charset="0"/>
                <a:cs typeface="Arial" panose="020B0604020202020204" pitchFamily="34" charset="0"/>
              </a:rPr>
              <a:t>Erweiterung des Angebotsspektrums</a:t>
            </a:r>
            <a:r>
              <a:rPr lang="de-CH" dirty="0">
                <a:solidFill>
                  <a:schemeClr val="tx1"/>
                </a:solidFill>
                <a:latin typeface="Arial" panose="020B0604020202020204" pitchFamily="34" charset="0"/>
                <a:cs typeface="Arial" panose="020B0604020202020204" pitchFamily="34" charset="0"/>
              </a:rPr>
              <a:t>.</a:t>
            </a:r>
          </a:p>
          <a:p>
            <a:pPr marL="168275" lvl="4" defTabSz="488950">
              <a:spcAft>
                <a:spcPts val="600"/>
              </a:spcAft>
              <a:buSzPct val="100000"/>
            </a:pPr>
            <a:endParaRPr lang="de-CH" dirty="0">
              <a:solidFill>
                <a:schemeClr val="tx1"/>
              </a:solidFill>
              <a:latin typeface="Arial" panose="020B0604020202020204" pitchFamily="34" charset="0"/>
              <a:cs typeface="Arial" panose="020B0604020202020204" pitchFamily="34" charset="0"/>
            </a:endParaRPr>
          </a:p>
        </p:txBody>
      </p:sp>
      <p:pic>
        <p:nvPicPr>
          <p:cNvPr id="6" name="Logo-STBAG">
            <a:extLst>
              <a:ext uri="{FF2B5EF4-FFF2-40B4-BE49-F238E27FC236}">
                <a16:creationId xmlns:a16="http://schemas.microsoft.com/office/drawing/2014/main" id="{2319CD0C-75E2-461A-A3BE-9B2CB063E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033" y="410632"/>
            <a:ext cx="1265767" cy="1265767"/>
          </a:xfrm>
          <a:prstGeom prst="rect">
            <a:avLst/>
          </a:prstGeom>
          <a:ln>
            <a:solidFill>
              <a:srgbClr val="DC1625"/>
            </a:solidFill>
          </a:ln>
        </p:spPr>
      </p:pic>
    </p:spTree>
    <p:extLst>
      <p:ext uri="{BB962C8B-B14F-4D97-AF65-F5344CB8AC3E}">
        <p14:creationId xmlns:p14="http://schemas.microsoft.com/office/powerpoint/2010/main" val="415170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434861" cy="540808"/>
          </a:xfrm>
        </p:spPr>
        <p:txBody>
          <a:bodyPr>
            <a:normAutofit fontScale="90000"/>
          </a:bodyPr>
          <a:lstStyle/>
          <a:p>
            <a:r>
              <a:rPr lang="de-DE" dirty="0"/>
              <a:t>Beurteilungskriterien </a:t>
            </a:r>
            <a:r>
              <a:rPr lang="de-DE" dirty="0" err="1"/>
              <a:t>Saastal</a:t>
            </a:r>
            <a:r>
              <a:rPr lang="de-DE" dirty="0"/>
              <a:t> Bergbahnen</a:t>
            </a:r>
            <a:endParaRPr lang="de-CH" dirty="0"/>
          </a:p>
        </p:txBody>
      </p:sp>
      <p:sp>
        <p:nvSpPr>
          <p:cNvPr id="22" name="Rechteck 21"/>
          <p:cNvSpPr/>
          <p:nvPr/>
        </p:nvSpPr>
        <p:spPr>
          <a:xfrm>
            <a:off x="813772" y="1676400"/>
            <a:ext cx="10667028" cy="57742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de-CH" b="1" dirty="0">
                <a:solidFill>
                  <a:schemeClr val="tx1"/>
                </a:solidFill>
                <a:latin typeface="Arial" panose="020B0604020202020204" pitchFamily="34" charset="0"/>
                <a:cs typeface="Arial" panose="020B0604020202020204" pitchFamily="34" charset="0"/>
              </a:rPr>
              <a:t>Branche</a:t>
            </a:r>
          </a:p>
          <a:p>
            <a:endParaRPr lang="de-CH" b="1" dirty="0">
              <a:solidFill>
                <a:schemeClr val="tx1"/>
              </a:solidFill>
              <a:latin typeface="Arial" panose="020B0604020202020204" pitchFamily="34" charset="0"/>
              <a:cs typeface="Arial" panose="020B0604020202020204" pitchFamily="34" charset="0"/>
            </a:endParaRP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Das gemeinsame </a:t>
            </a:r>
            <a:r>
              <a:rPr lang="de-CH" b="1" dirty="0">
                <a:solidFill>
                  <a:schemeClr val="tx1"/>
                </a:solidFill>
                <a:latin typeface="Arial" panose="020B0604020202020204" pitchFamily="34" charset="0"/>
                <a:cs typeface="Arial" panose="020B0604020202020204" pitchFamily="34" charset="0"/>
              </a:rPr>
              <a:t>Angebot</a:t>
            </a:r>
            <a:r>
              <a:rPr lang="de-CH" dirty="0">
                <a:solidFill>
                  <a:schemeClr val="tx1"/>
                </a:solidFill>
                <a:latin typeface="Arial" panose="020B0604020202020204" pitchFamily="34" charset="0"/>
                <a:cs typeface="Arial" panose="020B0604020202020204" pitchFamily="34" charset="0"/>
              </a:rPr>
              <a:t> wird </a:t>
            </a:r>
            <a:r>
              <a:rPr lang="de-CH" b="1" dirty="0">
                <a:solidFill>
                  <a:schemeClr val="tx1"/>
                </a:solidFill>
                <a:latin typeface="Arial" panose="020B0604020202020204" pitchFamily="34" charset="0"/>
                <a:cs typeface="Arial" panose="020B0604020202020204" pitchFamily="34" charset="0"/>
              </a:rPr>
              <a:t>grösser und attraktiver, </a:t>
            </a:r>
            <a:r>
              <a:rPr lang="de-CH" dirty="0">
                <a:solidFill>
                  <a:schemeClr val="tx1"/>
                </a:solidFill>
                <a:latin typeface="Arial" panose="020B0604020202020204" pitchFamily="34" charset="0"/>
                <a:cs typeface="Arial" panose="020B0604020202020204" pitchFamily="34" charset="0"/>
              </a:rPr>
              <a:t>was sich positiv auf die Umsatzentwicklung auswirken kann.</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«Grosse» Firmen können </a:t>
            </a:r>
            <a:r>
              <a:rPr lang="de-CH" b="1" dirty="0">
                <a:solidFill>
                  <a:schemeClr val="tx1"/>
                </a:solidFill>
                <a:latin typeface="Arial" panose="020B0604020202020204" pitchFamily="34" charset="0"/>
                <a:cs typeface="Arial" panose="020B0604020202020204" pitchFamily="34" charset="0"/>
              </a:rPr>
              <a:t>mehr Geld aufnehmen </a:t>
            </a:r>
            <a:r>
              <a:rPr lang="de-CH" dirty="0">
                <a:solidFill>
                  <a:schemeClr val="tx1"/>
                </a:solidFill>
                <a:latin typeface="Arial" panose="020B0604020202020204" pitchFamily="34" charset="0"/>
                <a:cs typeface="Arial" panose="020B0604020202020204" pitchFamily="34" charset="0"/>
              </a:rPr>
              <a:t>(Verschuldungspotential höher). Zusätzlich haben grosse Unternehmen oftmals auch </a:t>
            </a:r>
            <a:r>
              <a:rPr lang="de-CH" b="1" dirty="0">
                <a:solidFill>
                  <a:schemeClr val="tx1"/>
                </a:solidFill>
                <a:latin typeface="Arial" panose="020B0604020202020204" pitchFamily="34" charset="0"/>
                <a:cs typeface="Arial" panose="020B0604020202020204" pitchFamily="34" charset="0"/>
              </a:rPr>
              <a:t>bessere Konditionen </a:t>
            </a:r>
            <a:r>
              <a:rPr lang="de-CH" dirty="0">
                <a:solidFill>
                  <a:schemeClr val="tx1"/>
                </a:solidFill>
                <a:latin typeface="Arial" panose="020B0604020202020204" pitchFamily="34" charset="0"/>
                <a:cs typeface="Arial" panose="020B0604020202020204" pitchFamily="34" charset="0"/>
              </a:rPr>
              <a:t>und einen </a:t>
            </a:r>
            <a:r>
              <a:rPr lang="de-CH" b="1" dirty="0">
                <a:solidFill>
                  <a:schemeClr val="tx1"/>
                </a:solidFill>
                <a:latin typeface="Arial" panose="020B0604020202020204" pitchFamily="34" charset="0"/>
                <a:cs typeface="Arial" panose="020B0604020202020204" pitchFamily="34" charset="0"/>
              </a:rPr>
              <a:t>einfacheren Zugang </a:t>
            </a:r>
            <a:r>
              <a:rPr lang="de-CH" dirty="0">
                <a:solidFill>
                  <a:schemeClr val="tx1"/>
                </a:solidFill>
                <a:latin typeface="Arial" panose="020B0604020202020204" pitchFamily="34" charset="0"/>
                <a:cs typeface="Arial" panose="020B0604020202020204" pitchFamily="34" charset="0"/>
              </a:rPr>
              <a:t>zum Kapitalmarkt.</a:t>
            </a:r>
          </a:p>
          <a:p>
            <a:pPr marL="534988" lvl="4" indent="-366713" defTabSz="488950">
              <a:spcAft>
                <a:spcPts val="600"/>
              </a:spcAft>
              <a:buSzPct val="100000"/>
              <a:buFont typeface="Wingdings" panose="05000000000000000000" pitchFamily="2" charset="2"/>
              <a:buChar char="ü"/>
            </a:pPr>
            <a:r>
              <a:rPr lang="de-CH" b="1" dirty="0">
                <a:solidFill>
                  <a:schemeClr val="tx1"/>
                </a:solidFill>
                <a:latin typeface="Arial" panose="020B0604020202020204" pitchFamily="34" charset="0"/>
                <a:cs typeface="Arial" panose="020B0604020202020204" pitchFamily="34" charset="0"/>
              </a:rPr>
              <a:t>Regelmässige Investitionen </a:t>
            </a:r>
            <a:r>
              <a:rPr lang="de-CH" dirty="0">
                <a:solidFill>
                  <a:schemeClr val="tx1"/>
                </a:solidFill>
                <a:latin typeface="Arial" panose="020B0604020202020204" pitchFamily="34" charset="0"/>
                <a:cs typeface="Arial" panose="020B0604020202020204" pitchFamily="34" charset="0"/>
              </a:rPr>
              <a:t>in die Bergbahninfrastruktur sind nicht nur notwendig um einen sicheren Betrieb zu gewährleisten, sondern müssen auch getätigt werden, um national und international </a:t>
            </a:r>
            <a:r>
              <a:rPr lang="de-CH" b="1" dirty="0">
                <a:solidFill>
                  <a:schemeClr val="tx1"/>
                </a:solidFill>
                <a:latin typeface="Arial" panose="020B0604020202020204" pitchFamily="34" charset="0"/>
                <a:cs typeface="Arial" panose="020B0604020202020204" pitchFamily="34" charset="0"/>
              </a:rPr>
              <a:t>konkurrenzfähig zu bleiben</a:t>
            </a:r>
            <a:r>
              <a:rPr lang="de-CH" dirty="0">
                <a:solidFill>
                  <a:schemeClr val="tx1"/>
                </a:solidFill>
                <a:latin typeface="Arial" panose="020B0604020202020204" pitchFamily="34" charset="0"/>
                <a:cs typeface="Arial" panose="020B0604020202020204" pitchFamily="34" charset="0"/>
              </a:rPr>
              <a:t>. Deshalb werden die Investitionszyklen kürzer. Ein Zusammenschluss lässt hier einen </a:t>
            </a:r>
            <a:r>
              <a:rPr lang="de-CH" b="1" dirty="0">
                <a:solidFill>
                  <a:schemeClr val="tx1"/>
                </a:solidFill>
                <a:latin typeface="Arial" panose="020B0604020202020204" pitchFamily="34" charset="0"/>
                <a:cs typeface="Arial" panose="020B0604020202020204" pitchFamily="34" charset="0"/>
              </a:rPr>
              <a:t>grösseren Spielraum bei der Finanzierung </a:t>
            </a:r>
            <a:r>
              <a:rPr lang="de-CH" dirty="0">
                <a:solidFill>
                  <a:schemeClr val="tx1"/>
                </a:solidFill>
                <a:latin typeface="Arial" panose="020B0604020202020204" pitchFamily="34" charset="0"/>
                <a:cs typeface="Arial" panose="020B0604020202020204" pitchFamily="34" charset="0"/>
              </a:rPr>
              <a:t>zu und ermöglicht eine effizientere Allokation der verfügbaren Ressourcen.</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Durch Netzeffekte in Verbindung mit der </a:t>
            </a:r>
            <a:r>
              <a:rPr lang="de-CH" b="1" dirty="0">
                <a:solidFill>
                  <a:schemeClr val="tx1"/>
                </a:solidFill>
                <a:latin typeface="Arial" panose="020B0604020202020204" pitchFamily="34" charset="0"/>
                <a:cs typeface="Arial" panose="020B0604020202020204" pitchFamily="34" charset="0"/>
              </a:rPr>
              <a:t>Beschaffung</a:t>
            </a:r>
            <a:r>
              <a:rPr lang="de-CH" dirty="0">
                <a:solidFill>
                  <a:schemeClr val="tx1"/>
                </a:solidFill>
                <a:latin typeface="Arial" panose="020B0604020202020204" pitchFamily="34" charset="0"/>
                <a:cs typeface="Arial" panose="020B0604020202020204" pitchFamily="34" charset="0"/>
              </a:rPr>
              <a:t> von Anlagen, können die Anlagen oftmals zu </a:t>
            </a:r>
            <a:r>
              <a:rPr lang="de-CH" b="1" dirty="0">
                <a:solidFill>
                  <a:schemeClr val="tx1"/>
                </a:solidFill>
                <a:latin typeface="Arial" panose="020B0604020202020204" pitchFamily="34" charset="0"/>
                <a:cs typeface="Arial" panose="020B0604020202020204" pitchFamily="34" charset="0"/>
              </a:rPr>
              <a:t>günstigeren Konditionen</a:t>
            </a:r>
            <a:r>
              <a:rPr lang="de-CH" dirty="0">
                <a:solidFill>
                  <a:schemeClr val="tx1"/>
                </a:solidFill>
                <a:latin typeface="Arial" panose="020B0604020202020204" pitchFamily="34" charset="0"/>
                <a:cs typeface="Arial" panose="020B0604020202020204" pitchFamily="34" charset="0"/>
              </a:rPr>
              <a:t> erworben werden. Die </a:t>
            </a:r>
            <a:r>
              <a:rPr lang="de-CH" b="1" dirty="0">
                <a:solidFill>
                  <a:schemeClr val="tx1"/>
                </a:solidFill>
                <a:latin typeface="Arial" panose="020B0604020202020204" pitchFamily="34" charset="0"/>
                <a:cs typeface="Arial" panose="020B0604020202020204" pitchFamily="34" charset="0"/>
              </a:rPr>
              <a:t>Weiterentwicklungsfähigkeit</a:t>
            </a:r>
            <a:r>
              <a:rPr lang="de-CH" dirty="0">
                <a:solidFill>
                  <a:schemeClr val="tx1"/>
                </a:solidFill>
                <a:latin typeface="Arial" panose="020B0604020202020204" pitchFamily="34" charset="0"/>
                <a:cs typeface="Arial" panose="020B0604020202020204" pitchFamily="34" charset="0"/>
              </a:rPr>
              <a:t> wird </a:t>
            </a:r>
            <a:r>
              <a:rPr lang="de-CH" b="1" dirty="0">
                <a:solidFill>
                  <a:schemeClr val="tx1"/>
                </a:solidFill>
                <a:latin typeface="Arial" panose="020B0604020202020204" pitchFamily="34" charset="0"/>
                <a:cs typeface="Arial" panose="020B0604020202020204" pitchFamily="34" charset="0"/>
              </a:rPr>
              <a:t>gesteigert</a:t>
            </a:r>
            <a:r>
              <a:rPr lang="de-CH" dirty="0">
                <a:solidFill>
                  <a:schemeClr val="tx1"/>
                </a:solidFill>
                <a:latin typeface="Arial" panose="020B0604020202020204" pitchFamily="34" charset="0"/>
                <a:cs typeface="Arial" panose="020B0604020202020204" pitchFamily="34" charset="0"/>
              </a:rPr>
              <a:t>.</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Durch die Integration der gesamten Dienstleistungskette kann die komplexe </a:t>
            </a:r>
            <a:r>
              <a:rPr lang="de-CH" b="1" dirty="0">
                <a:solidFill>
                  <a:schemeClr val="tx1"/>
                </a:solidFill>
                <a:latin typeface="Arial" panose="020B0604020202020204" pitchFamily="34" charset="0"/>
                <a:cs typeface="Arial" panose="020B0604020202020204" pitchFamily="34" charset="0"/>
              </a:rPr>
              <a:t>Koordination optimiert</a:t>
            </a:r>
            <a:r>
              <a:rPr lang="de-CH" dirty="0">
                <a:solidFill>
                  <a:schemeClr val="tx1"/>
                </a:solidFill>
                <a:latin typeface="Arial" panose="020B0604020202020204" pitchFamily="34" charset="0"/>
                <a:cs typeface="Arial" panose="020B0604020202020204" pitchFamily="34" charset="0"/>
              </a:rPr>
              <a:t> werden. Das </a:t>
            </a:r>
            <a:r>
              <a:rPr lang="de-CH" b="1" dirty="0">
                <a:solidFill>
                  <a:schemeClr val="tx1"/>
                </a:solidFill>
                <a:latin typeface="Arial" panose="020B0604020202020204" pitchFamily="34" charset="0"/>
                <a:cs typeface="Arial" panose="020B0604020202020204" pitchFamily="34" charset="0"/>
              </a:rPr>
              <a:t>Marketing</a:t>
            </a:r>
            <a:r>
              <a:rPr lang="de-CH" dirty="0">
                <a:solidFill>
                  <a:schemeClr val="tx1"/>
                </a:solidFill>
                <a:latin typeface="Arial" panose="020B0604020202020204" pitchFamily="34" charset="0"/>
                <a:cs typeface="Arial" panose="020B0604020202020204" pitchFamily="34" charset="0"/>
              </a:rPr>
              <a:t> kann gemeinsam </a:t>
            </a:r>
            <a:r>
              <a:rPr lang="de-CH" b="1" dirty="0">
                <a:solidFill>
                  <a:schemeClr val="tx1"/>
                </a:solidFill>
                <a:latin typeface="Arial" panose="020B0604020202020204" pitchFamily="34" charset="0"/>
                <a:cs typeface="Arial" panose="020B0604020202020204" pitchFamily="34" charset="0"/>
              </a:rPr>
              <a:t>verbessert</a:t>
            </a:r>
            <a:r>
              <a:rPr lang="de-CH" dirty="0">
                <a:solidFill>
                  <a:schemeClr val="tx1"/>
                </a:solidFill>
                <a:latin typeface="Arial" panose="020B0604020202020204" pitchFamily="34" charset="0"/>
                <a:cs typeface="Arial" panose="020B0604020202020204" pitchFamily="34" charset="0"/>
              </a:rPr>
              <a:t> werden.</a:t>
            </a:r>
          </a:p>
          <a:p>
            <a:pPr marL="168275" lvl="4" defTabSz="488950">
              <a:spcAft>
                <a:spcPts val="600"/>
              </a:spcAft>
              <a:buSzPct val="100000"/>
            </a:pPr>
            <a:endParaRPr lang="de-CH" dirty="0">
              <a:solidFill>
                <a:schemeClr val="tx1"/>
              </a:solidFill>
              <a:latin typeface="Arial" panose="020B0604020202020204" pitchFamily="34" charset="0"/>
              <a:cs typeface="Arial" panose="020B0604020202020204" pitchFamily="34" charset="0"/>
            </a:endParaRPr>
          </a:p>
        </p:txBody>
      </p:sp>
      <p:pic>
        <p:nvPicPr>
          <p:cNvPr id="6" name="Logo-STBAG">
            <a:extLst>
              <a:ext uri="{FF2B5EF4-FFF2-40B4-BE49-F238E27FC236}">
                <a16:creationId xmlns:a16="http://schemas.microsoft.com/office/drawing/2014/main" id="{2319CD0C-75E2-461A-A3BE-9B2CB063E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033" y="410632"/>
            <a:ext cx="1265767" cy="1265767"/>
          </a:xfrm>
          <a:prstGeom prst="rect">
            <a:avLst/>
          </a:prstGeom>
          <a:ln>
            <a:solidFill>
              <a:srgbClr val="DC1625"/>
            </a:solidFill>
          </a:ln>
        </p:spPr>
      </p:pic>
    </p:spTree>
    <p:extLst>
      <p:ext uri="{BB962C8B-B14F-4D97-AF65-F5344CB8AC3E}">
        <p14:creationId xmlns:p14="http://schemas.microsoft.com/office/powerpoint/2010/main" val="311260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434861" cy="540808"/>
          </a:xfrm>
        </p:spPr>
        <p:txBody>
          <a:bodyPr>
            <a:normAutofit fontScale="90000"/>
          </a:bodyPr>
          <a:lstStyle/>
          <a:p>
            <a:r>
              <a:rPr lang="de-DE" dirty="0"/>
              <a:t>Beurteilungskriterien </a:t>
            </a:r>
            <a:r>
              <a:rPr lang="de-DE" dirty="0" err="1"/>
              <a:t>Saastal</a:t>
            </a:r>
            <a:r>
              <a:rPr lang="de-DE" dirty="0"/>
              <a:t> Bergbahnen</a:t>
            </a:r>
            <a:endParaRPr lang="de-CH" dirty="0"/>
          </a:p>
        </p:txBody>
      </p:sp>
      <p:sp>
        <p:nvSpPr>
          <p:cNvPr id="22" name="Rechteck 21"/>
          <p:cNvSpPr/>
          <p:nvPr/>
        </p:nvSpPr>
        <p:spPr>
          <a:xfrm>
            <a:off x="813772" y="1676400"/>
            <a:ext cx="10667028" cy="57742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de-CH" b="1" dirty="0">
                <a:solidFill>
                  <a:schemeClr val="tx1"/>
                </a:solidFill>
                <a:latin typeface="Arial" panose="020B0604020202020204" pitchFamily="34" charset="0"/>
                <a:cs typeface="Arial" panose="020B0604020202020204" pitchFamily="34" charset="0"/>
              </a:rPr>
              <a:t>Markt</a:t>
            </a:r>
          </a:p>
          <a:p>
            <a:endParaRPr lang="de-CH" b="1" dirty="0">
              <a:solidFill>
                <a:schemeClr val="tx1"/>
              </a:solidFill>
              <a:latin typeface="Arial" panose="020B0604020202020204" pitchFamily="34" charset="0"/>
              <a:cs typeface="Arial" panose="020B0604020202020204" pitchFamily="34" charset="0"/>
            </a:endParaRP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Der Bergbahnsektor befindet sich in einem </a:t>
            </a:r>
            <a:r>
              <a:rPr lang="de-CH" b="1" dirty="0">
                <a:solidFill>
                  <a:schemeClr val="tx1"/>
                </a:solidFill>
                <a:latin typeface="Arial" panose="020B0604020202020204" pitchFamily="34" charset="0"/>
                <a:cs typeface="Arial" panose="020B0604020202020204" pitchFamily="34" charset="0"/>
              </a:rPr>
              <a:t>stagnierenden Mark</a:t>
            </a:r>
            <a:r>
              <a:rPr lang="de-CH" dirty="0">
                <a:solidFill>
                  <a:schemeClr val="tx1"/>
                </a:solidFill>
                <a:latin typeface="Arial" panose="020B0604020202020204" pitchFamily="34" charset="0"/>
                <a:cs typeface="Arial" panose="020B0604020202020204" pitchFamily="34" charset="0"/>
              </a:rPr>
              <a:t>t und </a:t>
            </a:r>
            <a:r>
              <a:rPr lang="de-CH" b="1" dirty="0">
                <a:solidFill>
                  <a:schemeClr val="tx1"/>
                </a:solidFill>
                <a:latin typeface="Arial" panose="020B0604020202020204" pitchFamily="34" charset="0"/>
                <a:cs typeface="Arial" panose="020B0604020202020204" pitchFamily="34" charset="0"/>
              </a:rPr>
              <a:t>Wachstum</a:t>
            </a:r>
            <a:r>
              <a:rPr lang="de-CH" dirty="0">
                <a:solidFill>
                  <a:schemeClr val="tx1"/>
                </a:solidFill>
                <a:latin typeface="Arial" panose="020B0604020202020204" pitchFamily="34" charset="0"/>
                <a:cs typeface="Arial" panose="020B0604020202020204" pitchFamily="34" charset="0"/>
              </a:rPr>
              <a:t> ist oft nur </a:t>
            </a:r>
            <a:r>
              <a:rPr lang="de-CH" b="1" dirty="0">
                <a:solidFill>
                  <a:schemeClr val="tx1"/>
                </a:solidFill>
                <a:latin typeface="Arial" panose="020B0604020202020204" pitchFamily="34" charset="0"/>
                <a:cs typeface="Arial" panose="020B0604020202020204" pitchFamily="34" charset="0"/>
              </a:rPr>
              <a:t>auf Kosten von anderen Gebieten </a:t>
            </a:r>
            <a:r>
              <a:rPr lang="de-CH" dirty="0">
                <a:solidFill>
                  <a:schemeClr val="tx1"/>
                </a:solidFill>
                <a:latin typeface="Arial" panose="020B0604020202020204" pitchFamily="34" charset="0"/>
                <a:cs typeface="Arial" panose="020B0604020202020204" pitchFamily="34" charset="0"/>
              </a:rPr>
              <a:t>zu erreichen.</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Aufgrund der stetig </a:t>
            </a:r>
            <a:r>
              <a:rPr lang="de-CH" b="1" dirty="0">
                <a:solidFill>
                  <a:schemeClr val="tx1"/>
                </a:solidFill>
                <a:latin typeface="Arial" panose="020B0604020202020204" pitchFamily="34" charset="0"/>
                <a:cs typeface="Arial" panose="020B0604020202020204" pitchFamily="34" charset="0"/>
              </a:rPr>
              <a:t>steigenden Investitionsanforderungen </a:t>
            </a:r>
            <a:r>
              <a:rPr lang="de-CH" dirty="0">
                <a:solidFill>
                  <a:schemeClr val="tx1"/>
                </a:solidFill>
                <a:latin typeface="Arial" panose="020B0604020202020204" pitchFamily="34" charset="0"/>
                <a:cs typeface="Arial" panose="020B0604020202020204" pitchFamily="34" charset="0"/>
              </a:rPr>
              <a:t>aufgrund der gestiegenen </a:t>
            </a:r>
            <a:r>
              <a:rPr lang="de-CH" b="1" dirty="0">
                <a:solidFill>
                  <a:schemeClr val="tx1"/>
                </a:solidFill>
                <a:latin typeface="Arial" panose="020B0604020202020204" pitchFamily="34" charset="0"/>
                <a:cs typeface="Arial" panose="020B0604020202020204" pitchFamily="34" charset="0"/>
              </a:rPr>
              <a:t>Ansprüche der Gäste </a:t>
            </a:r>
            <a:r>
              <a:rPr lang="de-CH" dirty="0">
                <a:solidFill>
                  <a:schemeClr val="tx1"/>
                </a:solidFill>
                <a:latin typeface="Arial" panose="020B0604020202020204" pitchFamily="34" charset="0"/>
                <a:cs typeface="Arial" panose="020B0604020202020204" pitchFamily="34" charset="0"/>
              </a:rPr>
              <a:t>oder Erneuerungsnotwendigkeiten </a:t>
            </a:r>
            <a:r>
              <a:rPr lang="de-CH" b="1" dirty="0">
                <a:solidFill>
                  <a:schemeClr val="tx1"/>
                </a:solidFill>
                <a:latin typeface="Arial" panose="020B0604020202020204" pitchFamily="34" charset="0"/>
                <a:cs typeface="Arial" panose="020B0604020202020204" pitchFamily="34" charset="0"/>
              </a:rPr>
              <a:t>nimmt der finanzielle Druck </a:t>
            </a:r>
            <a:r>
              <a:rPr lang="de-CH" dirty="0">
                <a:solidFill>
                  <a:schemeClr val="tx1"/>
                </a:solidFill>
                <a:latin typeface="Arial" panose="020B0604020202020204" pitchFamily="34" charset="0"/>
                <a:cs typeface="Arial" panose="020B0604020202020204" pitchFamily="34" charset="0"/>
              </a:rPr>
              <a:t>stetig</a:t>
            </a:r>
            <a:r>
              <a:rPr lang="de-CH" b="1" dirty="0">
                <a:solidFill>
                  <a:schemeClr val="tx1"/>
                </a:solidFill>
                <a:latin typeface="Arial" panose="020B0604020202020204" pitchFamily="34" charset="0"/>
                <a:cs typeface="Arial" panose="020B0604020202020204" pitchFamily="34" charset="0"/>
              </a:rPr>
              <a:t> zu</a:t>
            </a:r>
            <a:r>
              <a:rPr lang="de-CH" dirty="0">
                <a:solidFill>
                  <a:schemeClr val="tx1"/>
                </a:solidFill>
                <a:latin typeface="Arial" panose="020B0604020202020204" pitchFamily="34" charset="0"/>
                <a:cs typeface="Arial" panose="020B0604020202020204" pitchFamily="34" charset="0"/>
              </a:rPr>
              <a:t>.</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Ein </a:t>
            </a:r>
            <a:r>
              <a:rPr lang="de-CH" b="1" dirty="0">
                <a:solidFill>
                  <a:schemeClr val="tx1"/>
                </a:solidFill>
                <a:latin typeface="Arial" panose="020B0604020202020204" pitchFamily="34" charset="0"/>
                <a:cs typeface="Arial" panose="020B0604020202020204" pitchFamily="34" charset="0"/>
              </a:rPr>
              <a:t>grösseres</a:t>
            </a:r>
            <a:r>
              <a:rPr lang="de-CH" dirty="0">
                <a:solidFill>
                  <a:schemeClr val="tx1"/>
                </a:solidFill>
                <a:latin typeface="Arial" panose="020B0604020202020204" pitchFamily="34" charset="0"/>
                <a:cs typeface="Arial" panose="020B0604020202020204" pitchFamily="34" charset="0"/>
              </a:rPr>
              <a:t>, diversifizierteres </a:t>
            </a:r>
            <a:r>
              <a:rPr lang="de-CH" b="1" dirty="0">
                <a:solidFill>
                  <a:schemeClr val="tx1"/>
                </a:solidFill>
                <a:latin typeface="Arial" panose="020B0604020202020204" pitchFamily="34" charset="0"/>
                <a:cs typeface="Arial" panose="020B0604020202020204" pitchFamily="34" charset="0"/>
              </a:rPr>
              <a:t>Unternehmen</a:t>
            </a:r>
            <a:r>
              <a:rPr lang="de-CH" dirty="0">
                <a:solidFill>
                  <a:schemeClr val="tx1"/>
                </a:solidFill>
                <a:latin typeface="Arial" panose="020B0604020202020204" pitchFamily="34" charset="0"/>
                <a:cs typeface="Arial" panose="020B0604020202020204" pitchFamily="34" charset="0"/>
              </a:rPr>
              <a:t> mit etwas </a:t>
            </a:r>
            <a:r>
              <a:rPr lang="de-CH" b="1" dirty="0">
                <a:solidFill>
                  <a:schemeClr val="tx1"/>
                </a:solidFill>
                <a:latin typeface="Arial" panose="020B0604020202020204" pitchFamily="34" charset="0"/>
                <a:cs typeface="Arial" panose="020B0604020202020204" pitchFamily="34" charset="0"/>
              </a:rPr>
              <a:t>weniger lokalem Konkurrenzdruck </a:t>
            </a:r>
            <a:r>
              <a:rPr lang="de-CH" dirty="0">
                <a:solidFill>
                  <a:schemeClr val="tx1"/>
                </a:solidFill>
                <a:latin typeface="Arial" panose="020B0604020202020204" pitchFamily="34" charset="0"/>
                <a:cs typeface="Arial" panose="020B0604020202020204" pitchFamily="34" charset="0"/>
              </a:rPr>
              <a:t>kann diese </a:t>
            </a:r>
            <a:r>
              <a:rPr lang="de-CH" b="1" dirty="0">
                <a:solidFill>
                  <a:schemeClr val="tx1"/>
                </a:solidFill>
                <a:latin typeface="Arial" panose="020B0604020202020204" pitchFamily="34" charset="0"/>
                <a:cs typeface="Arial" panose="020B0604020202020204" pitchFamily="34" charset="0"/>
              </a:rPr>
              <a:t>Situation entschärfen </a:t>
            </a:r>
            <a:r>
              <a:rPr lang="de-CH" dirty="0">
                <a:solidFill>
                  <a:schemeClr val="tx1"/>
                </a:solidFill>
                <a:latin typeface="Arial" panose="020B0604020202020204" pitchFamily="34" charset="0"/>
                <a:cs typeface="Arial" panose="020B0604020202020204" pitchFamily="34" charset="0"/>
              </a:rPr>
              <a:t>und die </a:t>
            </a:r>
            <a:r>
              <a:rPr lang="de-CH" b="1" dirty="0">
                <a:solidFill>
                  <a:schemeClr val="tx1"/>
                </a:solidFill>
                <a:latin typeface="Arial" panose="020B0604020202020204" pitchFamily="34" charset="0"/>
                <a:cs typeface="Arial" panose="020B0604020202020204" pitchFamily="34" charset="0"/>
              </a:rPr>
              <a:t>Arbeitsplätze sichern</a:t>
            </a:r>
            <a:r>
              <a:rPr lang="de-CH" dirty="0">
                <a:solidFill>
                  <a:schemeClr val="tx1"/>
                </a:solidFill>
                <a:latin typeface="Arial" panose="020B0604020202020204" pitchFamily="34" charset="0"/>
                <a:cs typeface="Arial" panose="020B0604020202020204" pitchFamily="34" charset="0"/>
              </a:rPr>
              <a:t>.</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Eine teilweise </a:t>
            </a:r>
            <a:r>
              <a:rPr lang="de-CH" b="1" dirty="0">
                <a:solidFill>
                  <a:schemeClr val="tx1"/>
                </a:solidFill>
                <a:latin typeface="Arial" panose="020B0604020202020204" pitchFamily="34" charset="0"/>
                <a:cs typeface="Arial" panose="020B0604020202020204" pitchFamily="34" charset="0"/>
              </a:rPr>
              <a:t>Entflechtung der politischen Verknüpfung </a:t>
            </a:r>
            <a:r>
              <a:rPr lang="de-CH" dirty="0">
                <a:solidFill>
                  <a:schemeClr val="tx1"/>
                </a:solidFill>
                <a:latin typeface="Arial" panose="020B0604020202020204" pitchFamily="34" charset="0"/>
                <a:cs typeface="Arial" panose="020B0604020202020204" pitchFamily="34" charset="0"/>
              </a:rPr>
              <a:t>hilft, dass wichtige Entscheidungen vermehrt nach </a:t>
            </a:r>
            <a:r>
              <a:rPr lang="de-CH" b="1" dirty="0">
                <a:solidFill>
                  <a:schemeClr val="tx1"/>
                </a:solidFill>
                <a:latin typeface="Arial" panose="020B0604020202020204" pitchFamily="34" charset="0"/>
                <a:cs typeface="Arial" panose="020B0604020202020204" pitchFamily="34" charset="0"/>
              </a:rPr>
              <a:t>rationalen wirtschaftlichen Überlegungen </a:t>
            </a:r>
            <a:r>
              <a:rPr lang="de-CH" dirty="0">
                <a:solidFill>
                  <a:schemeClr val="tx1"/>
                </a:solidFill>
                <a:latin typeface="Arial" panose="020B0604020202020204" pitchFamily="34" charset="0"/>
                <a:cs typeface="Arial" panose="020B0604020202020204" pitchFamily="34" charset="0"/>
              </a:rPr>
              <a:t>gemacht werden und </a:t>
            </a:r>
            <a:r>
              <a:rPr lang="de-CH" b="1" dirty="0">
                <a:solidFill>
                  <a:schemeClr val="tx1"/>
                </a:solidFill>
                <a:latin typeface="Arial" panose="020B0604020202020204" pitchFamily="34" charset="0"/>
                <a:cs typeface="Arial" panose="020B0604020202020204" pitchFamily="34" charset="0"/>
              </a:rPr>
              <a:t>politische Kräfte weniger Einfluss</a:t>
            </a:r>
            <a:r>
              <a:rPr lang="de-CH" dirty="0">
                <a:solidFill>
                  <a:schemeClr val="tx1"/>
                </a:solidFill>
                <a:latin typeface="Arial" panose="020B0604020202020204" pitchFamily="34" charset="0"/>
                <a:cs typeface="Arial" panose="020B0604020202020204" pitchFamily="34" charset="0"/>
              </a:rPr>
              <a:t> auf die Entwicklung der Bergbahn haben.</a:t>
            </a:r>
          </a:p>
          <a:p>
            <a:pPr marL="534988" lvl="4" indent="-366713" defTabSz="488950">
              <a:spcAft>
                <a:spcPts val="600"/>
              </a:spcAft>
              <a:buSzPct val="100000"/>
              <a:buFont typeface="Wingdings" panose="05000000000000000000" pitchFamily="2" charset="2"/>
              <a:buChar char="ü"/>
            </a:pPr>
            <a:r>
              <a:rPr lang="de-CH" dirty="0">
                <a:solidFill>
                  <a:schemeClr val="tx1"/>
                </a:solidFill>
                <a:latin typeface="Arial" panose="020B0604020202020204" pitchFamily="34" charset="0"/>
                <a:cs typeface="Arial" panose="020B0604020202020204" pitchFamily="34" charset="0"/>
              </a:rPr>
              <a:t>Durch eine clevere Differenzierung und mit </a:t>
            </a:r>
            <a:r>
              <a:rPr lang="de-CH" b="1" dirty="0">
                <a:solidFill>
                  <a:schemeClr val="tx1"/>
                </a:solidFill>
                <a:latin typeface="Arial" panose="020B0604020202020204" pitchFamily="34" charset="0"/>
                <a:cs typeface="Arial" panose="020B0604020202020204" pitchFamily="34" charset="0"/>
              </a:rPr>
              <a:t>neuen Produkten und Produktkombinationen </a:t>
            </a:r>
            <a:r>
              <a:rPr lang="de-CH" dirty="0">
                <a:solidFill>
                  <a:schemeClr val="tx1"/>
                </a:solidFill>
                <a:latin typeface="Arial" panose="020B0604020202020204" pitchFamily="34" charset="0"/>
                <a:cs typeface="Arial" panose="020B0604020202020204" pitchFamily="34" charset="0"/>
              </a:rPr>
              <a:t>kann sich ein Berggebiet </a:t>
            </a:r>
            <a:r>
              <a:rPr lang="de-CH" b="1" dirty="0">
                <a:solidFill>
                  <a:schemeClr val="tx1"/>
                </a:solidFill>
                <a:latin typeface="Arial" panose="020B0604020202020204" pitchFamily="34" charset="0"/>
                <a:cs typeface="Arial" panose="020B0604020202020204" pitchFamily="34" charset="0"/>
              </a:rPr>
              <a:t>von Konkurrenzdestinationen abheben </a:t>
            </a:r>
            <a:r>
              <a:rPr lang="de-CH" dirty="0">
                <a:solidFill>
                  <a:schemeClr val="tx1"/>
                </a:solidFill>
                <a:latin typeface="Arial" panose="020B0604020202020204" pitchFamily="34" charset="0"/>
                <a:cs typeface="Arial" panose="020B0604020202020204" pitchFamily="34" charset="0"/>
              </a:rPr>
              <a:t>und womöglich eine </a:t>
            </a:r>
            <a:r>
              <a:rPr lang="de-CH" b="1" dirty="0">
                <a:solidFill>
                  <a:schemeClr val="tx1"/>
                </a:solidFill>
                <a:latin typeface="Arial" panose="020B0604020202020204" pitchFamily="34" charset="0"/>
                <a:cs typeface="Arial" panose="020B0604020202020204" pitchFamily="34" charset="0"/>
              </a:rPr>
              <a:t>höhere Zahlungsbereitschaft</a:t>
            </a:r>
            <a:r>
              <a:rPr lang="de-CH" dirty="0">
                <a:solidFill>
                  <a:schemeClr val="tx1"/>
                </a:solidFill>
                <a:latin typeface="Arial" panose="020B0604020202020204" pitchFamily="34" charset="0"/>
                <a:cs typeface="Arial" panose="020B0604020202020204" pitchFamily="34" charset="0"/>
              </a:rPr>
              <a:t> der Gäste bewirken.</a:t>
            </a:r>
          </a:p>
          <a:p>
            <a:pPr marL="168275" lvl="4" defTabSz="488950">
              <a:spcAft>
                <a:spcPts val="600"/>
              </a:spcAft>
              <a:buSzPct val="100000"/>
            </a:pPr>
            <a:endParaRPr lang="de-CH" dirty="0">
              <a:solidFill>
                <a:schemeClr val="tx1"/>
              </a:solidFill>
              <a:latin typeface="Arial" panose="020B0604020202020204" pitchFamily="34" charset="0"/>
              <a:cs typeface="Arial" panose="020B0604020202020204" pitchFamily="34" charset="0"/>
            </a:endParaRPr>
          </a:p>
        </p:txBody>
      </p:sp>
      <p:pic>
        <p:nvPicPr>
          <p:cNvPr id="6" name="Logo-STBAG">
            <a:extLst>
              <a:ext uri="{FF2B5EF4-FFF2-40B4-BE49-F238E27FC236}">
                <a16:creationId xmlns:a16="http://schemas.microsoft.com/office/drawing/2014/main" id="{2319CD0C-75E2-461A-A3BE-9B2CB063E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033" y="410632"/>
            <a:ext cx="1265767" cy="1265767"/>
          </a:xfrm>
          <a:prstGeom prst="rect">
            <a:avLst/>
          </a:prstGeom>
          <a:ln>
            <a:solidFill>
              <a:srgbClr val="DC1625"/>
            </a:solidFill>
          </a:ln>
        </p:spPr>
      </p:pic>
    </p:spTree>
    <p:extLst>
      <p:ext uri="{BB962C8B-B14F-4D97-AF65-F5344CB8AC3E}">
        <p14:creationId xmlns:p14="http://schemas.microsoft.com/office/powerpoint/2010/main" val="235649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434861" cy="540808"/>
          </a:xfrm>
        </p:spPr>
        <p:txBody>
          <a:bodyPr>
            <a:normAutofit fontScale="90000"/>
          </a:bodyPr>
          <a:lstStyle/>
          <a:p>
            <a:r>
              <a:rPr lang="de-DE" dirty="0"/>
              <a:t>Kosteneinsparungspotential </a:t>
            </a:r>
            <a:r>
              <a:rPr lang="de-DE" dirty="0" err="1"/>
              <a:t>Saastal</a:t>
            </a:r>
            <a:r>
              <a:rPr lang="de-DE" dirty="0"/>
              <a:t> BB</a:t>
            </a:r>
            <a:endParaRPr lang="de-CH" dirty="0"/>
          </a:p>
        </p:txBody>
      </p:sp>
      <p:sp>
        <p:nvSpPr>
          <p:cNvPr id="22" name="Rechteck 21"/>
          <p:cNvSpPr/>
          <p:nvPr/>
        </p:nvSpPr>
        <p:spPr>
          <a:xfrm>
            <a:off x="813772" y="1676400"/>
            <a:ext cx="10667028" cy="57742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de-CH" b="1" dirty="0">
                <a:solidFill>
                  <a:schemeClr val="tx1"/>
                </a:solidFill>
                <a:latin typeface="Arial" panose="020B0604020202020204" pitchFamily="34" charset="0"/>
                <a:cs typeface="Arial" panose="020B0604020202020204" pitchFamily="34" charset="0"/>
              </a:rPr>
              <a:t>Kosteneinsparungspotential </a:t>
            </a:r>
            <a:r>
              <a:rPr lang="de-CH" b="1" dirty="0" err="1">
                <a:solidFill>
                  <a:schemeClr val="tx1"/>
                </a:solidFill>
                <a:latin typeface="Arial" panose="020B0604020202020204" pitchFamily="34" charset="0"/>
                <a:cs typeface="Arial" panose="020B0604020202020204" pitchFamily="34" charset="0"/>
              </a:rPr>
              <a:t>Saastal</a:t>
            </a:r>
            <a:r>
              <a:rPr lang="de-CH" b="1" dirty="0">
                <a:solidFill>
                  <a:schemeClr val="tx1"/>
                </a:solidFill>
                <a:latin typeface="Arial" panose="020B0604020202020204" pitchFamily="34" charset="0"/>
                <a:cs typeface="Arial" panose="020B0604020202020204" pitchFamily="34" charset="0"/>
              </a:rPr>
              <a:t> Bergbahnen</a:t>
            </a:r>
          </a:p>
          <a:p>
            <a:endParaRPr lang="de-CH" b="1" dirty="0">
              <a:solidFill>
                <a:schemeClr val="tx1"/>
              </a:solidFill>
              <a:latin typeface="Arial" panose="020B0604020202020204" pitchFamily="34" charset="0"/>
              <a:cs typeface="Arial" panose="020B0604020202020204" pitchFamily="34" charset="0"/>
            </a:endParaRPr>
          </a:p>
          <a:p>
            <a:pPr marL="534988" lvl="4" indent="-366713" defTabSz="488950">
              <a:spcAft>
                <a:spcPts val="600"/>
              </a:spcAft>
              <a:buSzPct val="100000"/>
              <a:buFont typeface="Symbol" panose="05050102010706020507" pitchFamily="18" charset="2"/>
              <a:buChar char="-"/>
            </a:pPr>
            <a:r>
              <a:rPr lang="de-CH" dirty="0">
                <a:solidFill>
                  <a:schemeClr val="tx1"/>
                </a:solidFill>
                <a:latin typeface="Arial" panose="020B0604020202020204" pitchFamily="34" charset="0"/>
                <a:cs typeface="Arial" panose="020B0604020202020204" pitchFamily="34" charset="0"/>
              </a:rPr>
              <a:t>Aufgrund der </a:t>
            </a:r>
            <a:r>
              <a:rPr lang="de-CH" b="1" dirty="0">
                <a:solidFill>
                  <a:schemeClr val="tx1"/>
                </a:solidFill>
                <a:latin typeface="Arial" panose="020B0604020202020204" pitchFamily="34" charset="0"/>
                <a:cs typeface="Arial" panose="020B0604020202020204" pitchFamily="34" charset="0"/>
              </a:rPr>
              <a:t>Stillschweigevereinbarung</a:t>
            </a:r>
            <a:r>
              <a:rPr lang="de-CH" dirty="0">
                <a:solidFill>
                  <a:schemeClr val="tx1"/>
                </a:solidFill>
                <a:latin typeface="Arial" panose="020B0604020202020204" pitchFamily="34" charset="0"/>
                <a:cs typeface="Arial" panose="020B0604020202020204" pitchFamily="34" charset="0"/>
              </a:rPr>
              <a:t> und den laufenden Verhandlungen kann diesbezüglich noch </a:t>
            </a:r>
            <a:r>
              <a:rPr lang="de-CH" b="1" dirty="0">
                <a:solidFill>
                  <a:schemeClr val="tx1"/>
                </a:solidFill>
                <a:latin typeface="Arial" panose="020B0604020202020204" pitchFamily="34" charset="0"/>
                <a:cs typeface="Arial" panose="020B0604020202020204" pitchFamily="34" charset="0"/>
              </a:rPr>
              <a:t>keine Aussage </a:t>
            </a:r>
            <a:r>
              <a:rPr lang="de-CH" dirty="0">
                <a:solidFill>
                  <a:schemeClr val="tx1"/>
                </a:solidFill>
                <a:latin typeface="Arial" panose="020B0604020202020204" pitchFamily="34" charset="0"/>
                <a:cs typeface="Arial" panose="020B0604020202020204" pitchFamily="34" charset="0"/>
              </a:rPr>
              <a:t>gemacht werden. </a:t>
            </a:r>
          </a:p>
          <a:p>
            <a:pPr marL="534988" lvl="4" indent="-366713" defTabSz="488950">
              <a:spcAft>
                <a:spcPts val="600"/>
              </a:spcAft>
              <a:buSzPct val="100000"/>
              <a:buFont typeface="Symbol" panose="05050102010706020507" pitchFamily="18" charset="2"/>
              <a:buChar char="-"/>
            </a:pPr>
            <a:r>
              <a:rPr lang="de-CH" dirty="0">
                <a:solidFill>
                  <a:schemeClr val="tx1"/>
                </a:solidFill>
                <a:latin typeface="Arial" panose="020B0604020202020204" pitchFamily="34" charset="0"/>
                <a:cs typeface="Arial" panose="020B0604020202020204" pitchFamily="34" charset="0"/>
              </a:rPr>
              <a:t>Jedoch kann man festhalten, dass die </a:t>
            </a:r>
            <a:r>
              <a:rPr lang="de-CH" b="1" dirty="0" err="1">
                <a:solidFill>
                  <a:schemeClr val="tx1"/>
                </a:solidFill>
                <a:latin typeface="Arial" panose="020B0604020202020204" pitchFamily="34" charset="0"/>
                <a:cs typeface="Arial" panose="020B0604020202020204" pitchFamily="34" charset="0"/>
              </a:rPr>
              <a:t>Saastal</a:t>
            </a:r>
            <a:r>
              <a:rPr lang="de-CH" b="1" dirty="0">
                <a:solidFill>
                  <a:schemeClr val="tx1"/>
                </a:solidFill>
                <a:latin typeface="Arial" panose="020B0604020202020204" pitchFamily="34" charset="0"/>
                <a:cs typeface="Arial" panose="020B0604020202020204" pitchFamily="34" charset="0"/>
              </a:rPr>
              <a:t> Bergbahnen </a:t>
            </a:r>
            <a:r>
              <a:rPr lang="de-CH" dirty="0">
                <a:solidFill>
                  <a:schemeClr val="tx1"/>
                </a:solidFill>
                <a:latin typeface="Arial" panose="020B0604020202020204" pitchFamily="34" charset="0"/>
                <a:cs typeface="Arial" panose="020B0604020202020204" pitchFamily="34" charset="0"/>
              </a:rPr>
              <a:t>sicherlich </a:t>
            </a:r>
            <a:r>
              <a:rPr lang="de-CH" b="1" dirty="0">
                <a:solidFill>
                  <a:schemeClr val="tx1"/>
                </a:solidFill>
                <a:latin typeface="Arial" panose="020B0604020202020204" pitchFamily="34" charset="0"/>
                <a:cs typeface="Arial" panose="020B0604020202020204" pitchFamily="34" charset="0"/>
              </a:rPr>
              <a:t>am meisten Synergiepotential in der Region </a:t>
            </a:r>
            <a:r>
              <a:rPr lang="de-CH" dirty="0">
                <a:solidFill>
                  <a:schemeClr val="tx1"/>
                </a:solidFill>
                <a:latin typeface="Arial" panose="020B0604020202020204" pitchFamily="34" charset="0"/>
                <a:cs typeface="Arial" panose="020B0604020202020204" pitchFamily="34" charset="0"/>
              </a:rPr>
              <a:t>hätten.</a:t>
            </a:r>
          </a:p>
          <a:p>
            <a:pPr marL="168275" lvl="4" defTabSz="488950">
              <a:spcAft>
                <a:spcPts val="600"/>
              </a:spcAft>
              <a:buSzPct val="100000"/>
            </a:pPr>
            <a:endParaRPr lang="de-CH" dirty="0">
              <a:solidFill>
                <a:schemeClr val="tx1"/>
              </a:solidFill>
              <a:latin typeface="Arial" panose="020B0604020202020204" pitchFamily="34" charset="0"/>
              <a:cs typeface="Arial" panose="020B0604020202020204" pitchFamily="34" charset="0"/>
            </a:endParaRPr>
          </a:p>
        </p:txBody>
      </p:sp>
      <p:pic>
        <p:nvPicPr>
          <p:cNvPr id="6" name="Logo-STBAG">
            <a:extLst>
              <a:ext uri="{FF2B5EF4-FFF2-40B4-BE49-F238E27FC236}">
                <a16:creationId xmlns:a16="http://schemas.microsoft.com/office/drawing/2014/main" id="{2319CD0C-75E2-461A-A3BE-9B2CB063E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033" y="410632"/>
            <a:ext cx="1265767" cy="1265767"/>
          </a:xfrm>
          <a:prstGeom prst="rect">
            <a:avLst/>
          </a:prstGeom>
          <a:ln>
            <a:solidFill>
              <a:srgbClr val="DC1625"/>
            </a:solidFill>
          </a:ln>
        </p:spPr>
      </p:pic>
      <p:pic>
        <p:nvPicPr>
          <p:cNvPr id="3" name="Grafik 2"/>
          <p:cNvPicPr>
            <a:picLocks noChangeAspect="1"/>
          </p:cNvPicPr>
          <p:nvPr/>
        </p:nvPicPr>
        <p:blipFill>
          <a:blip r:embed="rId3"/>
          <a:stretch>
            <a:fillRect/>
          </a:stretch>
        </p:blipFill>
        <p:spPr>
          <a:xfrm rot="742374">
            <a:off x="8617458" y="3474081"/>
            <a:ext cx="2020482" cy="21789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3411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434861" cy="540808"/>
          </a:xfrm>
        </p:spPr>
        <p:txBody>
          <a:bodyPr>
            <a:normAutofit fontScale="90000"/>
          </a:bodyPr>
          <a:lstStyle/>
          <a:p>
            <a:r>
              <a:rPr lang="de-DE" dirty="0"/>
              <a:t>Beurteilungskriterien Verkauf an einen Dritten</a:t>
            </a:r>
            <a:endParaRPr lang="de-CH" dirty="0"/>
          </a:p>
        </p:txBody>
      </p:sp>
      <p:sp>
        <p:nvSpPr>
          <p:cNvPr id="22" name="Rechteck 21"/>
          <p:cNvSpPr/>
          <p:nvPr/>
        </p:nvSpPr>
        <p:spPr>
          <a:xfrm>
            <a:off x="813772" y="1676400"/>
            <a:ext cx="10667028" cy="4876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de-CH" b="1" dirty="0">
                <a:solidFill>
                  <a:schemeClr val="tx1"/>
                </a:solidFill>
                <a:latin typeface="Arial" panose="020B0604020202020204" pitchFamily="34" charset="0"/>
                <a:cs typeface="Arial" panose="020B0604020202020204" pitchFamily="34" charset="0"/>
              </a:rPr>
              <a:t>Die Beurteilungskriterien können ohne Kenntnis des Käufers u.E. nicht beurteilt werden.</a:t>
            </a:r>
          </a:p>
          <a:p>
            <a:endParaRPr lang="de-CH" b="1" dirty="0">
              <a:solidFill>
                <a:schemeClr val="tx1"/>
              </a:solidFill>
              <a:latin typeface="Arial" panose="020B0604020202020204" pitchFamily="34" charset="0"/>
              <a:cs typeface="Arial" panose="020B0604020202020204" pitchFamily="34" charset="0"/>
            </a:endParaRPr>
          </a:p>
          <a:p>
            <a:pPr marL="168275" lvl="4" defTabSz="488950">
              <a:spcAft>
                <a:spcPts val="600"/>
              </a:spcAft>
              <a:buSzPct val="100000"/>
            </a:pPr>
            <a:endParaRPr lang="de-CH" dirty="0">
              <a:solidFill>
                <a:schemeClr val="tx1"/>
              </a:solidFill>
              <a:latin typeface="Arial" panose="020B0604020202020204" pitchFamily="34" charset="0"/>
              <a:cs typeface="Arial" panose="020B0604020202020204" pitchFamily="34" charset="0"/>
            </a:endParaRPr>
          </a:p>
        </p:txBody>
      </p:sp>
      <p:grpSp>
        <p:nvGrpSpPr>
          <p:cNvPr id="5" name="Gruppieren 4"/>
          <p:cNvGrpSpPr/>
          <p:nvPr/>
        </p:nvGrpSpPr>
        <p:grpSpPr>
          <a:xfrm>
            <a:off x="3335294" y="2468033"/>
            <a:ext cx="5623983" cy="3749322"/>
            <a:chOff x="3335294" y="2468033"/>
            <a:chExt cx="5623983" cy="3749322"/>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294" y="2468033"/>
              <a:ext cx="5623983" cy="374932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94761" y="4526620"/>
              <a:ext cx="2305047" cy="1558212"/>
            </a:xfrm>
            <a:prstGeom prst="rect">
              <a:avLst/>
            </a:prstGeom>
          </p:spPr>
        </p:pic>
      </p:grpSp>
    </p:spTree>
    <p:extLst>
      <p:ext uri="{BB962C8B-B14F-4D97-AF65-F5344CB8AC3E}">
        <p14:creationId xmlns:p14="http://schemas.microsoft.com/office/powerpoint/2010/main" val="2364791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A4710-224E-7FAC-C186-7E27770D99B6}"/>
              </a:ext>
            </a:extLst>
          </p:cNvPr>
          <p:cNvSpPr>
            <a:spLocks noGrp="1"/>
          </p:cNvSpPr>
          <p:nvPr>
            <p:ph type="title"/>
          </p:nvPr>
        </p:nvSpPr>
        <p:spPr>
          <a:xfrm>
            <a:off x="1604740" y="1727879"/>
            <a:ext cx="10182796" cy="540808"/>
          </a:xfrm>
        </p:spPr>
        <p:txBody>
          <a:bodyPr>
            <a:normAutofit fontScale="90000"/>
          </a:bodyPr>
          <a:lstStyle/>
          <a:p>
            <a:r>
              <a:rPr lang="de-CH" dirty="0"/>
              <a:t>Bergbahnen Hohsaas AG nach der Sanierung</a:t>
            </a:r>
          </a:p>
        </p:txBody>
      </p:sp>
      <p:sp>
        <p:nvSpPr>
          <p:cNvPr id="3" name="Inhaltsplatzhalter 2">
            <a:extLst>
              <a:ext uri="{FF2B5EF4-FFF2-40B4-BE49-F238E27FC236}">
                <a16:creationId xmlns:a16="http://schemas.microsoft.com/office/drawing/2014/main" id="{934A2E9A-B5B4-FEEC-D4A2-8C2C48A31669}"/>
              </a:ext>
            </a:extLst>
          </p:cNvPr>
          <p:cNvSpPr>
            <a:spLocks noGrp="1"/>
          </p:cNvSpPr>
          <p:nvPr>
            <p:ph idx="1"/>
          </p:nvPr>
        </p:nvSpPr>
        <p:spPr>
          <a:xfrm>
            <a:off x="1604740" y="2443313"/>
            <a:ext cx="10182796" cy="3912726"/>
          </a:xfrm>
        </p:spPr>
        <p:txBody>
          <a:bodyPr/>
          <a:lstStyle/>
          <a:p>
            <a:r>
              <a:rPr lang="de-CH" dirty="0"/>
              <a:t>Ausgangslage</a:t>
            </a:r>
          </a:p>
          <a:p>
            <a:r>
              <a:rPr lang="de-CH" dirty="0"/>
              <a:t>Investitionen</a:t>
            </a:r>
          </a:p>
          <a:p>
            <a:r>
              <a:rPr lang="de-CH" dirty="0"/>
              <a:t>Geschäftsverlauf seit der Sanierung</a:t>
            </a:r>
          </a:p>
          <a:p>
            <a:r>
              <a:rPr lang="de-CH" dirty="0"/>
              <a:t>Gegenüberstellung</a:t>
            </a:r>
          </a:p>
          <a:p>
            <a:r>
              <a:rPr lang="de-CH" dirty="0"/>
              <a:t>Zusammenfassung</a:t>
            </a:r>
          </a:p>
          <a:p>
            <a:r>
              <a:rPr lang="de-CH" dirty="0"/>
              <a:t>Konsultativabstimmung</a:t>
            </a:r>
          </a:p>
        </p:txBody>
      </p:sp>
      <p:pic>
        <p:nvPicPr>
          <p:cNvPr id="4" name="Grafik 3">
            <a:extLst>
              <a:ext uri="{FF2B5EF4-FFF2-40B4-BE49-F238E27FC236}">
                <a16:creationId xmlns:a16="http://schemas.microsoft.com/office/drawing/2014/main" id="{F762D27A-1BBE-3E7A-4E9F-7E02A1344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926" y="227571"/>
            <a:ext cx="4476312" cy="1136983"/>
          </a:xfrm>
          <a:prstGeom prst="rect">
            <a:avLst/>
          </a:prstGeom>
        </p:spPr>
      </p:pic>
    </p:spTree>
    <p:extLst>
      <p:ext uri="{BB962C8B-B14F-4D97-AF65-F5344CB8AC3E}">
        <p14:creationId xmlns:p14="http://schemas.microsoft.com/office/powerpoint/2010/main" val="3156721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401FB-FAE8-245A-12EA-20E1BF3A0967}"/>
              </a:ext>
            </a:extLst>
          </p:cNvPr>
          <p:cNvSpPr>
            <a:spLocks noGrp="1"/>
          </p:cNvSpPr>
          <p:nvPr>
            <p:ph type="title"/>
          </p:nvPr>
        </p:nvSpPr>
        <p:spPr/>
        <p:txBody>
          <a:bodyPr>
            <a:normAutofit fontScale="90000"/>
          </a:bodyPr>
          <a:lstStyle/>
          <a:p>
            <a:r>
              <a:rPr lang="de-CH" dirty="0"/>
              <a:t>Ausgangslage</a:t>
            </a:r>
          </a:p>
        </p:txBody>
      </p:sp>
      <p:sp>
        <p:nvSpPr>
          <p:cNvPr id="3" name="Inhaltsplatzhalter 2">
            <a:extLst>
              <a:ext uri="{FF2B5EF4-FFF2-40B4-BE49-F238E27FC236}">
                <a16:creationId xmlns:a16="http://schemas.microsoft.com/office/drawing/2014/main" id="{68887EEF-E1FC-46BB-CEFB-8EBE818FF85C}"/>
              </a:ext>
            </a:extLst>
          </p:cNvPr>
          <p:cNvSpPr>
            <a:spLocks noGrp="1"/>
          </p:cNvSpPr>
          <p:nvPr>
            <p:ph idx="1"/>
          </p:nvPr>
        </p:nvSpPr>
        <p:spPr/>
        <p:txBody>
          <a:bodyPr/>
          <a:lstStyle/>
          <a:p>
            <a:r>
              <a:rPr lang="de-CH" dirty="0"/>
              <a:t>Sanierung der Bergbahnen Hohsaas AG</a:t>
            </a:r>
          </a:p>
          <a:p>
            <a:r>
              <a:rPr lang="de-CH" dirty="0"/>
              <a:t>Sanierung abgestimmt auf die Gemeinde</a:t>
            </a:r>
          </a:p>
          <a:p>
            <a:r>
              <a:rPr lang="de-CH" dirty="0"/>
              <a:t>Vermögensübertrag (Anlagen ins Eigentum der Gemeinde)</a:t>
            </a:r>
          </a:p>
          <a:p>
            <a:r>
              <a:rPr lang="de-CH" dirty="0"/>
              <a:t>BBH mietet die Anlage für CHF 750’000.00 / Jahr</a:t>
            </a:r>
          </a:p>
          <a:p>
            <a:r>
              <a:rPr lang="de-CH" dirty="0"/>
              <a:t>Seit der Nachlassstundung gesunder Geschäftsverlauf</a:t>
            </a:r>
          </a:p>
          <a:p>
            <a:r>
              <a:rPr lang="de-CH" dirty="0"/>
              <a:t>Massnahmen Sanierung (Digitalisierung, Zusammenlegung STAG/BBH, Abläufe optimiert, Finanzplanung)</a:t>
            </a:r>
          </a:p>
          <a:p>
            <a:r>
              <a:rPr lang="de-CH" dirty="0"/>
              <a:t>Innovationen, mannloser Betrieb</a:t>
            </a:r>
          </a:p>
          <a:p>
            <a:r>
              <a:rPr lang="de-CH" dirty="0"/>
              <a:t>Gesunde Liquidität</a:t>
            </a:r>
          </a:p>
        </p:txBody>
      </p:sp>
    </p:spTree>
    <p:extLst>
      <p:ext uri="{BB962C8B-B14F-4D97-AF65-F5344CB8AC3E}">
        <p14:creationId xmlns:p14="http://schemas.microsoft.com/office/powerpoint/2010/main" val="2005777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C924D-E54B-44F5-4062-68C3849E53D9}"/>
              </a:ext>
            </a:extLst>
          </p:cNvPr>
          <p:cNvSpPr>
            <a:spLocks noGrp="1"/>
          </p:cNvSpPr>
          <p:nvPr>
            <p:ph type="title"/>
          </p:nvPr>
        </p:nvSpPr>
        <p:spPr/>
        <p:txBody>
          <a:bodyPr>
            <a:normAutofit fontScale="90000"/>
          </a:bodyPr>
          <a:lstStyle/>
          <a:p>
            <a:r>
              <a:rPr lang="de-CH" dirty="0"/>
              <a:t>Betriebsbewilligungen bis…</a:t>
            </a:r>
          </a:p>
        </p:txBody>
      </p:sp>
      <p:sp>
        <p:nvSpPr>
          <p:cNvPr id="3" name="Inhaltsplatzhalter 2">
            <a:extLst>
              <a:ext uri="{FF2B5EF4-FFF2-40B4-BE49-F238E27FC236}">
                <a16:creationId xmlns:a16="http://schemas.microsoft.com/office/drawing/2014/main" id="{23C045DD-1450-311F-2E88-0664A1EF0837}"/>
              </a:ext>
            </a:extLst>
          </p:cNvPr>
          <p:cNvSpPr>
            <a:spLocks noGrp="1"/>
          </p:cNvSpPr>
          <p:nvPr>
            <p:ph idx="1"/>
          </p:nvPr>
        </p:nvSpPr>
        <p:spPr/>
        <p:txBody>
          <a:bodyPr/>
          <a:lstStyle/>
          <a:p>
            <a:r>
              <a:rPr lang="de-CH" dirty="0"/>
              <a:t>Sektion 1				30.06.2042</a:t>
            </a:r>
          </a:p>
          <a:p>
            <a:r>
              <a:rPr lang="de-CH" dirty="0"/>
              <a:t>Sektion 2				31.05.2045</a:t>
            </a:r>
          </a:p>
          <a:p>
            <a:r>
              <a:rPr lang="de-CH" dirty="0"/>
              <a:t>Ankerlift				31.05.2032</a:t>
            </a:r>
          </a:p>
          <a:p>
            <a:r>
              <a:rPr lang="de-CH" dirty="0"/>
              <a:t>Förderband				31.05.2024</a:t>
            </a:r>
          </a:p>
          <a:p>
            <a:endParaRPr lang="de-CH" dirty="0"/>
          </a:p>
          <a:p>
            <a:pPr marL="0" indent="0">
              <a:buNone/>
            </a:pPr>
            <a:r>
              <a:rPr lang="de-CH" dirty="0"/>
              <a:t>Die Anlagen sind in einem gut gewarteten Zustand. Die regelmässigen Audits des  BAV bestätigen diesen Sachverhalt.</a:t>
            </a:r>
          </a:p>
        </p:txBody>
      </p:sp>
    </p:spTree>
    <p:extLst>
      <p:ext uri="{BB962C8B-B14F-4D97-AF65-F5344CB8AC3E}">
        <p14:creationId xmlns:p14="http://schemas.microsoft.com/office/powerpoint/2010/main" val="1955586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A9ACA-F957-AC5C-193B-B1BEA5991658}"/>
              </a:ext>
            </a:extLst>
          </p:cNvPr>
          <p:cNvSpPr>
            <a:spLocks noGrp="1"/>
          </p:cNvSpPr>
          <p:nvPr>
            <p:ph type="title"/>
          </p:nvPr>
        </p:nvSpPr>
        <p:spPr/>
        <p:txBody>
          <a:bodyPr>
            <a:normAutofit fontScale="90000"/>
          </a:bodyPr>
          <a:lstStyle/>
          <a:p>
            <a:r>
              <a:rPr lang="de-CH" dirty="0"/>
              <a:t>Investitionen getätigt/in Ausführung seit NLS</a:t>
            </a:r>
          </a:p>
        </p:txBody>
      </p:sp>
      <p:sp>
        <p:nvSpPr>
          <p:cNvPr id="3" name="Inhaltsplatzhalter 2">
            <a:extLst>
              <a:ext uri="{FF2B5EF4-FFF2-40B4-BE49-F238E27FC236}">
                <a16:creationId xmlns:a16="http://schemas.microsoft.com/office/drawing/2014/main" id="{6BF95392-7638-C4F3-CA67-BF290F8B5C66}"/>
              </a:ext>
            </a:extLst>
          </p:cNvPr>
          <p:cNvSpPr>
            <a:spLocks noGrp="1"/>
          </p:cNvSpPr>
          <p:nvPr>
            <p:ph idx="1"/>
          </p:nvPr>
        </p:nvSpPr>
        <p:spPr/>
        <p:txBody>
          <a:bodyPr>
            <a:normAutofit/>
          </a:bodyPr>
          <a:lstStyle/>
          <a:p>
            <a:pPr>
              <a:tabLst>
                <a:tab pos="7265988" algn="l"/>
                <a:tab pos="9953625" algn="r"/>
              </a:tabLst>
            </a:pPr>
            <a:r>
              <a:rPr lang="de-CH" dirty="0"/>
              <a:t>Erneuerung IT	CHF	200’000.00</a:t>
            </a:r>
          </a:p>
          <a:p>
            <a:pPr>
              <a:tabLst>
                <a:tab pos="7265988" algn="l"/>
                <a:tab pos="9953625" algn="r"/>
              </a:tabLst>
            </a:pPr>
            <a:r>
              <a:rPr lang="de-CH" dirty="0"/>
              <a:t>Modernisierung der Eingangshalle	CHF	85’000.00</a:t>
            </a:r>
          </a:p>
          <a:p>
            <a:pPr>
              <a:tabLst>
                <a:tab pos="7265988" algn="l"/>
                <a:tab pos="9953625" algn="r"/>
              </a:tabLst>
            </a:pPr>
            <a:r>
              <a:rPr lang="de-CH" dirty="0" err="1"/>
              <a:t>Digitaliserung</a:t>
            </a:r>
            <a:r>
              <a:rPr lang="de-CH" dirty="0"/>
              <a:t> &amp; Automatisierung	CHF	250’000.00</a:t>
            </a:r>
          </a:p>
          <a:p>
            <a:pPr>
              <a:tabLst>
                <a:tab pos="7265988" algn="l"/>
                <a:tab pos="9953625" algn="r"/>
              </a:tabLst>
            </a:pPr>
            <a:r>
              <a:rPr lang="de-CH" dirty="0"/>
              <a:t>Neues Windenpistenfahrzeug	CHF	495’000.00</a:t>
            </a:r>
          </a:p>
          <a:p>
            <a:pPr>
              <a:tabLst>
                <a:tab pos="7265988" algn="l"/>
                <a:tab pos="9953625" algn="r"/>
              </a:tabLst>
            </a:pPr>
            <a:r>
              <a:rPr lang="de-CH" dirty="0"/>
              <a:t>Bike Trail Kreuzboden	CHF	40’000.00</a:t>
            </a:r>
          </a:p>
          <a:p>
            <a:pPr>
              <a:tabLst>
                <a:tab pos="7265988" algn="l"/>
                <a:tab pos="9953625" algn="r"/>
              </a:tabLst>
            </a:pPr>
            <a:r>
              <a:rPr lang="de-CH" dirty="0">
                <a:solidFill>
                  <a:srgbClr val="0070C0"/>
                </a:solidFill>
              </a:rPr>
              <a:t>Bike Trail Kreuzboden – Saas-Grund	CHF	80’000.00</a:t>
            </a:r>
          </a:p>
          <a:p>
            <a:pPr>
              <a:tabLst>
                <a:tab pos="7265988" algn="l"/>
                <a:tab pos="9953625" algn="r"/>
              </a:tabLst>
            </a:pPr>
            <a:r>
              <a:rPr lang="de-CH" dirty="0">
                <a:solidFill>
                  <a:srgbClr val="0070C0"/>
                </a:solidFill>
              </a:rPr>
              <a:t>Erneuerung Kinderspielplatz Kreuzboden	CHF	120’000.00</a:t>
            </a:r>
          </a:p>
          <a:p>
            <a:pPr>
              <a:tabLst>
                <a:tab pos="7265988" algn="l"/>
                <a:tab pos="9953625" algn="r"/>
              </a:tabLst>
            </a:pPr>
            <a:r>
              <a:rPr lang="de-CH" dirty="0"/>
              <a:t>Verdoppelung der </a:t>
            </a:r>
            <a:r>
              <a:rPr lang="de-CH" dirty="0" err="1"/>
              <a:t>Beschneiungskapazität</a:t>
            </a:r>
            <a:r>
              <a:rPr lang="de-CH" dirty="0"/>
              <a:t>	CHF	550’000.00</a:t>
            </a:r>
          </a:p>
          <a:p>
            <a:pPr>
              <a:tabLst>
                <a:tab pos="7265988" algn="l"/>
                <a:tab pos="9953625" algn="r"/>
              </a:tabLst>
            </a:pPr>
            <a:r>
              <a:rPr lang="de-CH" dirty="0"/>
              <a:t>Marketing	</a:t>
            </a:r>
            <a:r>
              <a:rPr lang="de-CH" u="sng" dirty="0"/>
              <a:t>CHF	45’000.00</a:t>
            </a:r>
          </a:p>
          <a:p>
            <a:pPr>
              <a:tabLst>
                <a:tab pos="7265988" algn="l"/>
                <a:tab pos="9953625" algn="r"/>
              </a:tabLst>
            </a:pPr>
            <a:r>
              <a:rPr lang="de-CH" b="1" dirty="0"/>
              <a:t>Total Investitionen seit NLS aus eigener Kraft	CHF	1’865’000.00</a:t>
            </a:r>
            <a:r>
              <a:rPr lang="de-CH" dirty="0"/>
              <a:t>	</a:t>
            </a:r>
          </a:p>
        </p:txBody>
      </p:sp>
    </p:spTree>
    <p:extLst>
      <p:ext uri="{BB962C8B-B14F-4D97-AF65-F5344CB8AC3E}">
        <p14:creationId xmlns:p14="http://schemas.microsoft.com/office/powerpoint/2010/main" val="154920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C2A40CE-8179-D304-AEFA-C1644C3AB01E}"/>
              </a:ext>
            </a:extLst>
          </p:cNvPr>
          <p:cNvPicPr>
            <a:picLocks noChangeAspect="1"/>
          </p:cNvPicPr>
          <p:nvPr/>
        </p:nvPicPr>
        <p:blipFill>
          <a:blip r:embed="rId2"/>
          <a:stretch>
            <a:fillRect/>
          </a:stretch>
        </p:blipFill>
        <p:spPr>
          <a:xfrm>
            <a:off x="1750877" y="1922932"/>
            <a:ext cx="10181663" cy="4760258"/>
          </a:xfrm>
          <a:prstGeom prst="rect">
            <a:avLst/>
          </a:prstGeom>
        </p:spPr>
      </p:pic>
      <p:sp>
        <p:nvSpPr>
          <p:cNvPr id="6" name="Inhaltsplatzhalter 2">
            <a:extLst>
              <a:ext uri="{FF2B5EF4-FFF2-40B4-BE49-F238E27FC236}">
                <a16:creationId xmlns:a16="http://schemas.microsoft.com/office/drawing/2014/main" id="{C364BED9-83CA-8CA1-1AAA-16148DB0990D}"/>
              </a:ext>
            </a:extLst>
          </p:cNvPr>
          <p:cNvSpPr txBox="1">
            <a:spLocks/>
          </p:cNvSpPr>
          <p:nvPr/>
        </p:nvSpPr>
        <p:spPr>
          <a:xfrm>
            <a:off x="1750877" y="232544"/>
            <a:ext cx="10182796" cy="14617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DE" dirty="0"/>
              <a:t>Im Zusammenhang mit dem Bau des Trinkwasserkraftwerkes wird eben-falls die Trinkwasserleitung erneuert. Der Anteil der Einwohnergemeinde beträgt CHF 600‘000.00. In den letzten Jahren wurden bereits Rück-stellungen von CHF 500‘000.00 hierzu gebildet.</a:t>
            </a:r>
            <a:endParaRPr lang="de-CH" dirty="0"/>
          </a:p>
        </p:txBody>
      </p:sp>
      <p:sp>
        <p:nvSpPr>
          <p:cNvPr id="7" name="Inhaltsplatzhalter 2">
            <a:extLst>
              <a:ext uri="{FF2B5EF4-FFF2-40B4-BE49-F238E27FC236}">
                <a16:creationId xmlns:a16="http://schemas.microsoft.com/office/drawing/2014/main" id="{B3857DD4-B1A7-534A-7376-CE553A217313}"/>
              </a:ext>
            </a:extLst>
          </p:cNvPr>
          <p:cNvSpPr txBox="1">
            <a:spLocks/>
          </p:cNvSpPr>
          <p:nvPr/>
        </p:nvSpPr>
        <p:spPr>
          <a:xfrm>
            <a:off x="1749744" y="1922932"/>
            <a:ext cx="10182796" cy="8208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b="1" dirty="0"/>
              <a:t>Genehmigung Verpflichtungskredit von CHF 600‘000.00</a:t>
            </a:r>
            <a:endParaRPr lang="de-CH" b="1" dirty="0"/>
          </a:p>
        </p:txBody>
      </p:sp>
    </p:spTree>
    <p:extLst>
      <p:ext uri="{BB962C8B-B14F-4D97-AF65-F5344CB8AC3E}">
        <p14:creationId xmlns:p14="http://schemas.microsoft.com/office/powerpoint/2010/main" val="3505480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A9ACA-F957-AC5C-193B-B1BEA5991658}"/>
              </a:ext>
            </a:extLst>
          </p:cNvPr>
          <p:cNvSpPr>
            <a:spLocks noGrp="1"/>
          </p:cNvSpPr>
          <p:nvPr>
            <p:ph type="title"/>
          </p:nvPr>
        </p:nvSpPr>
        <p:spPr/>
        <p:txBody>
          <a:bodyPr>
            <a:normAutofit fontScale="90000"/>
          </a:bodyPr>
          <a:lstStyle/>
          <a:p>
            <a:r>
              <a:rPr lang="de-CH" dirty="0"/>
              <a:t>Investitionen langfristig (7 Jahre)</a:t>
            </a:r>
          </a:p>
        </p:txBody>
      </p:sp>
      <p:sp>
        <p:nvSpPr>
          <p:cNvPr id="3" name="Inhaltsplatzhalter 2">
            <a:extLst>
              <a:ext uri="{FF2B5EF4-FFF2-40B4-BE49-F238E27FC236}">
                <a16:creationId xmlns:a16="http://schemas.microsoft.com/office/drawing/2014/main" id="{6BF95392-7638-C4F3-CA67-BF290F8B5C66}"/>
              </a:ext>
            </a:extLst>
          </p:cNvPr>
          <p:cNvSpPr>
            <a:spLocks noGrp="1"/>
          </p:cNvSpPr>
          <p:nvPr>
            <p:ph idx="1"/>
          </p:nvPr>
        </p:nvSpPr>
        <p:spPr/>
        <p:txBody>
          <a:bodyPr>
            <a:normAutofit/>
          </a:bodyPr>
          <a:lstStyle/>
          <a:p>
            <a:pPr>
              <a:tabLst>
                <a:tab pos="7265988" algn="l"/>
                <a:tab pos="9953625" algn="r"/>
              </a:tabLst>
            </a:pPr>
            <a:r>
              <a:rPr lang="de-CH" dirty="0"/>
              <a:t>Weiterführung Automatisierung	CHF	100’000.00</a:t>
            </a:r>
          </a:p>
          <a:p>
            <a:pPr>
              <a:tabLst>
                <a:tab pos="7265988" algn="l"/>
                <a:tab pos="9953625" algn="r"/>
              </a:tabLst>
            </a:pPr>
            <a:r>
              <a:rPr lang="de-CH" dirty="0"/>
              <a:t>Ersatz / Modernisierung Ankerlift	CHF	650’000.00</a:t>
            </a:r>
          </a:p>
          <a:p>
            <a:pPr>
              <a:tabLst>
                <a:tab pos="7265988" algn="l"/>
                <a:tab pos="9953625" algn="r"/>
              </a:tabLst>
            </a:pPr>
            <a:r>
              <a:rPr lang="de-CH" dirty="0"/>
              <a:t>Ersatz Pistenfahrzeug	CHF	450’000.00</a:t>
            </a:r>
          </a:p>
          <a:p>
            <a:pPr>
              <a:tabLst>
                <a:tab pos="7265988" algn="l"/>
                <a:tab pos="9953625" algn="r"/>
              </a:tabLst>
            </a:pPr>
            <a:r>
              <a:rPr lang="de-CH" dirty="0"/>
              <a:t>Ersatz Steuerung Anlagen / Antriebsmotor 1. Sek.	CHF	850’000.00</a:t>
            </a:r>
          </a:p>
          <a:p>
            <a:pPr>
              <a:tabLst>
                <a:tab pos="7265988" algn="l"/>
                <a:tab pos="9953625" algn="r"/>
              </a:tabLst>
            </a:pPr>
            <a:r>
              <a:rPr lang="de-CH" dirty="0">
                <a:solidFill>
                  <a:srgbClr val="0070C0"/>
                </a:solidFill>
              </a:rPr>
              <a:t>Unvorhergesehenes	</a:t>
            </a:r>
            <a:r>
              <a:rPr lang="de-CH" u="sng" dirty="0">
                <a:solidFill>
                  <a:srgbClr val="0070C0"/>
                </a:solidFill>
              </a:rPr>
              <a:t>CHF	250’000.00</a:t>
            </a:r>
          </a:p>
          <a:p>
            <a:pPr>
              <a:tabLst>
                <a:tab pos="7265988" algn="l"/>
                <a:tab pos="9953625" algn="r"/>
              </a:tabLst>
            </a:pPr>
            <a:r>
              <a:rPr lang="de-CH" b="1" dirty="0"/>
              <a:t>Total Investitionen seit NLS aus eigener Kraft	CHF	2’300’000.0</a:t>
            </a:r>
          </a:p>
          <a:p>
            <a:pPr>
              <a:tabLst>
                <a:tab pos="7265988" algn="l"/>
                <a:tab pos="9953625" algn="r"/>
              </a:tabLst>
            </a:pPr>
            <a:endParaRPr lang="de-CH" b="1" dirty="0"/>
          </a:p>
          <a:p>
            <a:pPr>
              <a:tabLst>
                <a:tab pos="7265988" algn="l"/>
                <a:tab pos="9953625" algn="r"/>
              </a:tabLst>
            </a:pPr>
            <a:r>
              <a:rPr lang="de-CH" dirty="0"/>
              <a:t>Pro Jahr im Mittel	CHF	328’500.00</a:t>
            </a:r>
          </a:p>
          <a:p>
            <a:pPr>
              <a:tabLst>
                <a:tab pos="7265988" algn="l"/>
                <a:tab pos="9953625" algn="r"/>
              </a:tabLst>
            </a:pPr>
            <a:r>
              <a:rPr lang="de-CH" dirty="0">
                <a:solidFill>
                  <a:srgbClr val="FF0000"/>
                </a:solidFill>
              </a:rPr>
              <a:t>Abschreibungen auf 10 Jahre (ER wirksam)	CHF</a:t>
            </a:r>
            <a:r>
              <a:rPr lang="de-CH">
                <a:solidFill>
                  <a:srgbClr val="FF0000"/>
                </a:solidFill>
              </a:rPr>
              <a:t>	32’800.00</a:t>
            </a:r>
            <a:r>
              <a:rPr lang="de-CH" dirty="0"/>
              <a:t>	</a:t>
            </a:r>
          </a:p>
        </p:txBody>
      </p:sp>
    </p:spTree>
    <p:extLst>
      <p:ext uri="{BB962C8B-B14F-4D97-AF65-F5344CB8AC3E}">
        <p14:creationId xmlns:p14="http://schemas.microsoft.com/office/powerpoint/2010/main" val="3478125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9FD49-5A9F-06A9-CF6F-A5196D41FDE5}"/>
              </a:ext>
            </a:extLst>
          </p:cNvPr>
          <p:cNvSpPr>
            <a:spLocks noGrp="1"/>
          </p:cNvSpPr>
          <p:nvPr>
            <p:ph type="title"/>
          </p:nvPr>
        </p:nvSpPr>
        <p:spPr/>
        <p:txBody>
          <a:bodyPr>
            <a:normAutofit fontScale="90000"/>
          </a:bodyPr>
          <a:lstStyle/>
          <a:p>
            <a:r>
              <a:rPr lang="de-CH" dirty="0"/>
              <a:t>Rückstellungen / Erneuerung Bahnen</a:t>
            </a:r>
          </a:p>
        </p:txBody>
      </p:sp>
      <p:sp>
        <p:nvSpPr>
          <p:cNvPr id="3" name="Inhaltsplatzhalter 2">
            <a:extLst>
              <a:ext uri="{FF2B5EF4-FFF2-40B4-BE49-F238E27FC236}">
                <a16:creationId xmlns:a16="http://schemas.microsoft.com/office/drawing/2014/main" id="{B2728D9D-0EAC-216B-7248-5B65A393B521}"/>
              </a:ext>
            </a:extLst>
          </p:cNvPr>
          <p:cNvSpPr>
            <a:spLocks noGrp="1"/>
          </p:cNvSpPr>
          <p:nvPr>
            <p:ph idx="1"/>
          </p:nvPr>
        </p:nvSpPr>
        <p:spPr/>
        <p:txBody>
          <a:bodyPr/>
          <a:lstStyle/>
          <a:p>
            <a:pPr>
              <a:buFont typeface="Wingdings" panose="05000000000000000000" pitchFamily="2" charset="2"/>
              <a:buChar char="Ø"/>
            </a:pPr>
            <a:r>
              <a:rPr lang="de-CH" dirty="0"/>
              <a:t>In 6 Jahren endet bei normalem Geschäftsverlauf die Mietzahlungen an die Gemeinde.</a:t>
            </a:r>
          </a:p>
          <a:p>
            <a:pPr>
              <a:buFont typeface="Wingdings" panose="05000000000000000000" pitchFamily="2" charset="2"/>
              <a:buChar char="Ø"/>
            </a:pPr>
            <a:r>
              <a:rPr lang="de-CH" dirty="0"/>
              <a:t>Danach sind Rückstellungen in der Höhe von CHF 750’000.00 pro Jahr, bei </a:t>
            </a:r>
            <a:r>
              <a:rPr lang="de-CH" b="1" dirty="0"/>
              <a:t>einem sorgfältigen Umgang mit dem Geld </a:t>
            </a:r>
            <a:r>
              <a:rPr lang="de-CH" dirty="0"/>
              <a:t>möglich.</a:t>
            </a:r>
          </a:p>
          <a:p>
            <a:pPr>
              <a:buFont typeface="Wingdings" panose="05000000000000000000" pitchFamily="2" charset="2"/>
              <a:buChar char="Ø"/>
            </a:pPr>
            <a:r>
              <a:rPr lang="de-CH" dirty="0"/>
              <a:t>Diese Rückstellungen können dann 2043 für die Erneuerung der Bergbahnen verwendet werden.</a:t>
            </a:r>
          </a:p>
          <a:p>
            <a:endParaRPr lang="de-CH" dirty="0"/>
          </a:p>
        </p:txBody>
      </p:sp>
    </p:spTree>
    <p:extLst>
      <p:ext uri="{BB962C8B-B14F-4D97-AF65-F5344CB8AC3E}">
        <p14:creationId xmlns:p14="http://schemas.microsoft.com/office/powerpoint/2010/main" val="2667593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8BBE5-7D29-C0AD-6657-23929ACB745D}"/>
              </a:ext>
            </a:extLst>
          </p:cNvPr>
          <p:cNvSpPr>
            <a:spLocks noGrp="1"/>
          </p:cNvSpPr>
          <p:nvPr>
            <p:ph type="title"/>
          </p:nvPr>
        </p:nvSpPr>
        <p:spPr/>
        <p:txBody>
          <a:bodyPr>
            <a:normAutofit fontScale="90000"/>
          </a:bodyPr>
          <a:lstStyle/>
          <a:p>
            <a:r>
              <a:rPr lang="de-CH" dirty="0"/>
              <a:t>Umsatzverlauf Winter</a:t>
            </a:r>
          </a:p>
        </p:txBody>
      </p:sp>
      <p:graphicFrame>
        <p:nvGraphicFramePr>
          <p:cNvPr id="4" name="Diagramm 3">
            <a:extLst>
              <a:ext uri="{FF2B5EF4-FFF2-40B4-BE49-F238E27FC236}">
                <a16:creationId xmlns:a16="http://schemas.microsoft.com/office/drawing/2014/main" id="{1AD09992-0B04-4D55-A8F0-A46F65C79C73}"/>
              </a:ext>
            </a:extLst>
          </p:cNvPr>
          <p:cNvGraphicFramePr>
            <a:graphicFrameLocks noGrp="1"/>
          </p:cNvGraphicFramePr>
          <p:nvPr>
            <p:extLst>
              <p:ext uri="{D42A27DB-BD31-4B8C-83A1-F6EECF244321}">
                <p14:modId xmlns:p14="http://schemas.microsoft.com/office/powerpoint/2010/main" val="1827337078"/>
              </p:ext>
            </p:extLst>
          </p:nvPr>
        </p:nvGraphicFramePr>
        <p:xfrm>
          <a:off x="1495812" y="842553"/>
          <a:ext cx="10291724" cy="59674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1745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8BBE5-7D29-C0AD-6657-23929ACB745D}"/>
              </a:ext>
            </a:extLst>
          </p:cNvPr>
          <p:cNvSpPr>
            <a:spLocks noGrp="1"/>
          </p:cNvSpPr>
          <p:nvPr>
            <p:ph type="title"/>
          </p:nvPr>
        </p:nvSpPr>
        <p:spPr/>
        <p:txBody>
          <a:bodyPr>
            <a:normAutofit fontScale="90000"/>
          </a:bodyPr>
          <a:lstStyle/>
          <a:p>
            <a:r>
              <a:rPr lang="de-CH" dirty="0"/>
              <a:t>Umsatzverlauf Sommer</a:t>
            </a:r>
          </a:p>
        </p:txBody>
      </p:sp>
      <p:graphicFrame>
        <p:nvGraphicFramePr>
          <p:cNvPr id="4" name="Diagramm 3">
            <a:extLst>
              <a:ext uri="{FF2B5EF4-FFF2-40B4-BE49-F238E27FC236}">
                <a16:creationId xmlns:a16="http://schemas.microsoft.com/office/drawing/2014/main" id="{1AD09992-0B04-4D55-A8F0-A46F65C79C73}"/>
              </a:ext>
            </a:extLst>
          </p:cNvPr>
          <p:cNvGraphicFramePr>
            <a:graphicFrameLocks noGrp="1"/>
          </p:cNvGraphicFramePr>
          <p:nvPr>
            <p:extLst>
              <p:ext uri="{D42A27DB-BD31-4B8C-83A1-F6EECF244321}">
                <p14:modId xmlns:p14="http://schemas.microsoft.com/office/powerpoint/2010/main" val="3890376291"/>
              </p:ext>
            </p:extLst>
          </p:nvPr>
        </p:nvGraphicFramePr>
        <p:xfrm>
          <a:off x="1604740" y="951441"/>
          <a:ext cx="10182796" cy="5716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549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A9ACA-F957-AC5C-193B-B1BEA5991658}"/>
              </a:ext>
            </a:extLst>
          </p:cNvPr>
          <p:cNvSpPr>
            <a:spLocks noGrp="1"/>
          </p:cNvSpPr>
          <p:nvPr>
            <p:ph type="title"/>
          </p:nvPr>
        </p:nvSpPr>
        <p:spPr/>
        <p:txBody>
          <a:bodyPr>
            <a:normAutofit fontScale="90000"/>
          </a:bodyPr>
          <a:lstStyle/>
          <a:p>
            <a:r>
              <a:rPr lang="de-CH" dirty="0"/>
              <a:t>Liquidität BBH</a:t>
            </a:r>
          </a:p>
        </p:txBody>
      </p:sp>
      <p:sp>
        <p:nvSpPr>
          <p:cNvPr id="3" name="Inhaltsplatzhalter 2">
            <a:extLst>
              <a:ext uri="{FF2B5EF4-FFF2-40B4-BE49-F238E27FC236}">
                <a16:creationId xmlns:a16="http://schemas.microsoft.com/office/drawing/2014/main" id="{6BF95392-7638-C4F3-CA67-BF290F8B5C66}"/>
              </a:ext>
            </a:extLst>
          </p:cNvPr>
          <p:cNvSpPr>
            <a:spLocks noGrp="1"/>
          </p:cNvSpPr>
          <p:nvPr>
            <p:ph idx="1"/>
          </p:nvPr>
        </p:nvSpPr>
        <p:spPr/>
        <p:txBody>
          <a:bodyPr>
            <a:normAutofit/>
          </a:bodyPr>
          <a:lstStyle/>
          <a:p>
            <a:pPr>
              <a:tabLst>
                <a:tab pos="7265988" algn="l"/>
                <a:tab pos="9953625" algn="r"/>
              </a:tabLst>
            </a:pPr>
            <a:r>
              <a:rPr lang="de-CH" dirty="0"/>
              <a:t>31.05.2019	CHF	1’812’945.00</a:t>
            </a:r>
          </a:p>
          <a:p>
            <a:pPr>
              <a:tabLst>
                <a:tab pos="7265988" algn="l"/>
                <a:tab pos="9953625" algn="r"/>
              </a:tabLst>
            </a:pPr>
            <a:r>
              <a:rPr lang="de-CH" dirty="0"/>
              <a:t>31.05.2020	CHF	2’208’549.00</a:t>
            </a:r>
          </a:p>
          <a:p>
            <a:pPr>
              <a:tabLst>
                <a:tab pos="7265988" algn="l"/>
                <a:tab pos="9953625" algn="r"/>
              </a:tabLst>
            </a:pPr>
            <a:r>
              <a:rPr lang="de-CH" dirty="0"/>
              <a:t>31.05.2021	CHF	1’056’194.00</a:t>
            </a:r>
          </a:p>
          <a:p>
            <a:pPr>
              <a:tabLst>
                <a:tab pos="7265988" algn="l"/>
                <a:tab pos="9953625" algn="r"/>
              </a:tabLst>
            </a:pPr>
            <a:r>
              <a:rPr lang="de-CH" dirty="0"/>
              <a:t>31.05.2022	CHF	1’909’384.00</a:t>
            </a:r>
          </a:p>
          <a:p>
            <a:pPr marL="0" indent="0">
              <a:buNone/>
              <a:tabLst>
                <a:tab pos="7265988" algn="l"/>
                <a:tab pos="9953625" algn="r"/>
              </a:tabLst>
            </a:pPr>
            <a:endParaRPr lang="de-CH" b="1" dirty="0"/>
          </a:p>
          <a:p>
            <a:pPr>
              <a:tabLst>
                <a:tab pos="7265988" algn="l"/>
                <a:tab pos="9953625" algn="r"/>
              </a:tabLst>
            </a:pPr>
            <a:r>
              <a:rPr lang="de-CH" dirty="0"/>
              <a:t>Sämtliche Investitionen wurde aus eigener Liquidität finanziert.	</a:t>
            </a:r>
          </a:p>
        </p:txBody>
      </p:sp>
    </p:spTree>
    <p:extLst>
      <p:ext uri="{BB962C8B-B14F-4D97-AF65-F5344CB8AC3E}">
        <p14:creationId xmlns:p14="http://schemas.microsoft.com/office/powerpoint/2010/main" val="3779982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A1913-571B-E397-C49F-5AAD7EF9127C}"/>
              </a:ext>
            </a:extLst>
          </p:cNvPr>
          <p:cNvSpPr>
            <a:spLocks noGrp="1"/>
          </p:cNvSpPr>
          <p:nvPr>
            <p:ph type="title"/>
          </p:nvPr>
        </p:nvSpPr>
        <p:spPr/>
        <p:txBody>
          <a:bodyPr>
            <a:normAutofit fontScale="90000"/>
          </a:bodyPr>
          <a:lstStyle/>
          <a:p>
            <a:r>
              <a:rPr lang="de-CH" dirty="0"/>
              <a:t>Mietzahlungen an Gemeinde</a:t>
            </a:r>
          </a:p>
        </p:txBody>
      </p:sp>
      <p:sp>
        <p:nvSpPr>
          <p:cNvPr id="3" name="Inhaltsplatzhalter 2">
            <a:extLst>
              <a:ext uri="{FF2B5EF4-FFF2-40B4-BE49-F238E27FC236}">
                <a16:creationId xmlns:a16="http://schemas.microsoft.com/office/drawing/2014/main" id="{3B13BDEA-34CC-226B-192B-92461ADC01EC}"/>
              </a:ext>
            </a:extLst>
          </p:cNvPr>
          <p:cNvSpPr>
            <a:spLocks noGrp="1"/>
          </p:cNvSpPr>
          <p:nvPr>
            <p:ph idx="1"/>
          </p:nvPr>
        </p:nvSpPr>
        <p:spPr/>
        <p:txBody>
          <a:bodyPr/>
          <a:lstStyle/>
          <a:p>
            <a:r>
              <a:rPr lang="de-CH" dirty="0"/>
              <a:t>01.01.2020 – 31.12.2020		CHF 734’375.00</a:t>
            </a:r>
          </a:p>
          <a:p>
            <a:pPr marL="0" indent="0">
              <a:buNone/>
            </a:pPr>
            <a:r>
              <a:rPr lang="de-CH" dirty="0"/>
              <a:t>					(Der Gemeinderat erlässt wegen 						Corona allen Leistungsträger am Berg					eine Teilmiete. Für die BBH wurde eine					Reduktion von ¼ Monatsmiete bzw. 					CHF 15’625.00 erlassen)</a:t>
            </a:r>
          </a:p>
          <a:p>
            <a:pPr marL="0" indent="0">
              <a:buNone/>
            </a:pPr>
            <a:endParaRPr lang="de-CH" dirty="0"/>
          </a:p>
          <a:p>
            <a:r>
              <a:rPr lang="de-CH" dirty="0"/>
              <a:t>01.01.2021 – 31.12.2021		CHF 525’000.00</a:t>
            </a:r>
          </a:p>
          <a:p>
            <a:pPr marL="0" indent="0">
              <a:buNone/>
            </a:pPr>
            <a:r>
              <a:rPr lang="de-CH" dirty="0"/>
              <a:t>					</a:t>
            </a:r>
            <a:r>
              <a:rPr lang="de-CH" dirty="0">
                <a:solidFill>
                  <a:srgbClr val="FF0000"/>
                </a:solidFill>
              </a:rPr>
              <a:t>(Erklärung nächste Folie)</a:t>
            </a:r>
          </a:p>
          <a:p>
            <a:pPr marL="0" indent="0">
              <a:buNone/>
            </a:pPr>
            <a:endParaRPr lang="de-CH" dirty="0"/>
          </a:p>
          <a:p>
            <a:r>
              <a:rPr lang="de-CH" dirty="0"/>
              <a:t>01.01.2022 – 31.05.2022		CHF 500’000.00</a:t>
            </a:r>
          </a:p>
          <a:p>
            <a:pPr marL="0" indent="0">
              <a:buNone/>
            </a:pPr>
            <a:r>
              <a:rPr lang="de-CH" dirty="0"/>
              <a:t>					(2. Rate à CHF 250’000.00 fällig per 					31.12.2022)</a:t>
            </a:r>
          </a:p>
          <a:p>
            <a:pPr marL="0" indent="0">
              <a:buNone/>
            </a:pPr>
            <a:endParaRPr lang="de-CH" dirty="0"/>
          </a:p>
        </p:txBody>
      </p:sp>
    </p:spTree>
    <p:extLst>
      <p:ext uri="{BB962C8B-B14F-4D97-AF65-F5344CB8AC3E}">
        <p14:creationId xmlns:p14="http://schemas.microsoft.com/office/powerpoint/2010/main" val="26064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8BDED-96F0-B4CF-40B5-0A81675C2150}"/>
              </a:ext>
            </a:extLst>
          </p:cNvPr>
          <p:cNvSpPr>
            <a:spLocks noGrp="1"/>
          </p:cNvSpPr>
          <p:nvPr>
            <p:ph type="title"/>
          </p:nvPr>
        </p:nvSpPr>
        <p:spPr/>
        <p:txBody>
          <a:bodyPr>
            <a:normAutofit fontScale="90000"/>
          </a:bodyPr>
          <a:lstStyle/>
          <a:p>
            <a:r>
              <a:rPr lang="de-CH" dirty="0"/>
              <a:t>Reduzierte Mietzahlung 2021 (COVID-19)</a:t>
            </a:r>
          </a:p>
        </p:txBody>
      </p:sp>
      <p:sp>
        <p:nvSpPr>
          <p:cNvPr id="3" name="Inhaltsplatzhalter 2">
            <a:extLst>
              <a:ext uri="{FF2B5EF4-FFF2-40B4-BE49-F238E27FC236}">
                <a16:creationId xmlns:a16="http://schemas.microsoft.com/office/drawing/2014/main" id="{77CABDB2-CF9F-2D67-2C42-1A62313318C1}"/>
              </a:ext>
            </a:extLst>
          </p:cNvPr>
          <p:cNvSpPr>
            <a:spLocks noGrp="1"/>
          </p:cNvSpPr>
          <p:nvPr>
            <p:ph idx="1"/>
          </p:nvPr>
        </p:nvSpPr>
        <p:spPr/>
        <p:txBody>
          <a:bodyPr/>
          <a:lstStyle/>
          <a:p>
            <a:r>
              <a:rPr lang="de-CH" dirty="0"/>
              <a:t>Kanton Wallis sistiert die Abzahlung der IHG Darlehen 2021	</a:t>
            </a:r>
          </a:p>
          <a:p>
            <a:pPr lvl="1">
              <a:buFont typeface="Wingdings" panose="05000000000000000000" pitchFamily="2" charset="2"/>
              <a:buChar char="Ø"/>
            </a:pPr>
            <a:r>
              <a:rPr lang="de-CH" sz="2400" dirty="0"/>
              <a:t>Stärkung der Liquidität der Seilbahnunternehmen im Wallis</a:t>
            </a:r>
          </a:p>
          <a:p>
            <a:r>
              <a:rPr lang="de-CH" dirty="0"/>
              <a:t>BBH haben keine IHG Darlehen / Wurden an Gemeinde übertragen</a:t>
            </a:r>
          </a:p>
          <a:p>
            <a:r>
              <a:rPr lang="de-CH" dirty="0"/>
              <a:t>Gemeinde muss 2021 Amortisationen von IHG Darlehen des Kantons Wallis in der Höhe von CHF 225’000.00 nicht tätigen</a:t>
            </a:r>
          </a:p>
          <a:p>
            <a:r>
              <a:rPr lang="de-CH" dirty="0"/>
              <a:t>Damit die BBH vom Gedanken der Liquiditätsstärkung durch den Kanton auch profitieren kann, wurde die entsprechende Zahlung an die Gemeinde ebenfalls nicht getätigt.</a:t>
            </a:r>
          </a:p>
          <a:p>
            <a:r>
              <a:rPr lang="de-CH" dirty="0"/>
              <a:t>Der laufende Mietvertrag wird entsprechend verlängert.</a:t>
            </a:r>
          </a:p>
          <a:p>
            <a:endParaRPr lang="de-CH" dirty="0"/>
          </a:p>
        </p:txBody>
      </p:sp>
    </p:spTree>
    <p:extLst>
      <p:ext uri="{BB962C8B-B14F-4D97-AF65-F5344CB8AC3E}">
        <p14:creationId xmlns:p14="http://schemas.microsoft.com/office/powerpoint/2010/main" val="2866642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E0C5E-1CEF-93B3-055C-47420132B73B}"/>
              </a:ext>
            </a:extLst>
          </p:cNvPr>
          <p:cNvSpPr>
            <a:spLocks noGrp="1"/>
          </p:cNvSpPr>
          <p:nvPr>
            <p:ph type="title"/>
          </p:nvPr>
        </p:nvSpPr>
        <p:spPr/>
        <p:txBody>
          <a:bodyPr>
            <a:normAutofit fontScale="90000"/>
          </a:bodyPr>
          <a:lstStyle/>
          <a:p>
            <a:r>
              <a:rPr lang="de-CH" dirty="0"/>
              <a:t>Nettoschuld pro Kopf (Gemeinde)</a:t>
            </a:r>
          </a:p>
        </p:txBody>
      </p:sp>
      <p:graphicFrame>
        <p:nvGraphicFramePr>
          <p:cNvPr id="11" name="Inhaltsplatzhalter 10">
            <a:extLst>
              <a:ext uri="{FF2B5EF4-FFF2-40B4-BE49-F238E27FC236}">
                <a16:creationId xmlns:a16="http://schemas.microsoft.com/office/drawing/2014/main" id="{80000AB2-AC1D-B9EB-AD93-A9F9E8CCC964}"/>
              </a:ext>
            </a:extLst>
          </p:cNvPr>
          <p:cNvGraphicFramePr>
            <a:graphicFrameLocks noGrp="1"/>
          </p:cNvGraphicFramePr>
          <p:nvPr>
            <p:ph idx="1"/>
            <p:extLst>
              <p:ext uri="{D42A27DB-BD31-4B8C-83A1-F6EECF244321}">
                <p14:modId xmlns:p14="http://schemas.microsoft.com/office/powerpoint/2010/main" val="3869822196"/>
              </p:ext>
            </p:extLst>
          </p:nvPr>
        </p:nvGraphicFramePr>
        <p:xfrm>
          <a:off x="1604963" y="901740"/>
          <a:ext cx="10182225" cy="4597455"/>
        </p:xfrm>
        <a:graphic>
          <a:graphicData uri="http://schemas.openxmlformats.org/drawingml/2006/chart">
            <c:chart xmlns:c="http://schemas.openxmlformats.org/drawingml/2006/chart" xmlns:r="http://schemas.openxmlformats.org/officeDocument/2006/relationships" r:id="rId2"/>
          </a:graphicData>
        </a:graphic>
      </p:graphicFrame>
      <p:sp>
        <p:nvSpPr>
          <p:cNvPr id="4" name="Inhaltsplatzhalter 2">
            <a:extLst>
              <a:ext uri="{FF2B5EF4-FFF2-40B4-BE49-F238E27FC236}">
                <a16:creationId xmlns:a16="http://schemas.microsoft.com/office/drawing/2014/main" id="{4924A09E-0667-C120-876F-B2E8AD0A174C}"/>
              </a:ext>
            </a:extLst>
          </p:cNvPr>
          <p:cNvSpPr txBox="1">
            <a:spLocks/>
          </p:cNvSpPr>
          <p:nvPr/>
        </p:nvSpPr>
        <p:spPr>
          <a:xfrm>
            <a:off x="1719839" y="5544603"/>
            <a:ext cx="10182796" cy="1239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dirty="0"/>
              <a:t>Verschuldung ist nicht gleich Verschuldung</a:t>
            </a:r>
          </a:p>
          <a:p>
            <a:pPr lvl="1">
              <a:tabLst>
                <a:tab pos="4124325" algn="l"/>
                <a:tab pos="4840288" algn="l"/>
                <a:tab pos="5741988" algn="l"/>
              </a:tabLst>
            </a:pPr>
            <a:r>
              <a:rPr lang="de-CH" sz="2400" dirty="0"/>
              <a:t>Neubau Schulhaus	=	keine Einnahmen</a:t>
            </a:r>
          </a:p>
          <a:p>
            <a:pPr lvl="1">
              <a:tabLst>
                <a:tab pos="4124325" algn="l"/>
                <a:tab pos="4840288" algn="l"/>
                <a:tab pos="5741988" algn="l"/>
              </a:tabLst>
            </a:pPr>
            <a:r>
              <a:rPr lang="de-CH" sz="2400" dirty="0"/>
              <a:t>Anlagen Bergbahnen	=	Mieteinahmen CHF 750’000.00  </a:t>
            </a:r>
          </a:p>
          <a:p>
            <a:pPr lvl="1"/>
            <a:endParaRPr lang="de-CH" sz="2400" dirty="0"/>
          </a:p>
        </p:txBody>
      </p:sp>
    </p:spTree>
    <p:extLst>
      <p:ext uri="{BB962C8B-B14F-4D97-AF65-F5344CB8AC3E}">
        <p14:creationId xmlns:p14="http://schemas.microsoft.com/office/powerpoint/2010/main" val="3529709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3E94F-B7ED-9270-148F-9697FE5EF51C}"/>
              </a:ext>
            </a:extLst>
          </p:cNvPr>
          <p:cNvSpPr>
            <a:spLocks noGrp="1"/>
          </p:cNvSpPr>
          <p:nvPr>
            <p:ph type="title"/>
          </p:nvPr>
        </p:nvSpPr>
        <p:spPr/>
        <p:txBody>
          <a:bodyPr>
            <a:normAutofit fontScale="90000"/>
          </a:bodyPr>
          <a:lstStyle/>
          <a:p>
            <a:r>
              <a:rPr lang="de-CH" dirty="0"/>
              <a:t>Zusammenfassung</a:t>
            </a:r>
          </a:p>
        </p:txBody>
      </p:sp>
      <p:sp>
        <p:nvSpPr>
          <p:cNvPr id="3" name="Inhaltsplatzhalter 2">
            <a:extLst>
              <a:ext uri="{FF2B5EF4-FFF2-40B4-BE49-F238E27FC236}">
                <a16:creationId xmlns:a16="http://schemas.microsoft.com/office/drawing/2014/main" id="{59E26E0E-6D00-9519-D497-A7667678A2F6}"/>
              </a:ext>
            </a:extLst>
          </p:cNvPr>
          <p:cNvSpPr>
            <a:spLocks noGrp="1"/>
          </p:cNvSpPr>
          <p:nvPr>
            <p:ph idx="1"/>
          </p:nvPr>
        </p:nvSpPr>
        <p:spPr/>
        <p:txBody>
          <a:bodyPr/>
          <a:lstStyle/>
          <a:p>
            <a:r>
              <a:rPr lang="de-CH" dirty="0"/>
              <a:t>Über 70 % Eigenkapitalquote (Covid-Darlehen CHF 455’000.00)</a:t>
            </a:r>
          </a:p>
          <a:p>
            <a:r>
              <a:rPr lang="de-CH" dirty="0"/>
              <a:t>Letzte Leasingverpflichtung läuft im August 2022 aus (Bagger)</a:t>
            </a:r>
          </a:p>
          <a:p>
            <a:r>
              <a:rPr lang="de-CH" dirty="0"/>
              <a:t>Investitionen können aus eigener Kraft getätigt werden</a:t>
            </a:r>
            <a:br>
              <a:rPr lang="de-CH" dirty="0"/>
            </a:br>
            <a:r>
              <a:rPr lang="de-CH" dirty="0"/>
              <a:t>(Ohne Neuverschuldung)</a:t>
            </a:r>
          </a:p>
          <a:p>
            <a:r>
              <a:rPr lang="de-CH" dirty="0"/>
              <a:t>Umsatzentwicklung Sommer 					positiv</a:t>
            </a:r>
          </a:p>
          <a:p>
            <a:r>
              <a:rPr lang="de-CH" dirty="0"/>
              <a:t>Umsatzentwicklung Winter					positiv</a:t>
            </a:r>
          </a:p>
          <a:p>
            <a:r>
              <a:rPr lang="de-CH" dirty="0"/>
              <a:t>Liquidität gesund und lässt Spielraum für 3-5 Jahre		positiv</a:t>
            </a:r>
          </a:p>
          <a:p>
            <a:r>
              <a:rPr lang="de-CH" dirty="0"/>
              <a:t>Es kann sein, dass die Gemeinde in den nächsten 10 Jahre wieder unterstützen muss. (Entwicklung Tourismus?)</a:t>
            </a:r>
          </a:p>
          <a:p>
            <a:r>
              <a:rPr lang="de-CH" dirty="0"/>
              <a:t>Was macht der Investor bei wirtschaftlich kritischen Zeiten?</a:t>
            </a:r>
          </a:p>
          <a:p>
            <a:endParaRPr lang="de-CH" dirty="0"/>
          </a:p>
        </p:txBody>
      </p:sp>
    </p:spTree>
    <p:extLst>
      <p:ext uri="{BB962C8B-B14F-4D97-AF65-F5344CB8AC3E}">
        <p14:creationId xmlns:p14="http://schemas.microsoft.com/office/powerpoint/2010/main" val="23111050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6B62F-DAC5-2545-7380-653A9A999F8C}"/>
              </a:ext>
            </a:extLst>
          </p:cNvPr>
          <p:cNvSpPr>
            <a:spLocks noGrp="1"/>
          </p:cNvSpPr>
          <p:nvPr>
            <p:ph type="title"/>
          </p:nvPr>
        </p:nvSpPr>
        <p:spPr/>
        <p:txBody>
          <a:bodyPr>
            <a:normAutofit fontScale="90000"/>
          </a:bodyPr>
          <a:lstStyle/>
          <a:p>
            <a:r>
              <a:rPr lang="de-CH" dirty="0"/>
              <a:t>Weiterführung &amp; Potential</a:t>
            </a:r>
          </a:p>
        </p:txBody>
      </p:sp>
      <p:graphicFrame>
        <p:nvGraphicFramePr>
          <p:cNvPr id="7" name="Inhaltsplatzhalter 11">
            <a:extLst>
              <a:ext uri="{FF2B5EF4-FFF2-40B4-BE49-F238E27FC236}">
                <a16:creationId xmlns:a16="http://schemas.microsoft.com/office/drawing/2014/main" id="{3B81EF72-84F7-C993-B069-13A2BD7014CD}"/>
              </a:ext>
            </a:extLst>
          </p:cNvPr>
          <p:cNvGraphicFramePr>
            <a:graphicFrameLocks/>
          </p:cNvGraphicFramePr>
          <p:nvPr>
            <p:extLst>
              <p:ext uri="{D42A27DB-BD31-4B8C-83A1-F6EECF244321}">
                <p14:modId xmlns:p14="http://schemas.microsoft.com/office/powerpoint/2010/main" val="1780079408"/>
              </p:ext>
            </p:extLst>
          </p:nvPr>
        </p:nvGraphicFramePr>
        <p:xfrm>
          <a:off x="1707053" y="1018948"/>
          <a:ext cx="9864422" cy="5181636"/>
        </p:xfrm>
        <a:graphic>
          <a:graphicData uri="http://schemas.openxmlformats.org/drawingml/2006/table">
            <a:tbl>
              <a:tblPr firstRow="1" bandRow="1">
                <a:tableStyleId>{21E4AEA4-8DFA-4A89-87EB-49C32662AFE0}</a:tableStyleId>
              </a:tblPr>
              <a:tblGrid>
                <a:gridCol w="25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413065418"/>
                    </a:ext>
                  </a:extLst>
                </a:gridCol>
                <a:gridCol w="3744422">
                  <a:extLst>
                    <a:ext uri="{9D8B030D-6E8A-4147-A177-3AD203B41FA5}">
                      <a16:colId xmlns:a16="http://schemas.microsoft.com/office/drawing/2014/main" val="20002"/>
                    </a:ext>
                  </a:extLst>
                </a:gridCol>
              </a:tblGrid>
              <a:tr h="303990">
                <a:tc>
                  <a:txBody>
                    <a:bodyPr/>
                    <a:lstStyle/>
                    <a:p>
                      <a:r>
                        <a:rPr lang="de-CH" sz="2400" dirty="0"/>
                        <a:t>Kriterium</a:t>
                      </a:r>
                    </a:p>
                  </a:txBody>
                  <a:tcPr marT="45723" marB="45723">
                    <a:solidFill>
                      <a:srgbClr val="56AF31"/>
                    </a:solidFill>
                  </a:tcPr>
                </a:tc>
                <a:tc>
                  <a:txBody>
                    <a:bodyPr/>
                    <a:lstStyle/>
                    <a:p>
                      <a:pPr algn="ctr"/>
                      <a:r>
                        <a:rPr lang="de-CH" sz="2400" dirty="0"/>
                        <a:t>Alleingang</a:t>
                      </a:r>
                    </a:p>
                  </a:txBody>
                  <a:tcPr marT="45723" marB="45723">
                    <a:solidFill>
                      <a:srgbClr val="56AF31"/>
                    </a:solidFill>
                  </a:tcPr>
                </a:tc>
                <a:tc>
                  <a:txBody>
                    <a:bodyPr/>
                    <a:lstStyle/>
                    <a:p>
                      <a:pPr algn="ctr"/>
                      <a:r>
                        <a:rPr lang="de-CH" sz="2400" dirty="0"/>
                        <a:t>Fusion</a:t>
                      </a:r>
                    </a:p>
                  </a:txBody>
                  <a:tcPr marT="45723" marB="45723">
                    <a:solidFill>
                      <a:srgbClr val="56AF31"/>
                    </a:solidFill>
                  </a:tcPr>
                </a:tc>
                <a:tc>
                  <a:txBody>
                    <a:bodyPr/>
                    <a:lstStyle/>
                    <a:p>
                      <a:r>
                        <a:rPr lang="de-CH" sz="2400" dirty="0"/>
                        <a:t>Bemerkungen</a:t>
                      </a:r>
                    </a:p>
                  </a:txBody>
                  <a:tcPr marT="45723" marB="45723">
                    <a:solidFill>
                      <a:srgbClr val="56AF31"/>
                    </a:solidFill>
                  </a:tcPr>
                </a:tc>
                <a:extLst>
                  <a:ext uri="{0D108BD9-81ED-4DB2-BD59-A6C34878D82A}">
                    <a16:rowId xmlns:a16="http://schemas.microsoft.com/office/drawing/2014/main" val="10000"/>
                  </a:ext>
                </a:extLst>
              </a:tr>
              <a:tr h="241602">
                <a:tc>
                  <a:txBody>
                    <a:bodyPr/>
                    <a:lstStyle/>
                    <a:p>
                      <a:r>
                        <a:rPr lang="de-CH" sz="2000" b="0" dirty="0"/>
                        <a:t>Investitionskraft / Investitionsbedarf</a:t>
                      </a:r>
                    </a:p>
                  </a:txBody>
                  <a:tcPr marT="45723" marB="45723">
                    <a:solidFill>
                      <a:srgbClr val="E6EED5"/>
                    </a:solidFill>
                  </a:tcPr>
                </a:tc>
                <a:tc>
                  <a:txBody>
                    <a:bodyPr/>
                    <a:lstStyle/>
                    <a:p>
                      <a:pPr algn="ctr">
                        <a:tabLst>
                          <a:tab pos="1252538" algn="r"/>
                        </a:tabLst>
                      </a:pPr>
                      <a:r>
                        <a:rPr lang="de-CH" sz="2000" b="0" dirty="0"/>
                        <a:t>+++</a:t>
                      </a:r>
                    </a:p>
                  </a:txBody>
                  <a:tcPr marT="45723" marB="45723">
                    <a:solidFill>
                      <a:srgbClr val="E6EED5"/>
                    </a:solidFill>
                  </a:tcPr>
                </a:tc>
                <a:tc>
                  <a:txBody>
                    <a:bodyPr/>
                    <a:lstStyle/>
                    <a:p>
                      <a:pPr marL="0" indent="0" algn="ctr">
                        <a:buFontTx/>
                        <a:buNone/>
                      </a:pPr>
                      <a:r>
                        <a:rPr lang="de-CH" sz="2000" b="0" kern="1200" baseline="0" dirty="0">
                          <a:solidFill>
                            <a:schemeClr val="dk1"/>
                          </a:solidFill>
                          <a:latin typeface="+mn-lt"/>
                          <a:ea typeface="+mn-ea"/>
                          <a:cs typeface="+mn-cs"/>
                        </a:rPr>
                        <a:t>+++++</a:t>
                      </a:r>
                    </a:p>
                  </a:txBody>
                  <a:tcPr marT="45723" marB="45723">
                    <a:solidFill>
                      <a:srgbClr val="E6EED5"/>
                    </a:solidFill>
                  </a:tcPr>
                </a:tc>
                <a:tc>
                  <a:txBody>
                    <a:bodyPr/>
                    <a:lstStyle/>
                    <a:p>
                      <a:pPr marL="0" indent="0">
                        <a:buFontTx/>
                        <a:buNone/>
                      </a:pPr>
                      <a:r>
                        <a:rPr lang="de-CH" sz="2000" b="0" kern="1200" baseline="0" dirty="0">
                          <a:solidFill>
                            <a:schemeClr val="dk1"/>
                          </a:solidFill>
                          <a:latin typeface="+mn-lt"/>
                          <a:ea typeface="+mn-ea"/>
                          <a:cs typeface="+mn-cs"/>
                        </a:rPr>
                        <a:t>Absicht Investor?</a:t>
                      </a:r>
                    </a:p>
                    <a:p>
                      <a:pPr marL="0" indent="0">
                        <a:buFontTx/>
                        <a:buNone/>
                      </a:pPr>
                      <a:r>
                        <a:rPr lang="de-CH" sz="2000" b="0" kern="1200" baseline="0" dirty="0">
                          <a:solidFill>
                            <a:schemeClr val="dk1"/>
                          </a:solidFill>
                          <a:latin typeface="+mn-lt"/>
                          <a:ea typeface="+mn-ea"/>
                          <a:cs typeface="+mn-cs"/>
                        </a:rPr>
                        <a:t>Treibt der Investor uns voran oder laufen wir einfach mit?</a:t>
                      </a:r>
                    </a:p>
                  </a:txBody>
                  <a:tcPr marT="45723" marB="45723">
                    <a:solidFill>
                      <a:srgbClr val="E6EED5"/>
                    </a:solidFill>
                  </a:tcPr>
                </a:tc>
                <a:extLst>
                  <a:ext uri="{0D108BD9-81ED-4DB2-BD59-A6C34878D82A}">
                    <a16:rowId xmlns:a16="http://schemas.microsoft.com/office/drawing/2014/main" val="10001"/>
                  </a:ext>
                </a:extLst>
              </a:tr>
              <a:tr h="352259">
                <a:tc>
                  <a:txBody>
                    <a:bodyPr/>
                    <a:lstStyle/>
                    <a:p>
                      <a:r>
                        <a:rPr lang="de-CH" sz="2000" b="0" dirty="0"/>
                        <a:t>Innovation</a:t>
                      </a:r>
                    </a:p>
                  </a:txBody>
                  <a:tcPr marT="45723" marB="45723">
                    <a:solidFill>
                      <a:srgbClr val="F4F8EC"/>
                    </a:solidFill>
                  </a:tcPr>
                </a:tc>
                <a:tc>
                  <a:txBody>
                    <a:bodyPr/>
                    <a:lstStyle/>
                    <a:p>
                      <a:pPr algn="ctr">
                        <a:tabLst>
                          <a:tab pos="1252538" algn="r"/>
                        </a:tabLst>
                      </a:pPr>
                      <a:r>
                        <a:rPr lang="de-CH" sz="2000" b="0" dirty="0"/>
                        <a:t>+++++</a:t>
                      </a:r>
                    </a:p>
                  </a:txBody>
                  <a:tcPr marT="45723" marB="45723">
                    <a:solidFill>
                      <a:srgbClr val="F4F8EC"/>
                    </a:solidFill>
                  </a:tcPr>
                </a:tc>
                <a:tc>
                  <a:txBody>
                    <a:bodyPr/>
                    <a:lstStyle/>
                    <a:p>
                      <a:pPr marL="0" indent="0" algn="ctr">
                        <a:buFontTx/>
                        <a:buNone/>
                      </a:pPr>
                      <a:r>
                        <a:rPr lang="de-CH" sz="2000" b="0" kern="1200" baseline="0" dirty="0">
                          <a:solidFill>
                            <a:schemeClr val="dk1"/>
                          </a:solidFill>
                          <a:latin typeface="+mn-lt"/>
                          <a:ea typeface="+mn-ea"/>
                          <a:cs typeface="+mn-cs"/>
                        </a:rPr>
                        <a:t>++</a:t>
                      </a:r>
                    </a:p>
                  </a:txBody>
                  <a:tcPr marT="45723" marB="45723">
                    <a:solidFill>
                      <a:srgbClr val="F4F8EC"/>
                    </a:solidFill>
                  </a:tcPr>
                </a:tc>
                <a:tc>
                  <a:txBody>
                    <a:bodyPr/>
                    <a:lstStyle/>
                    <a:p>
                      <a:pPr marL="0" indent="0">
                        <a:buFontTx/>
                        <a:buNone/>
                      </a:pPr>
                      <a:r>
                        <a:rPr lang="de-CH" sz="2000" b="0" kern="1200" baseline="0" dirty="0">
                          <a:solidFill>
                            <a:schemeClr val="dk1"/>
                          </a:solidFill>
                          <a:latin typeface="+mn-lt"/>
                          <a:ea typeface="+mn-ea"/>
                          <a:cs typeface="+mn-cs"/>
                        </a:rPr>
                        <a:t>Kreativität / Ideenreichtum</a:t>
                      </a:r>
                    </a:p>
                  </a:txBody>
                  <a:tcPr marT="45723" marB="45723">
                    <a:solidFill>
                      <a:srgbClr val="F4F8EC"/>
                    </a:solidFill>
                  </a:tcPr>
                </a:tc>
                <a:extLst>
                  <a:ext uri="{0D108BD9-81ED-4DB2-BD59-A6C34878D82A}">
                    <a16:rowId xmlns:a16="http://schemas.microsoft.com/office/drawing/2014/main" val="10002"/>
                  </a:ext>
                </a:extLst>
              </a:tr>
              <a:tr h="277810">
                <a:tc>
                  <a:txBody>
                    <a:bodyPr/>
                    <a:lstStyle/>
                    <a:p>
                      <a:r>
                        <a:rPr lang="de-CH" sz="2000" b="0" dirty="0"/>
                        <a:t>Marketing</a:t>
                      </a:r>
                    </a:p>
                  </a:txBody>
                  <a:tcPr marT="45723" marB="45723">
                    <a:solidFill>
                      <a:srgbClr val="E6EED5"/>
                    </a:solidFill>
                  </a:tcPr>
                </a:tc>
                <a:tc>
                  <a:txBody>
                    <a:bodyPr/>
                    <a:lstStyle/>
                    <a:p>
                      <a:pPr algn="ctr">
                        <a:tabLst>
                          <a:tab pos="1252538" algn="r"/>
                        </a:tabLst>
                      </a:pPr>
                      <a:r>
                        <a:rPr lang="de-CH" sz="2000" b="0" dirty="0"/>
                        <a:t>+++</a:t>
                      </a:r>
                    </a:p>
                  </a:txBody>
                  <a:tcPr marT="45723" marB="45723">
                    <a:solidFill>
                      <a:srgbClr val="E6EED5"/>
                    </a:solidFill>
                  </a:tcPr>
                </a:tc>
                <a:tc>
                  <a:txBody>
                    <a:bodyPr/>
                    <a:lstStyle/>
                    <a:p>
                      <a:pPr marL="0" indent="0" algn="ctr">
                        <a:buFontTx/>
                        <a:buNone/>
                      </a:pPr>
                      <a:r>
                        <a:rPr lang="de-CH" sz="2000" b="0" kern="1200" dirty="0">
                          <a:solidFill>
                            <a:schemeClr val="dk1"/>
                          </a:solidFill>
                          <a:latin typeface="+mn-lt"/>
                          <a:ea typeface="+mn-ea"/>
                          <a:cs typeface="+mn-cs"/>
                        </a:rPr>
                        <a:t>+++++</a:t>
                      </a:r>
                    </a:p>
                  </a:txBody>
                  <a:tcPr marT="45723" marB="45723">
                    <a:solidFill>
                      <a:srgbClr val="E6EED5"/>
                    </a:solidFill>
                  </a:tcPr>
                </a:tc>
                <a:tc>
                  <a:txBody>
                    <a:bodyPr/>
                    <a:lstStyle/>
                    <a:p>
                      <a:pPr marL="0" indent="0">
                        <a:buFontTx/>
                        <a:buNone/>
                      </a:pPr>
                      <a:r>
                        <a:rPr lang="de-CH" sz="2000" b="0" kern="1200" dirty="0">
                          <a:solidFill>
                            <a:schemeClr val="dk1"/>
                          </a:solidFill>
                          <a:latin typeface="+mn-lt"/>
                          <a:ea typeface="+mn-ea"/>
                          <a:cs typeface="+mn-cs"/>
                        </a:rPr>
                        <a:t>Gezielter</a:t>
                      </a:r>
                    </a:p>
                    <a:p>
                      <a:pPr marL="0" indent="0">
                        <a:buFontTx/>
                        <a:buNone/>
                      </a:pPr>
                      <a:r>
                        <a:rPr lang="de-CH" sz="2000" b="0" kern="1200" dirty="0">
                          <a:solidFill>
                            <a:schemeClr val="dk1"/>
                          </a:solidFill>
                          <a:latin typeface="+mn-lt"/>
                          <a:ea typeface="+mn-ea"/>
                          <a:cs typeface="+mn-cs"/>
                        </a:rPr>
                        <a:t>Klein aber fein</a:t>
                      </a:r>
                    </a:p>
                    <a:p>
                      <a:pPr marL="0" indent="0">
                        <a:buFontTx/>
                        <a:buNone/>
                      </a:pPr>
                      <a:r>
                        <a:rPr lang="de-CH" sz="2000" b="0" kern="1200" dirty="0">
                          <a:solidFill>
                            <a:schemeClr val="dk1"/>
                          </a:solidFill>
                          <a:latin typeface="+mn-lt"/>
                          <a:ea typeface="+mn-ea"/>
                          <a:cs typeface="+mn-cs"/>
                        </a:rPr>
                        <a:t>Nimmt der Investor uns mit oder laufen wir nebenbei?</a:t>
                      </a:r>
                    </a:p>
                  </a:txBody>
                  <a:tcPr marT="45723" marB="45723">
                    <a:solidFill>
                      <a:srgbClr val="E6EED5"/>
                    </a:solidFill>
                  </a:tcPr>
                </a:tc>
                <a:extLst>
                  <a:ext uri="{0D108BD9-81ED-4DB2-BD59-A6C34878D82A}">
                    <a16:rowId xmlns:a16="http://schemas.microsoft.com/office/drawing/2014/main" val="10003"/>
                  </a:ext>
                </a:extLst>
              </a:tr>
              <a:tr h="743874">
                <a:tc>
                  <a:txBody>
                    <a:bodyPr/>
                    <a:lstStyle/>
                    <a:p>
                      <a:r>
                        <a:rPr lang="de-CH" sz="2000" b="0" dirty="0"/>
                        <a:t>Synergien</a:t>
                      </a:r>
                    </a:p>
                  </a:txBody>
                  <a:tcPr marT="45723" marB="45723">
                    <a:solidFill>
                      <a:srgbClr val="F4F8EC"/>
                    </a:solidFill>
                  </a:tcPr>
                </a:tc>
                <a:tc>
                  <a:txBody>
                    <a:bodyPr/>
                    <a:lstStyle/>
                    <a:p>
                      <a:pPr algn="ctr">
                        <a:tabLst>
                          <a:tab pos="1252538" algn="r"/>
                        </a:tabLst>
                      </a:pPr>
                      <a:r>
                        <a:rPr lang="de-CH" sz="2000" b="0" dirty="0"/>
                        <a:t>++</a:t>
                      </a:r>
                    </a:p>
                  </a:txBody>
                  <a:tcPr marT="45723" marB="45723">
                    <a:solidFill>
                      <a:srgbClr val="F4F8EC"/>
                    </a:solidFill>
                  </a:tcPr>
                </a:tc>
                <a:tc>
                  <a:txBody>
                    <a:bodyPr/>
                    <a:lstStyle/>
                    <a:p>
                      <a:pPr marL="0" indent="0" algn="ctr">
                        <a:buFontTx/>
                        <a:buNone/>
                      </a:pPr>
                      <a:r>
                        <a:rPr lang="de-CH" sz="2000" b="0" kern="1200" dirty="0">
                          <a:solidFill>
                            <a:schemeClr val="dk1"/>
                          </a:solidFill>
                          <a:latin typeface="+mn-lt"/>
                          <a:ea typeface="+mn-ea"/>
                          <a:cs typeface="+mn-cs"/>
                        </a:rPr>
                        <a:t>+++++</a:t>
                      </a:r>
                    </a:p>
                  </a:txBody>
                  <a:tcPr marT="45723" marB="45723">
                    <a:solidFill>
                      <a:srgbClr val="F4F8EC"/>
                    </a:solidFill>
                  </a:tcPr>
                </a:tc>
                <a:tc>
                  <a:txBody>
                    <a:bodyPr/>
                    <a:lstStyle/>
                    <a:p>
                      <a:pPr marL="171450" indent="-171450">
                        <a:buFontTx/>
                        <a:buChar char="-"/>
                      </a:pPr>
                      <a:r>
                        <a:rPr lang="de-CH" sz="2000" b="0" kern="1200" dirty="0">
                          <a:solidFill>
                            <a:schemeClr val="dk1"/>
                          </a:solidFill>
                          <a:latin typeface="+mn-lt"/>
                          <a:ea typeface="+mn-ea"/>
                          <a:cs typeface="+mn-cs"/>
                        </a:rPr>
                        <a:t>Administration</a:t>
                      </a:r>
                    </a:p>
                    <a:p>
                      <a:pPr marL="171450" indent="-171450">
                        <a:buFontTx/>
                        <a:buChar char="-"/>
                      </a:pPr>
                      <a:r>
                        <a:rPr lang="de-CH" sz="2000" b="0" kern="1200" dirty="0">
                          <a:solidFill>
                            <a:schemeClr val="dk1"/>
                          </a:solidFill>
                          <a:latin typeface="+mn-lt"/>
                          <a:ea typeface="+mn-ea"/>
                          <a:cs typeface="+mn-cs"/>
                        </a:rPr>
                        <a:t>Führung</a:t>
                      </a:r>
                    </a:p>
                    <a:p>
                      <a:pPr marL="171450" indent="-171450">
                        <a:buFontTx/>
                        <a:buChar char="-"/>
                      </a:pPr>
                      <a:r>
                        <a:rPr lang="de-CH" sz="2000" b="0" kern="1200" dirty="0">
                          <a:solidFill>
                            <a:schemeClr val="dk1"/>
                          </a:solidFill>
                          <a:latin typeface="+mn-lt"/>
                          <a:ea typeface="+mn-ea"/>
                          <a:cs typeface="+mn-cs"/>
                        </a:rPr>
                        <a:t>Marketing</a:t>
                      </a:r>
                    </a:p>
                    <a:p>
                      <a:pPr marL="171450" indent="-171450">
                        <a:buFontTx/>
                        <a:buChar char="-"/>
                      </a:pPr>
                      <a:r>
                        <a:rPr lang="de-CH" sz="2000" b="0" kern="1200" dirty="0">
                          <a:solidFill>
                            <a:schemeClr val="dk1"/>
                          </a:solidFill>
                          <a:latin typeface="+mn-lt"/>
                          <a:ea typeface="+mn-ea"/>
                          <a:cs typeface="+mn-cs"/>
                        </a:rPr>
                        <a:t>Versicherungen</a:t>
                      </a:r>
                    </a:p>
                    <a:p>
                      <a:pPr marL="171450" indent="-171450">
                        <a:buFontTx/>
                        <a:buChar char="-"/>
                      </a:pPr>
                      <a:r>
                        <a:rPr lang="de-CH" sz="2000" b="0" kern="1200" dirty="0">
                          <a:solidFill>
                            <a:schemeClr val="dk1"/>
                          </a:solidFill>
                          <a:latin typeface="+mn-lt"/>
                          <a:ea typeface="+mn-ea"/>
                          <a:cs typeface="+mn-cs"/>
                        </a:rPr>
                        <a:t>Einkauf</a:t>
                      </a:r>
                    </a:p>
                  </a:txBody>
                  <a:tcPr marT="45723" marB="45723">
                    <a:solidFill>
                      <a:srgbClr val="F4F8EC"/>
                    </a:solidFill>
                  </a:tcPr>
                </a:tc>
                <a:extLst>
                  <a:ext uri="{0D108BD9-81ED-4DB2-BD59-A6C34878D82A}">
                    <a16:rowId xmlns:a16="http://schemas.microsoft.com/office/drawing/2014/main" val="10004"/>
                  </a:ext>
                </a:extLst>
              </a:tr>
              <a:tr h="250059">
                <a:tc>
                  <a:txBody>
                    <a:bodyPr/>
                    <a:lstStyle/>
                    <a:p>
                      <a:r>
                        <a:rPr lang="de-CH" sz="2000" b="0" dirty="0"/>
                        <a:t>Magicpass</a:t>
                      </a:r>
                    </a:p>
                  </a:txBody>
                  <a:tcPr marT="45723" marB="45723">
                    <a:solidFill>
                      <a:srgbClr val="E6EED5"/>
                    </a:solidFill>
                  </a:tcPr>
                </a:tc>
                <a:tc>
                  <a:txBody>
                    <a:bodyPr/>
                    <a:lstStyle/>
                    <a:p>
                      <a:pPr algn="ctr">
                        <a:tabLst>
                          <a:tab pos="1252538" algn="r"/>
                        </a:tabLst>
                      </a:pPr>
                      <a:r>
                        <a:rPr lang="de-CH" sz="2000" b="0" dirty="0"/>
                        <a:t>++</a:t>
                      </a:r>
                    </a:p>
                  </a:txBody>
                  <a:tcPr marT="45723" marB="45723">
                    <a:solidFill>
                      <a:srgbClr val="E6EED5"/>
                    </a:solidFill>
                  </a:tcPr>
                </a:tc>
                <a:tc>
                  <a:txBody>
                    <a:bodyPr/>
                    <a:lstStyle/>
                    <a:p>
                      <a:pPr marL="0" indent="0" algn="ctr" defTabSz="914400" rtl="0" eaLnBrk="1" latinLnBrk="0" hangingPunct="1">
                        <a:buFontTx/>
                        <a:buNone/>
                      </a:pPr>
                      <a:r>
                        <a:rPr lang="de-CH" sz="2000" b="0" kern="1200" dirty="0">
                          <a:solidFill>
                            <a:schemeClr val="dk1"/>
                          </a:solidFill>
                          <a:latin typeface="+mn-lt"/>
                          <a:ea typeface="+mn-ea"/>
                          <a:cs typeface="+mn-cs"/>
                        </a:rPr>
                        <a:t>+++++</a:t>
                      </a:r>
                    </a:p>
                  </a:txBody>
                  <a:tcPr marT="45723" marB="45723">
                    <a:solidFill>
                      <a:srgbClr val="E6EED5"/>
                    </a:solidFill>
                  </a:tcPr>
                </a:tc>
                <a:tc>
                  <a:txBody>
                    <a:bodyPr/>
                    <a:lstStyle/>
                    <a:p>
                      <a:pPr marL="171450" indent="-171450" algn="l" defTabSz="914400" rtl="0" eaLnBrk="1" latinLnBrk="0" hangingPunct="1">
                        <a:buFontTx/>
                        <a:buChar char="-"/>
                      </a:pPr>
                      <a:endParaRPr lang="de-CH" sz="2000" b="0" kern="1200" dirty="0">
                        <a:solidFill>
                          <a:schemeClr val="dk1"/>
                        </a:solidFill>
                        <a:latin typeface="+mn-lt"/>
                        <a:ea typeface="+mn-ea"/>
                        <a:cs typeface="+mn-cs"/>
                      </a:endParaRPr>
                    </a:p>
                  </a:txBody>
                  <a:tcPr marT="45723" marB="45723">
                    <a:solidFill>
                      <a:srgbClr val="E6EE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7878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2985196"/>
            <a:ext cx="11901055" cy="887608"/>
          </a:xfrm>
        </p:spPr>
        <p:txBody>
          <a:bodyPr>
            <a:noAutofit/>
          </a:bodyPr>
          <a:lstStyle/>
          <a:p>
            <a:r>
              <a:rPr lang="de-CH" dirty="0"/>
              <a:t>4. Jahresrechnung 2021</a:t>
            </a:r>
          </a:p>
        </p:txBody>
      </p:sp>
    </p:spTree>
    <p:extLst>
      <p:ext uri="{BB962C8B-B14F-4D97-AF65-F5344CB8AC3E}">
        <p14:creationId xmlns:p14="http://schemas.microsoft.com/office/powerpoint/2010/main" val="1542331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6B62F-DAC5-2545-7380-653A9A999F8C}"/>
              </a:ext>
            </a:extLst>
          </p:cNvPr>
          <p:cNvSpPr>
            <a:spLocks noGrp="1"/>
          </p:cNvSpPr>
          <p:nvPr>
            <p:ph type="title"/>
          </p:nvPr>
        </p:nvSpPr>
        <p:spPr/>
        <p:txBody>
          <a:bodyPr>
            <a:normAutofit fontScale="90000"/>
          </a:bodyPr>
          <a:lstStyle/>
          <a:p>
            <a:r>
              <a:rPr lang="de-CH" dirty="0"/>
              <a:t>Weiterführung &amp; Potential</a:t>
            </a:r>
          </a:p>
        </p:txBody>
      </p:sp>
      <p:graphicFrame>
        <p:nvGraphicFramePr>
          <p:cNvPr id="7" name="Inhaltsplatzhalter 11">
            <a:extLst>
              <a:ext uri="{FF2B5EF4-FFF2-40B4-BE49-F238E27FC236}">
                <a16:creationId xmlns:a16="http://schemas.microsoft.com/office/drawing/2014/main" id="{3B81EF72-84F7-C993-B069-13A2BD7014CD}"/>
              </a:ext>
            </a:extLst>
          </p:cNvPr>
          <p:cNvGraphicFramePr>
            <a:graphicFrameLocks/>
          </p:cNvGraphicFramePr>
          <p:nvPr>
            <p:extLst>
              <p:ext uri="{D42A27DB-BD31-4B8C-83A1-F6EECF244321}">
                <p14:modId xmlns:p14="http://schemas.microsoft.com/office/powerpoint/2010/main" val="1769557111"/>
              </p:ext>
            </p:extLst>
          </p:nvPr>
        </p:nvGraphicFramePr>
        <p:xfrm>
          <a:off x="1707053" y="1018948"/>
          <a:ext cx="9864422" cy="4968282"/>
        </p:xfrm>
        <a:graphic>
          <a:graphicData uri="http://schemas.openxmlformats.org/drawingml/2006/table">
            <a:tbl>
              <a:tblPr firstRow="1" bandRow="1">
                <a:tableStyleId>{21E4AEA4-8DFA-4A89-87EB-49C32662AFE0}</a:tableStyleId>
              </a:tblPr>
              <a:tblGrid>
                <a:gridCol w="25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413065418"/>
                    </a:ext>
                  </a:extLst>
                </a:gridCol>
                <a:gridCol w="3744422">
                  <a:extLst>
                    <a:ext uri="{9D8B030D-6E8A-4147-A177-3AD203B41FA5}">
                      <a16:colId xmlns:a16="http://schemas.microsoft.com/office/drawing/2014/main" val="20002"/>
                    </a:ext>
                  </a:extLst>
                </a:gridCol>
              </a:tblGrid>
              <a:tr h="303990">
                <a:tc>
                  <a:txBody>
                    <a:bodyPr/>
                    <a:lstStyle/>
                    <a:p>
                      <a:r>
                        <a:rPr lang="de-CH" sz="2400" dirty="0"/>
                        <a:t>Kriterium</a:t>
                      </a:r>
                    </a:p>
                  </a:txBody>
                  <a:tcPr marT="45723" marB="45723">
                    <a:solidFill>
                      <a:srgbClr val="56AF31"/>
                    </a:solidFill>
                  </a:tcPr>
                </a:tc>
                <a:tc>
                  <a:txBody>
                    <a:bodyPr/>
                    <a:lstStyle/>
                    <a:p>
                      <a:pPr algn="ctr"/>
                      <a:r>
                        <a:rPr lang="de-CH" sz="2400" dirty="0"/>
                        <a:t>Alleingang</a:t>
                      </a:r>
                    </a:p>
                  </a:txBody>
                  <a:tcPr marT="45723" marB="45723">
                    <a:solidFill>
                      <a:srgbClr val="56AF31"/>
                    </a:solidFill>
                  </a:tcPr>
                </a:tc>
                <a:tc>
                  <a:txBody>
                    <a:bodyPr/>
                    <a:lstStyle/>
                    <a:p>
                      <a:pPr algn="ctr"/>
                      <a:r>
                        <a:rPr lang="de-CH" sz="2400" dirty="0"/>
                        <a:t>Fusion</a:t>
                      </a:r>
                    </a:p>
                  </a:txBody>
                  <a:tcPr marT="45723" marB="45723">
                    <a:solidFill>
                      <a:srgbClr val="56AF31"/>
                    </a:solidFill>
                  </a:tcPr>
                </a:tc>
                <a:tc>
                  <a:txBody>
                    <a:bodyPr/>
                    <a:lstStyle/>
                    <a:p>
                      <a:r>
                        <a:rPr lang="de-CH" sz="2400" dirty="0"/>
                        <a:t>Bemerkungen</a:t>
                      </a:r>
                    </a:p>
                  </a:txBody>
                  <a:tcPr marT="45723" marB="45723">
                    <a:solidFill>
                      <a:srgbClr val="56AF31"/>
                    </a:solidFill>
                  </a:tcPr>
                </a:tc>
                <a:extLst>
                  <a:ext uri="{0D108BD9-81ED-4DB2-BD59-A6C34878D82A}">
                    <a16:rowId xmlns:a16="http://schemas.microsoft.com/office/drawing/2014/main" val="10000"/>
                  </a:ext>
                </a:extLst>
              </a:tr>
              <a:tr h="241602">
                <a:tc>
                  <a:txBody>
                    <a:bodyPr/>
                    <a:lstStyle/>
                    <a:p>
                      <a:r>
                        <a:rPr lang="de-CH" sz="2000" b="0" dirty="0"/>
                        <a:t>Risiko Gemeinde (kurzfristig 3-5 J.)</a:t>
                      </a:r>
                    </a:p>
                  </a:txBody>
                  <a:tcPr marT="45723" marB="45723">
                    <a:solidFill>
                      <a:srgbClr val="E6EED5"/>
                    </a:solidFill>
                  </a:tcPr>
                </a:tc>
                <a:tc>
                  <a:txBody>
                    <a:bodyPr/>
                    <a:lstStyle/>
                    <a:p>
                      <a:pPr algn="ctr">
                        <a:tabLst>
                          <a:tab pos="1252538" algn="r"/>
                        </a:tabLst>
                      </a:pPr>
                      <a:r>
                        <a:rPr lang="de-CH" sz="2000" b="0" dirty="0"/>
                        <a:t>kein</a:t>
                      </a:r>
                    </a:p>
                  </a:txBody>
                  <a:tcPr marT="45723" marB="45723">
                    <a:solidFill>
                      <a:srgbClr val="E6EED5"/>
                    </a:solidFill>
                  </a:tcPr>
                </a:tc>
                <a:tc>
                  <a:txBody>
                    <a:bodyPr/>
                    <a:lstStyle/>
                    <a:p>
                      <a:pPr marL="0" indent="0" algn="ctr">
                        <a:buFontTx/>
                        <a:buNone/>
                      </a:pPr>
                      <a:r>
                        <a:rPr lang="de-CH" sz="2000" b="0" kern="1200" baseline="0" dirty="0">
                          <a:solidFill>
                            <a:schemeClr val="dk1"/>
                          </a:solidFill>
                          <a:latin typeface="+mn-lt"/>
                          <a:ea typeface="+mn-ea"/>
                          <a:cs typeface="+mn-cs"/>
                        </a:rPr>
                        <a:t>kein</a:t>
                      </a:r>
                    </a:p>
                  </a:txBody>
                  <a:tcPr marT="45723" marB="45723">
                    <a:solidFill>
                      <a:srgbClr val="E6EED5"/>
                    </a:solidFill>
                  </a:tcPr>
                </a:tc>
                <a:tc>
                  <a:txBody>
                    <a:bodyPr/>
                    <a:lstStyle/>
                    <a:p>
                      <a:pPr marL="0" indent="0">
                        <a:buFontTx/>
                        <a:buNone/>
                      </a:pPr>
                      <a:endParaRPr lang="de-CH" sz="2000" b="0" kern="1200" baseline="0" dirty="0">
                        <a:solidFill>
                          <a:schemeClr val="dk1"/>
                        </a:solidFill>
                        <a:latin typeface="+mn-lt"/>
                        <a:ea typeface="+mn-ea"/>
                        <a:cs typeface="+mn-cs"/>
                      </a:endParaRPr>
                    </a:p>
                  </a:txBody>
                  <a:tcPr marT="45723" marB="45723">
                    <a:solidFill>
                      <a:srgbClr val="E6EED5"/>
                    </a:solidFill>
                  </a:tcPr>
                </a:tc>
                <a:extLst>
                  <a:ext uri="{0D108BD9-81ED-4DB2-BD59-A6C34878D82A}">
                    <a16:rowId xmlns:a16="http://schemas.microsoft.com/office/drawing/2014/main" val="10001"/>
                  </a:ext>
                </a:extLst>
              </a:tr>
              <a:tr h="352259">
                <a:tc>
                  <a:txBody>
                    <a:bodyPr/>
                    <a:lstStyle/>
                    <a:p>
                      <a:r>
                        <a:rPr lang="de-CH" sz="2000" b="0" dirty="0"/>
                        <a:t>Risiko Gemeinde (langfristig 5-10 J.)</a:t>
                      </a:r>
                    </a:p>
                  </a:txBody>
                  <a:tcPr marT="45723" marB="45723">
                    <a:solidFill>
                      <a:srgbClr val="F4F8EC"/>
                    </a:solidFill>
                  </a:tcPr>
                </a:tc>
                <a:tc>
                  <a:txBody>
                    <a:bodyPr/>
                    <a:lstStyle/>
                    <a:p>
                      <a:pPr algn="ctr">
                        <a:tabLst>
                          <a:tab pos="1252538" algn="r"/>
                        </a:tabLst>
                      </a:pPr>
                      <a:r>
                        <a:rPr lang="de-CH" sz="2000" b="0" dirty="0"/>
                        <a:t>kein</a:t>
                      </a:r>
                    </a:p>
                  </a:txBody>
                  <a:tcPr marT="45723" marB="45723">
                    <a:solidFill>
                      <a:srgbClr val="F4F8EC"/>
                    </a:solidFill>
                  </a:tcPr>
                </a:tc>
                <a:tc>
                  <a:txBody>
                    <a:bodyPr/>
                    <a:lstStyle/>
                    <a:p>
                      <a:pPr marL="0" indent="0" algn="ctr">
                        <a:buFontTx/>
                        <a:buNone/>
                      </a:pPr>
                      <a:r>
                        <a:rPr lang="de-CH" sz="2000" b="0" kern="1200" baseline="0" dirty="0">
                          <a:solidFill>
                            <a:schemeClr val="dk1"/>
                          </a:solidFill>
                          <a:latin typeface="+mn-lt"/>
                          <a:ea typeface="+mn-ea"/>
                          <a:cs typeface="+mn-cs"/>
                        </a:rPr>
                        <a:t>kein</a:t>
                      </a:r>
                    </a:p>
                  </a:txBody>
                  <a:tcPr marT="45723" marB="45723">
                    <a:solidFill>
                      <a:srgbClr val="F4F8EC"/>
                    </a:solidFill>
                  </a:tcPr>
                </a:tc>
                <a:tc>
                  <a:txBody>
                    <a:bodyPr/>
                    <a:lstStyle/>
                    <a:p>
                      <a:pPr marL="0" indent="0">
                        <a:buFontTx/>
                        <a:buNone/>
                      </a:pPr>
                      <a:r>
                        <a:rPr lang="de-CH" sz="2000" b="0" kern="1200" baseline="0" dirty="0">
                          <a:solidFill>
                            <a:schemeClr val="dk1"/>
                          </a:solidFill>
                          <a:latin typeface="+mn-lt"/>
                          <a:ea typeface="+mn-ea"/>
                          <a:cs typeface="+mn-cs"/>
                        </a:rPr>
                        <a:t>Entwicklung Tourismus Destination</a:t>
                      </a:r>
                    </a:p>
                    <a:p>
                      <a:pPr marL="0" indent="0">
                        <a:buFontTx/>
                        <a:buNone/>
                      </a:pPr>
                      <a:r>
                        <a:rPr lang="de-CH" sz="2000" b="0" kern="1200" baseline="0" dirty="0">
                          <a:solidFill>
                            <a:schemeClr val="dk1"/>
                          </a:solidFill>
                          <a:latin typeface="+mn-lt"/>
                          <a:ea typeface="+mn-ea"/>
                          <a:cs typeface="+mn-cs"/>
                        </a:rPr>
                        <a:t>Unterstützung Gemeinde?</a:t>
                      </a:r>
                    </a:p>
                  </a:txBody>
                  <a:tcPr marT="45723" marB="45723">
                    <a:solidFill>
                      <a:srgbClr val="F4F8EC"/>
                    </a:solidFill>
                  </a:tcPr>
                </a:tc>
                <a:extLst>
                  <a:ext uri="{0D108BD9-81ED-4DB2-BD59-A6C34878D82A}">
                    <a16:rowId xmlns:a16="http://schemas.microsoft.com/office/drawing/2014/main" val="10002"/>
                  </a:ext>
                </a:extLst>
              </a:tr>
              <a:tr h="277810">
                <a:tc>
                  <a:txBody>
                    <a:bodyPr/>
                    <a:lstStyle/>
                    <a:p>
                      <a:r>
                        <a:rPr lang="de-CH" sz="2000" b="0" dirty="0"/>
                        <a:t>Emotional</a:t>
                      </a:r>
                    </a:p>
                  </a:txBody>
                  <a:tcPr marT="45723" marB="45723">
                    <a:solidFill>
                      <a:srgbClr val="E6EED5"/>
                    </a:solidFill>
                  </a:tcPr>
                </a:tc>
                <a:tc>
                  <a:txBody>
                    <a:bodyPr/>
                    <a:lstStyle/>
                    <a:p>
                      <a:pPr algn="ctr">
                        <a:tabLst>
                          <a:tab pos="1252538" algn="r"/>
                        </a:tabLst>
                      </a:pPr>
                      <a:r>
                        <a:rPr lang="de-CH" sz="2000" b="0" dirty="0"/>
                        <a:t>+++++</a:t>
                      </a:r>
                    </a:p>
                  </a:txBody>
                  <a:tcPr marT="45723" marB="45723">
                    <a:solidFill>
                      <a:srgbClr val="E6EED5"/>
                    </a:solidFill>
                  </a:tcPr>
                </a:tc>
                <a:tc>
                  <a:txBody>
                    <a:bodyPr/>
                    <a:lstStyle/>
                    <a:p>
                      <a:pPr marL="0" indent="0" algn="ctr">
                        <a:buFontTx/>
                        <a:buNone/>
                      </a:pPr>
                      <a:r>
                        <a:rPr lang="de-CH" sz="2000" b="0" kern="1200" dirty="0">
                          <a:solidFill>
                            <a:schemeClr val="dk1"/>
                          </a:solidFill>
                          <a:latin typeface="+mn-lt"/>
                          <a:ea typeface="+mn-ea"/>
                          <a:cs typeface="+mn-cs"/>
                        </a:rPr>
                        <a:t>++</a:t>
                      </a:r>
                    </a:p>
                  </a:txBody>
                  <a:tcPr marT="45723" marB="45723">
                    <a:solidFill>
                      <a:srgbClr val="E6EED5"/>
                    </a:solidFill>
                  </a:tcPr>
                </a:tc>
                <a:tc>
                  <a:txBody>
                    <a:bodyPr/>
                    <a:lstStyle/>
                    <a:p>
                      <a:pPr marL="0" indent="0">
                        <a:buFontTx/>
                        <a:buNone/>
                      </a:pPr>
                      <a:endParaRPr lang="de-CH" sz="2000" b="0" kern="1200" dirty="0">
                        <a:solidFill>
                          <a:schemeClr val="dk1"/>
                        </a:solidFill>
                        <a:latin typeface="+mn-lt"/>
                        <a:ea typeface="+mn-ea"/>
                        <a:cs typeface="+mn-cs"/>
                      </a:endParaRPr>
                    </a:p>
                  </a:txBody>
                  <a:tcPr marT="45723" marB="45723">
                    <a:solidFill>
                      <a:srgbClr val="E6EED5"/>
                    </a:solidFill>
                  </a:tcPr>
                </a:tc>
                <a:extLst>
                  <a:ext uri="{0D108BD9-81ED-4DB2-BD59-A6C34878D82A}">
                    <a16:rowId xmlns:a16="http://schemas.microsoft.com/office/drawing/2014/main" val="10003"/>
                  </a:ext>
                </a:extLst>
              </a:tr>
              <a:tr h="743874">
                <a:tc>
                  <a:txBody>
                    <a:bodyPr/>
                    <a:lstStyle/>
                    <a:p>
                      <a:r>
                        <a:rPr lang="de-CH" sz="2000" b="0" dirty="0"/>
                        <a:t>Nischenprodukte</a:t>
                      </a:r>
                    </a:p>
                  </a:txBody>
                  <a:tcPr marT="45723" marB="45723">
                    <a:solidFill>
                      <a:srgbClr val="F4F8EC"/>
                    </a:solidFill>
                  </a:tcPr>
                </a:tc>
                <a:tc>
                  <a:txBody>
                    <a:bodyPr/>
                    <a:lstStyle/>
                    <a:p>
                      <a:pPr algn="ctr">
                        <a:tabLst>
                          <a:tab pos="1252538" algn="r"/>
                        </a:tabLst>
                      </a:pPr>
                      <a:r>
                        <a:rPr lang="de-CH" sz="2000" b="0" dirty="0"/>
                        <a:t>+++++</a:t>
                      </a:r>
                    </a:p>
                  </a:txBody>
                  <a:tcPr marT="45723" marB="45723">
                    <a:solidFill>
                      <a:srgbClr val="F4F8EC"/>
                    </a:solidFill>
                  </a:tcPr>
                </a:tc>
                <a:tc>
                  <a:txBody>
                    <a:bodyPr/>
                    <a:lstStyle/>
                    <a:p>
                      <a:pPr marL="0" indent="0" algn="ctr">
                        <a:buFontTx/>
                        <a:buNone/>
                      </a:pPr>
                      <a:r>
                        <a:rPr lang="de-CH" sz="2000" b="0" kern="1200" dirty="0">
                          <a:solidFill>
                            <a:schemeClr val="dk1"/>
                          </a:solidFill>
                          <a:latin typeface="+mn-lt"/>
                          <a:ea typeface="+mn-ea"/>
                          <a:cs typeface="+mn-cs"/>
                        </a:rPr>
                        <a:t>++</a:t>
                      </a:r>
                    </a:p>
                  </a:txBody>
                  <a:tcPr marT="45723" marB="45723">
                    <a:solidFill>
                      <a:srgbClr val="F4F8EC"/>
                    </a:solidFill>
                  </a:tcPr>
                </a:tc>
                <a:tc>
                  <a:txBody>
                    <a:bodyPr/>
                    <a:lstStyle/>
                    <a:p>
                      <a:pPr marL="0" indent="0">
                        <a:buFontTx/>
                        <a:buNone/>
                      </a:pPr>
                      <a:r>
                        <a:rPr lang="de-CH" sz="2000" b="0" kern="1200" dirty="0">
                          <a:solidFill>
                            <a:schemeClr val="dk1"/>
                          </a:solidFill>
                          <a:latin typeface="+mn-lt"/>
                          <a:ea typeface="+mn-ea"/>
                          <a:cs typeface="+mn-cs"/>
                        </a:rPr>
                        <a:t>Zugeschnitten auf Saas-Grund</a:t>
                      </a:r>
                    </a:p>
                    <a:p>
                      <a:pPr marL="171450" indent="-171450">
                        <a:buFontTx/>
                        <a:buChar char="-"/>
                      </a:pPr>
                      <a:r>
                        <a:rPr lang="de-CH" sz="2000" b="0" kern="1200" dirty="0">
                          <a:solidFill>
                            <a:schemeClr val="dk1"/>
                          </a:solidFill>
                          <a:latin typeface="+mn-lt"/>
                          <a:ea typeface="+mn-ea"/>
                          <a:cs typeface="+mn-cs"/>
                        </a:rPr>
                        <a:t>Bike</a:t>
                      </a:r>
                    </a:p>
                    <a:p>
                      <a:pPr marL="171450" indent="-171450">
                        <a:buFontTx/>
                        <a:buChar char="-"/>
                      </a:pPr>
                      <a:r>
                        <a:rPr lang="de-CH" sz="2000" b="0" kern="1200" dirty="0">
                          <a:solidFill>
                            <a:schemeClr val="dk1"/>
                          </a:solidFill>
                          <a:latin typeface="+mn-lt"/>
                          <a:ea typeface="+mn-ea"/>
                          <a:cs typeface="+mn-cs"/>
                        </a:rPr>
                        <a:t>Erlebniswelt Kreuzboden</a:t>
                      </a:r>
                    </a:p>
                  </a:txBody>
                  <a:tcPr marT="45723" marB="45723">
                    <a:solidFill>
                      <a:srgbClr val="F4F8EC"/>
                    </a:solidFill>
                  </a:tcPr>
                </a:tc>
                <a:extLst>
                  <a:ext uri="{0D108BD9-81ED-4DB2-BD59-A6C34878D82A}">
                    <a16:rowId xmlns:a16="http://schemas.microsoft.com/office/drawing/2014/main" val="10004"/>
                  </a:ext>
                </a:extLst>
              </a:tr>
              <a:tr h="250059">
                <a:tc>
                  <a:txBody>
                    <a:bodyPr/>
                    <a:lstStyle/>
                    <a:p>
                      <a:r>
                        <a:rPr lang="de-CH" sz="2000" b="0" dirty="0"/>
                        <a:t>Markenbekanntheit</a:t>
                      </a:r>
                    </a:p>
                  </a:txBody>
                  <a:tcPr marT="45723" marB="45723">
                    <a:solidFill>
                      <a:srgbClr val="E6EED5"/>
                    </a:solidFill>
                  </a:tcPr>
                </a:tc>
                <a:tc>
                  <a:txBody>
                    <a:bodyPr/>
                    <a:lstStyle/>
                    <a:p>
                      <a:pPr algn="ctr">
                        <a:tabLst>
                          <a:tab pos="1252538" algn="r"/>
                        </a:tabLst>
                      </a:pPr>
                      <a:r>
                        <a:rPr lang="de-CH" sz="2000" b="0" dirty="0"/>
                        <a:t>+++</a:t>
                      </a:r>
                    </a:p>
                  </a:txBody>
                  <a:tcPr marT="45723" marB="45723">
                    <a:solidFill>
                      <a:srgbClr val="E6EED5"/>
                    </a:solidFill>
                  </a:tcPr>
                </a:tc>
                <a:tc>
                  <a:txBody>
                    <a:bodyPr/>
                    <a:lstStyle/>
                    <a:p>
                      <a:pPr marL="0" indent="0" algn="ctr" defTabSz="914400" rtl="0" eaLnBrk="1" latinLnBrk="0" hangingPunct="1">
                        <a:buFontTx/>
                        <a:buNone/>
                      </a:pPr>
                      <a:r>
                        <a:rPr lang="de-CH" sz="2000" b="0" kern="1200" dirty="0">
                          <a:solidFill>
                            <a:schemeClr val="dk1"/>
                          </a:solidFill>
                          <a:latin typeface="+mn-lt"/>
                          <a:ea typeface="+mn-ea"/>
                          <a:cs typeface="+mn-cs"/>
                        </a:rPr>
                        <a:t>+++++</a:t>
                      </a:r>
                    </a:p>
                  </a:txBody>
                  <a:tcPr marT="45723" marB="45723">
                    <a:solidFill>
                      <a:srgbClr val="E6EED5"/>
                    </a:solidFill>
                  </a:tcPr>
                </a:tc>
                <a:tc>
                  <a:txBody>
                    <a:bodyPr/>
                    <a:lstStyle/>
                    <a:p>
                      <a:r>
                        <a:rPr lang="de-CH" sz="2000" dirty="0"/>
                        <a:t>Klein aber fein</a:t>
                      </a:r>
                    </a:p>
                    <a:p>
                      <a:r>
                        <a:rPr lang="de-CH" sz="2000" dirty="0"/>
                        <a:t>Nischenprodukte</a:t>
                      </a:r>
                    </a:p>
                  </a:txBody>
                  <a:tcPr marT="45723" marB="45723">
                    <a:solidFill>
                      <a:srgbClr val="E6EED5"/>
                    </a:solidFill>
                  </a:tcPr>
                </a:tc>
                <a:extLst>
                  <a:ext uri="{0D108BD9-81ED-4DB2-BD59-A6C34878D82A}">
                    <a16:rowId xmlns:a16="http://schemas.microsoft.com/office/drawing/2014/main" val="10005"/>
                  </a:ext>
                </a:extLst>
              </a:tr>
              <a:tr h="250059">
                <a:tc>
                  <a:txBody>
                    <a:bodyPr/>
                    <a:lstStyle/>
                    <a:p>
                      <a:r>
                        <a:rPr lang="de-CH" sz="2000" b="0" dirty="0"/>
                        <a:t>Gewinnaus-schüttung</a:t>
                      </a:r>
                    </a:p>
                  </a:txBody>
                  <a:tcPr marT="45723" marB="45723">
                    <a:solidFill>
                      <a:srgbClr val="F4F8EC"/>
                    </a:solidFill>
                  </a:tcPr>
                </a:tc>
                <a:tc>
                  <a:txBody>
                    <a:bodyPr/>
                    <a:lstStyle/>
                    <a:p>
                      <a:pPr algn="ctr">
                        <a:tabLst>
                          <a:tab pos="1252538" algn="r"/>
                        </a:tabLst>
                      </a:pPr>
                      <a:r>
                        <a:rPr lang="de-CH" sz="2000" b="0" dirty="0"/>
                        <a:t>+++++</a:t>
                      </a:r>
                    </a:p>
                  </a:txBody>
                  <a:tcPr marT="45723" marB="45723">
                    <a:solidFill>
                      <a:srgbClr val="F4F8EC"/>
                    </a:solidFill>
                  </a:tcPr>
                </a:tc>
                <a:tc>
                  <a:txBody>
                    <a:bodyPr/>
                    <a:lstStyle/>
                    <a:p>
                      <a:pPr marL="0" indent="0" algn="ctr" defTabSz="914400" rtl="0" eaLnBrk="1" latinLnBrk="0" hangingPunct="1">
                        <a:buFontTx/>
                        <a:buNone/>
                      </a:pPr>
                      <a:r>
                        <a:rPr lang="de-CH" sz="2000" b="0" kern="1200" dirty="0">
                          <a:solidFill>
                            <a:schemeClr val="dk1"/>
                          </a:solidFill>
                          <a:latin typeface="+mn-lt"/>
                          <a:ea typeface="+mn-ea"/>
                          <a:cs typeface="+mn-cs"/>
                        </a:rPr>
                        <a:t>+++</a:t>
                      </a:r>
                    </a:p>
                  </a:txBody>
                  <a:tcPr marT="45723" marB="45723">
                    <a:solidFill>
                      <a:srgbClr val="F4F8EC"/>
                    </a:solidFill>
                  </a:tcPr>
                </a:tc>
                <a:tc>
                  <a:txBody>
                    <a:bodyPr/>
                    <a:lstStyle/>
                    <a:p>
                      <a:r>
                        <a:rPr lang="de-CH" sz="2000" dirty="0"/>
                        <a:t>- Geld bleibt im Unternehmen</a:t>
                      </a:r>
                    </a:p>
                    <a:p>
                      <a:r>
                        <a:rPr lang="de-CH" sz="2000" dirty="0"/>
                        <a:t>- Keine Dividenden</a:t>
                      </a:r>
                    </a:p>
                  </a:txBody>
                  <a:tcPr marT="45723" marB="45723">
                    <a:solidFill>
                      <a:srgbClr val="F4F8EC"/>
                    </a:solidFill>
                  </a:tcPr>
                </a:tc>
                <a:extLst>
                  <a:ext uri="{0D108BD9-81ED-4DB2-BD59-A6C34878D82A}">
                    <a16:rowId xmlns:a16="http://schemas.microsoft.com/office/drawing/2014/main" val="3527936926"/>
                  </a:ext>
                </a:extLst>
              </a:tr>
            </a:tbl>
          </a:graphicData>
        </a:graphic>
      </p:graphicFrame>
    </p:spTree>
    <p:extLst>
      <p:ext uri="{BB962C8B-B14F-4D97-AF65-F5344CB8AC3E}">
        <p14:creationId xmlns:p14="http://schemas.microsoft.com/office/powerpoint/2010/main" val="8711804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6B62F-DAC5-2545-7380-653A9A999F8C}"/>
              </a:ext>
            </a:extLst>
          </p:cNvPr>
          <p:cNvSpPr>
            <a:spLocks noGrp="1"/>
          </p:cNvSpPr>
          <p:nvPr>
            <p:ph type="title"/>
          </p:nvPr>
        </p:nvSpPr>
        <p:spPr/>
        <p:txBody>
          <a:bodyPr>
            <a:normAutofit fontScale="90000"/>
          </a:bodyPr>
          <a:lstStyle/>
          <a:p>
            <a:r>
              <a:rPr lang="de-CH" dirty="0"/>
              <a:t>Weiterführung &amp; Potential</a:t>
            </a:r>
          </a:p>
        </p:txBody>
      </p:sp>
      <p:graphicFrame>
        <p:nvGraphicFramePr>
          <p:cNvPr id="7" name="Inhaltsplatzhalter 11">
            <a:extLst>
              <a:ext uri="{FF2B5EF4-FFF2-40B4-BE49-F238E27FC236}">
                <a16:creationId xmlns:a16="http://schemas.microsoft.com/office/drawing/2014/main" id="{3B81EF72-84F7-C993-B069-13A2BD7014CD}"/>
              </a:ext>
            </a:extLst>
          </p:cNvPr>
          <p:cNvGraphicFramePr>
            <a:graphicFrameLocks/>
          </p:cNvGraphicFramePr>
          <p:nvPr>
            <p:extLst>
              <p:ext uri="{D42A27DB-BD31-4B8C-83A1-F6EECF244321}">
                <p14:modId xmlns:p14="http://schemas.microsoft.com/office/powerpoint/2010/main" val="3794994423"/>
              </p:ext>
            </p:extLst>
          </p:nvPr>
        </p:nvGraphicFramePr>
        <p:xfrm>
          <a:off x="1707053" y="1018948"/>
          <a:ext cx="9864422" cy="5882682"/>
        </p:xfrm>
        <a:graphic>
          <a:graphicData uri="http://schemas.openxmlformats.org/drawingml/2006/table">
            <a:tbl>
              <a:tblPr firstRow="1" bandRow="1">
                <a:tableStyleId>{21E4AEA4-8DFA-4A89-87EB-49C32662AFE0}</a:tableStyleId>
              </a:tblPr>
              <a:tblGrid>
                <a:gridCol w="25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413065418"/>
                    </a:ext>
                  </a:extLst>
                </a:gridCol>
                <a:gridCol w="3744422">
                  <a:extLst>
                    <a:ext uri="{9D8B030D-6E8A-4147-A177-3AD203B41FA5}">
                      <a16:colId xmlns:a16="http://schemas.microsoft.com/office/drawing/2014/main" val="20002"/>
                    </a:ext>
                  </a:extLst>
                </a:gridCol>
              </a:tblGrid>
              <a:tr h="303990">
                <a:tc>
                  <a:txBody>
                    <a:bodyPr/>
                    <a:lstStyle/>
                    <a:p>
                      <a:r>
                        <a:rPr lang="de-CH" sz="2400" dirty="0"/>
                        <a:t>Kriterium</a:t>
                      </a:r>
                    </a:p>
                  </a:txBody>
                  <a:tcPr marT="45723" marB="45723">
                    <a:solidFill>
                      <a:srgbClr val="56AF31"/>
                    </a:solidFill>
                  </a:tcPr>
                </a:tc>
                <a:tc>
                  <a:txBody>
                    <a:bodyPr/>
                    <a:lstStyle/>
                    <a:p>
                      <a:pPr algn="ctr"/>
                      <a:r>
                        <a:rPr lang="de-CH" sz="2400" dirty="0"/>
                        <a:t>Alleingang</a:t>
                      </a:r>
                    </a:p>
                  </a:txBody>
                  <a:tcPr marT="45723" marB="45723">
                    <a:solidFill>
                      <a:srgbClr val="56AF31"/>
                    </a:solidFill>
                  </a:tcPr>
                </a:tc>
                <a:tc>
                  <a:txBody>
                    <a:bodyPr/>
                    <a:lstStyle/>
                    <a:p>
                      <a:pPr algn="ctr"/>
                      <a:r>
                        <a:rPr lang="de-CH" sz="2400" dirty="0"/>
                        <a:t>Fusion</a:t>
                      </a:r>
                    </a:p>
                  </a:txBody>
                  <a:tcPr marT="45723" marB="45723">
                    <a:solidFill>
                      <a:srgbClr val="56AF31"/>
                    </a:solidFill>
                  </a:tcPr>
                </a:tc>
                <a:tc>
                  <a:txBody>
                    <a:bodyPr/>
                    <a:lstStyle/>
                    <a:p>
                      <a:r>
                        <a:rPr lang="de-CH" sz="2400" dirty="0"/>
                        <a:t>Bemerkungen</a:t>
                      </a:r>
                    </a:p>
                  </a:txBody>
                  <a:tcPr marT="45723" marB="45723">
                    <a:solidFill>
                      <a:srgbClr val="56AF31"/>
                    </a:solidFill>
                  </a:tcPr>
                </a:tc>
                <a:extLst>
                  <a:ext uri="{0D108BD9-81ED-4DB2-BD59-A6C34878D82A}">
                    <a16:rowId xmlns:a16="http://schemas.microsoft.com/office/drawing/2014/main" val="10000"/>
                  </a:ext>
                </a:extLst>
              </a:tr>
              <a:tr h="241602">
                <a:tc>
                  <a:txBody>
                    <a:bodyPr/>
                    <a:lstStyle/>
                    <a:p>
                      <a:r>
                        <a:rPr lang="de-CH" sz="2000" b="0" dirty="0"/>
                        <a:t>Einflussmöglichkeit</a:t>
                      </a:r>
                    </a:p>
                  </a:txBody>
                  <a:tcPr marT="45723" marB="45723">
                    <a:solidFill>
                      <a:srgbClr val="E6EED5"/>
                    </a:solidFill>
                  </a:tcPr>
                </a:tc>
                <a:tc>
                  <a:txBody>
                    <a:bodyPr/>
                    <a:lstStyle/>
                    <a:p>
                      <a:pPr algn="ctr">
                        <a:tabLst>
                          <a:tab pos="1252538" algn="r"/>
                        </a:tabLst>
                      </a:pPr>
                      <a:r>
                        <a:rPr lang="de-CH" sz="2000" b="0" dirty="0"/>
                        <a:t>+++++</a:t>
                      </a:r>
                    </a:p>
                  </a:txBody>
                  <a:tcPr marT="45723" marB="45723">
                    <a:solidFill>
                      <a:srgbClr val="E6EED5"/>
                    </a:solidFill>
                  </a:tcPr>
                </a:tc>
                <a:tc>
                  <a:txBody>
                    <a:bodyPr/>
                    <a:lstStyle/>
                    <a:p>
                      <a:pPr marL="0" indent="0" algn="ctr">
                        <a:buFontTx/>
                        <a:buNone/>
                      </a:pPr>
                      <a:r>
                        <a:rPr lang="de-CH" sz="2000" b="0" kern="1200" baseline="0" dirty="0">
                          <a:solidFill>
                            <a:schemeClr val="dk1"/>
                          </a:solidFill>
                          <a:latin typeface="+mn-lt"/>
                          <a:ea typeface="+mn-ea"/>
                          <a:cs typeface="+mn-cs"/>
                        </a:rPr>
                        <a:t>+</a:t>
                      </a:r>
                    </a:p>
                  </a:txBody>
                  <a:tcPr marT="45723" marB="45723">
                    <a:solidFill>
                      <a:srgbClr val="E6EED5"/>
                    </a:solidFill>
                  </a:tcPr>
                </a:tc>
                <a:tc>
                  <a:txBody>
                    <a:bodyPr/>
                    <a:lstStyle/>
                    <a:p>
                      <a:pPr marL="0" indent="0">
                        <a:buFontTx/>
                        <a:buNone/>
                      </a:pPr>
                      <a:r>
                        <a:rPr lang="de-CH" sz="2000" b="0" kern="1200" baseline="0" dirty="0">
                          <a:solidFill>
                            <a:schemeClr val="dk1"/>
                          </a:solidFill>
                          <a:latin typeface="+mn-lt"/>
                          <a:ea typeface="+mn-ea"/>
                          <a:cs typeface="+mn-cs"/>
                        </a:rPr>
                        <a:t>- Öffnungszeiten (z.B. Montana </a:t>
                      </a:r>
                      <a:br>
                        <a:rPr lang="de-CH" sz="2000" b="0" kern="1200" baseline="0" dirty="0">
                          <a:solidFill>
                            <a:schemeClr val="dk1"/>
                          </a:solidFill>
                          <a:latin typeface="+mn-lt"/>
                          <a:ea typeface="+mn-ea"/>
                          <a:cs typeface="+mn-cs"/>
                        </a:rPr>
                      </a:br>
                      <a:r>
                        <a:rPr lang="de-CH" sz="2000" b="0" kern="1200" baseline="0" dirty="0">
                          <a:solidFill>
                            <a:schemeClr val="dk1"/>
                          </a:solidFill>
                          <a:latin typeface="+mn-lt"/>
                          <a:ea typeface="+mn-ea"/>
                          <a:cs typeface="+mn-cs"/>
                        </a:rPr>
                        <a:t>   / </a:t>
                      </a:r>
                      <a:r>
                        <a:rPr lang="de-CH" sz="2000" b="0" kern="1200" baseline="0" dirty="0" err="1">
                          <a:solidFill>
                            <a:schemeClr val="dk1"/>
                          </a:solidFill>
                          <a:latin typeface="+mn-lt"/>
                          <a:ea typeface="+mn-ea"/>
                          <a:cs typeface="+mn-cs"/>
                        </a:rPr>
                        <a:t>Andermatt</a:t>
                      </a:r>
                      <a:r>
                        <a:rPr lang="de-CH" sz="2000" b="0" kern="1200" baseline="0" dirty="0">
                          <a:solidFill>
                            <a:schemeClr val="dk1"/>
                          </a:solidFill>
                          <a:latin typeface="+mn-lt"/>
                          <a:ea typeface="+mn-ea"/>
                          <a:cs typeface="+mn-cs"/>
                        </a:rPr>
                        <a:t>)</a:t>
                      </a:r>
                    </a:p>
                    <a:p>
                      <a:pPr marL="0" indent="0">
                        <a:buFontTx/>
                        <a:buNone/>
                      </a:pPr>
                      <a:r>
                        <a:rPr lang="de-CH" sz="2000" b="0" kern="1200" baseline="0" dirty="0">
                          <a:solidFill>
                            <a:schemeClr val="dk1"/>
                          </a:solidFill>
                          <a:latin typeface="+mn-lt"/>
                          <a:ea typeface="+mn-ea"/>
                          <a:cs typeface="+mn-cs"/>
                        </a:rPr>
                        <a:t>- Preisgestaltung</a:t>
                      </a:r>
                    </a:p>
                    <a:p>
                      <a:pPr marL="0" indent="0">
                        <a:buFontTx/>
                        <a:buNone/>
                      </a:pPr>
                      <a:r>
                        <a:rPr lang="de-CH" sz="2000" b="0" kern="1200" baseline="0" dirty="0">
                          <a:solidFill>
                            <a:schemeClr val="dk1"/>
                          </a:solidFill>
                          <a:latin typeface="+mn-lt"/>
                          <a:ea typeface="+mn-ea"/>
                          <a:cs typeface="+mn-cs"/>
                        </a:rPr>
                        <a:t>- Unternehmensführung</a:t>
                      </a:r>
                    </a:p>
                    <a:p>
                      <a:pPr marL="0" indent="0">
                        <a:buFontTx/>
                        <a:buNone/>
                      </a:pPr>
                      <a:r>
                        <a:rPr lang="de-CH" sz="2000" b="0" kern="1200" baseline="0" dirty="0">
                          <a:solidFill>
                            <a:schemeClr val="dk1"/>
                          </a:solidFill>
                          <a:latin typeface="+mn-lt"/>
                          <a:ea typeface="+mn-ea"/>
                          <a:cs typeface="+mn-cs"/>
                        </a:rPr>
                        <a:t>- Investitionen</a:t>
                      </a:r>
                    </a:p>
                  </a:txBody>
                  <a:tcPr marT="45723" marB="45723">
                    <a:solidFill>
                      <a:srgbClr val="E6EED5"/>
                    </a:solidFill>
                  </a:tcPr>
                </a:tc>
                <a:extLst>
                  <a:ext uri="{0D108BD9-81ED-4DB2-BD59-A6C34878D82A}">
                    <a16:rowId xmlns:a16="http://schemas.microsoft.com/office/drawing/2014/main" val="10001"/>
                  </a:ext>
                </a:extLst>
              </a:tr>
              <a:tr h="352259">
                <a:tc>
                  <a:txBody>
                    <a:bodyPr/>
                    <a:lstStyle/>
                    <a:p>
                      <a:r>
                        <a:rPr lang="de-CH" sz="2000" b="0" dirty="0"/>
                        <a:t>Auswirkung Gemeinde AK Erhöhung</a:t>
                      </a:r>
                    </a:p>
                  </a:txBody>
                  <a:tcPr marT="45723" marB="45723">
                    <a:solidFill>
                      <a:srgbClr val="F4F8EC"/>
                    </a:solidFill>
                  </a:tcPr>
                </a:tc>
                <a:tc>
                  <a:txBody>
                    <a:bodyPr/>
                    <a:lstStyle/>
                    <a:p>
                      <a:pPr algn="ctr">
                        <a:tabLst>
                          <a:tab pos="1252538" algn="r"/>
                        </a:tabLst>
                      </a:pPr>
                      <a:r>
                        <a:rPr lang="de-CH" sz="2000" b="0" dirty="0"/>
                        <a:t>im Moment nicht notwendig</a:t>
                      </a:r>
                    </a:p>
                  </a:txBody>
                  <a:tcPr marT="45723" marB="45723">
                    <a:solidFill>
                      <a:srgbClr val="F4F8EC"/>
                    </a:solidFill>
                  </a:tcPr>
                </a:tc>
                <a:tc>
                  <a:txBody>
                    <a:bodyPr/>
                    <a:lstStyle/>
                    <a:p>
                      <a:pPr marL="0" indent="0" algn="ctr">
                        <a:buFontTx/>
                        <a:buNone/>
                      </a:pPr>
                      <a:r>
                        <a:rPr lang="de-CH" sz="2000" b="0" kern="1200" baseline="0" dirty="0">
                          <a:solidFill>
                            <a:schemeClr val="dk1"/>
                          </a:solidFill>
                          <a:latin typeface="+mn-lt"/>
                          <a:ea typeface="+mn-ea"/>
                          <a:cs typeface="+mn-cs"/>
                        </a:rPr>
                        <a:t>Minderheits-aktionär</a:t>
                      </a:r>
                    </a:p>
                  </a:txBody>
                  <a:tcPr marT="45723" marB="45723">
                    <a:solidFill>
                      <a:srgbClr val="F4F8EC"/>
                    </a:solidFill>
                  </a:tcPr>
                </a:tc>
                <a:tc>
                  <a:txBody>
                    <a:bodyPr/>
                    <a:lstStyle/>
                    <a:p>
                      <a:pPr marL="0" indent="0">
                        <a:buFontTx/>
                        <a:buNone/>
                      </a:pPr>
                      <a:r>
                        <a:rPr lang="de-CH" sz="2000" b="0" kern="1200" baseline="0" dirty="0">
                          <a:solidFill>
                            <a:schemeClr val="dk1"/>
                          </a:solidFill>
                          <a:latin typeface="+mn-lt"/>
                          <a:ea typeface="+mn-ea"/>
                          <a:cs typeface="+mn-cs"/>
                        </a:rPr>
                        <a:t>- Gemeinde behält Aktien in der </a:t>
                      </a:r>
                    </a:p>
                    <a:p>
                      <a:pPr marL="0" indent="0">
                        <a:buFontTx/>
                        <a:buNone/>
                      </a:pPr>
                      <a:r>
                        <a:rPr lang="de-CH" sz="2000" b="0" kern="1200" baseline="0" dirty="0">
                          <a:solidFill>
                            <a:schemeClr val="dk1"/>
                          </a:solidFill>
                          <a:latin typeface="+mn-lt"/>
                          <a:ea typeface="+mn-ea"/>
                          <a:cs typeface="+mn-cs"/>
                        </a:rPr>
                        <a:t>  Minderheit</a:t>
                      </a:r>
                    </a:p>
                    <a:p>
                      <a:pPr marL="0" indent="0">
                        <a:buFontTx/>
                        <a:buNone/>
                      </a:pPr>
                      <a:r>
                        <a:rPr lang="de-CH" sz="2000" b="0" kern="1200" baseline="0" dirty="0">
                          <a:solidFill>
                            <a:schemeClr val="dk1"/>
                          </a:solidFill>
                          <a:latin typeface="+mn-lt"/>
                          <a:ea typeface="+mn-ea"/>
                          <a:cs typeface="+mn-cs"/>
                        </a:rPr>
                        <a:t>- BBH + Liquidität</a:t>
                      </a:r>
                    </a:p>
                  </a:txBody>
                  <a:tcPr marT="45723" marB="45723">
                    <a:solidFill>
                      <a:srgbClr val="F4F8EC"/>
                    </a:solidFill>
                  </a:tcPr>
                </a:tc>
                <a:extLst>
                  <a:ext uri="{0D108BD9-81ED-4DB2-BD59-A6C34878D82A}">
                    <a16:rowId xmlns:a16="http://schemas.microsoft.com/office/drawing/2014/main" val="10002"/>
                  </a:ext>
                </a:extLst>
              </a:tr>
              <a:tr h="277810">
                <a:tc>
                  <a:txBody>
                    <a:bodyPr/>
                    <a:lstStyle/>
                    <a:p>
                      <a:r>
                        <a:rPr lang="de-CH" sz="2000" b="0" dirty="0"/>
                        <a:t>Auswirkung AK Verkauf</a:t>
                      </a:r>
                    </a:p>
                  </a:txBody>
                  <a:tcPr marT="45723" marB="45723">
                    <a:solidFill>
                      <a:srgbClr val="E6EED5"/>
                    </a:solidFill>
                  </a:tcPr>
                </a:tc>
                <a:tc>
                  <a:txBody>
                    <a:bodyPr/>
                    <a:lstStyle/>
                    <a:p>
                      <a:pPr algn="ctr">
                        <a:tabLst>
                          <a:tab pos="1252538" algn="r"/>
                        </a:tabLst>
                      </a:pPr>
                      <a:r>
                        <a:rPr lang="de-CH" sz="2000" b="0" dirty="0"/>
                        <a:t>-</a:t>
                      </a:r>
                    </a:p>
                  </a:txBody>
                  <a:tcPr marT="45723" marB="45723">
                    <a:solidFill>
                      <a:srgbClr val="E6EED5"/>
                    </a:solidFill>
                  </a:tcPr>
                </a:tc>
                <a:tc>
                  <a:txBody>
                    <a:bodyPr/>
                    <a:lstStyle/>
                    <a:p>
                      <a:pPr marL="0" indent="0" algn="ctr">
                        <a:buFontTx/>
                        <a:buNone/>
                      </a:pPr>
                      <a:r>
                        <a:rPr lang="de-CH" sz="2000" b="0" kern="1200" dirty="0">
                          <a:solidFill>
                            <a:schemeClr val="dk1"/>
                          </a:solidFill>
                          <a:latin typeface="+mn-lt"/>
                          <a:ea typeface="+mn-ea"/>
                          <a:cs typeface="+mn-cs"/>
                        </a:rPr>
                        <a:t>kein Einfluss</a:t>
                      </a:r>
                    </a:p>
                  </a:txBody>
                  <a:tcPr marT="45723" marB="45723">
                    <a:solidFill>
                      <a:srgbClr val="E6EED5"/>
                    </a:solidFill>
                  </a:tcPr>
                </a:tc>
                <a:tc>
                  <a:txBody>
                    <a:bodyPr/>
                    <a:lstStyle/>
                    <a:p>
                      <a:pPr marL="0" indent="0">
                        <a:buFontTx/>
                        <a:buNone/>
                      </a:pPr>
                      <a:r>
                        <a:rPr lang="de-CH" sz="2000" b="0" kern="1200" dirty="0">
                          <a:solidFill>
                            <a:schemeClr val="dk1"/>
                          </a:solidFill>
                          <a:latin typeface="+mn-lt"/>
                          <a:ea typeface="+mn-ea"/>
                          <a:cs typeface="+mn-cs"/>
                        </a:rPr>
                        <a:t>Aktien der Gemeinde werden zum inneren Wert verkauft</a:t>
                      </a:r>
                    </a:p>
                  </a:txBody>
                  <a:tcPr marT="45723" marB="45723">
                    <a:solidFill>
                      <a:srgbClr val="E6EED5"/>
                    </a:solidFill>
                  </a:tcPr>
                </a:tc>
                <a:extLst>
                  <a:ext uri="{0D108BD9-81ED-4DB2-BD59-A6C34878D82A}">
                    <a16:rowId xmlns:a16="http://schemas.microsoft.com/office/drawing/2014/main" val="10003"/>
                  </a:ext>
                </a:extLst>
              </a:tr>
              <a:tr h="743874">
                <a:tc>
                  <a:txBody>
                    <a:bodyPr/>
                    <a:lstStyle/>
                    <a:p>
                      <a:r>
                        <a:rPr lang="de-CH" sz="2000" b="0" dirty="0"/>
                        <a:t>Finanzielle Auswirkung Gemeinde Anlagen zurück an BBH</a:t>
                      </a:r>
                    </a:p>
                  </a:txBody>
                  <a:tcPr marT="45723" marB="45723">
                    <a:solidFill>
                      <a:srgbClr val="F4F8EC"/>
                    </a:solidFill>
                  </a:tcPr>
                </a:tc>
                <a:tc>
                  <a:txBody>
                    <a:bodyPr/>
                    <a:lstStyle/>
                    <a:p>
                      <a:pPr algn="ctr">
                        <a:tabLst>
                          <a:tab pos="1252538" algn="r"/>
                        </a:tabLst>
                      </a:pPr>
                      <a:r>
                        <a:rPr lang="de-CH" sz="2000" b="0" dirty="0"/>
                        <a:t>eher neutral</a:t>
                      </a:r>
                    </a:p>
                  </a:txBody>
                  <a:tcPr marT="45723" marB="45723">
                    <a:solidFill>
                      <a:srgbClr val="F4F8EC"/>
                    </a:solidFill>
                  </a:tcPr>
                </a:tc>
                <a:tc>
                  <a:txBody>
                    <a:bodyPr/>
                    <a:lstStyle/>
                    <a:p>
                      <a:pPr marL="0" indent="0" algn="ctr">
                        <a:buFontTx/>
                        <a:buNone/>
                      </a:pPr>
                      <a:r>
                        <a:rPr lang="de-CH" sz="2000" b="0" kern="1200" dirty="0">
                          <a:solidFill>
                            <a:schemeClr val="dk1"/>
                          </a:solidFill>
                          <a:latin typeface="+mn-lt"/>
                          <a:ea typeface="+mn-ea"/>
                          <a:cs typeface="+mn-cs"/>
                        </a:rPr>
                        <a:t>eher neutral</a:t>
                      </a:r>
                    </a:p>
                  </a:txBody>
                  <a:tcPr marT="45723" marB="45723">
                    <a:solidFill>
                      <a:srgbClr val="F4F8EC"/>
                    </a:solidFill>
                  </a:tcPr>
                </a:tc>
                <a:tc>
                  <a:txBody>
                    <a:bodyPr/>
                    <a:lstStyle/>
                    <a:p>
                      <a:pPr marL="0" indent="0">
                        <a:buFontTx/>
                        <a:buNone/>
                      </a:pPr>
                      <a:r>
                        <a:rPr lang="de-CH" sz="2000" b="0" kern="1200" dirty="0">
                          <a:solidFill>
                            <a:schemeClr val="dk1"/>
                          </a:solidFill>
                          <a:latin typeface="+mn-lt"/>
                          <a:ea typeface="+mn-ea"/>
                          <a:cs typeface="+mn-cs"/>
                        </a:rPr>
                        <a:t>- Beides fällt weg</a:t>
                      </a:r>
                    </a:p>
                    <a:p>
                      <a:pPr marL="0" indent="0">
                        <a:buFontTx/>
                        <a:buNone/>
                      </a:pPr>
                      <a:r>
                        <a:rPr lang="de-CH" sz="2000" b="0" kern="1200" dirty="0">
                          <a:solidFill>
                            <a:schemeClr val="dk1"/>
                          </a:solidFill>
                          <a:latin typeface="+mn-lt"/>
                          <a:ea typeface="+mn-ea"/>
                          <a:cs typeface="+mn-cs"/>
                        </a:rPr>
                        <a:t>- Schuldenablösung</a:t>
                      </a:r>
                    </a:p>
                    <a:p>
                      <a:pPr marL="0" indent="0">
                        <a:buFontTx/>
                        <a:buNone/>
                      </a:pPr>
                      <a:r>
                        <a:rPr lang="de-CH" sz="2000" b="0" kern="1200" dirty="0">
                          <a:solidFill>
                            <a:schemeClr val="dk1"/>
                          </a:solidFill>
                          <a:latin typeface="+mn-lt"/>
                          <a:ea typeface="+mn-ea"/>
                          <a:cs typeface="+mn-cs"/>
                        </a:rPr>
                        <a:t>- keine Mieteinnahmen</a:t>
                      </a:r>
                    </a:p>
                  </a:txBody>
                  <a:tcPr marT="45723" marB="45723">
                    <a:solidFill>
                      <a:srgbClr val="F4F8EC"/>
                    </a:solidFill>
                  </a:tcPr>
                </a:tc>
                <a:extLst>
                  <a:ext uri="{0D108BD9-81ED-4DB2-BD59-A6C34878D82A}">
                    <a16:rowId xmlns:a16="http://schemas.microsoft.com/office/drawing/2014/main" val="10004"/>
                  </a:ext>
                </a:extLst>
              </a:tr>
              <a:tr h="250059">
                <a:tc>
                  <a:txBody>
                    <a:bodyPr/>
                    <a:lstStyle/>
                    <a:p>
                      <a:endParaRPr lang="de-CH" sz="2000" b="0" dirty="0"/>
                    </a:p>
                  </a:txBody>
                  <a:tcPr marT="45723" marB="45723">
                    <a:solidFill>
                      <a:srgbClr val="E6EED5"/>
                    </a:solidFill>
                  </a:tcPr>
                </a:tc>
                <a:tc>
                  <a:txBody>
                    <a:bodyPr/>
                    <a:lstStyle/>
                    <a:p>
                      <a:pPr algn="ctr">
                        <a:tabLst>
                          <a:tab pos="1252538" algn="r"/>
                        </a:tabLst>
                      </a:pPr>
                      <a:endParaRPr lang="de-CH" sz="2000" b="0" dirty="0"/>
                    </a:p>
                  </a:txBody>
                  <a:tcPr marT="45723" marB="45723">
                    <a:solidFill>
                      <a:srgbClr val="E6EED5"/>
                    </a:solidFill>
                  </a:tcPr>
                </a:tc>
                <a:tc>
                  <a:txBody>
                    <a:bodyPr/>
                    <a:lstStyle/>
                    <a:p>
                      <a:pPr marL="0" indent="0" algn="ctr" defTabSz="914400" rtl="0" eaLnBrk="1" latinLnBrk="0" hangingPunct="1">
                        <a:buFontTx/>
                        <a:buNone/>
                      </a:pPr>
                      <a:endParaRPr lang="de-CH" sz="2000" b="0" kern="1200" dirty="0">
                        <a:solidFill>
                          <a:schemeClr val="dk1"/>
                        </a:solidFill>
                        <a:latin typeface="+mn-lt"/>
                        <a:ea typeface="+mn-ea"/>
                        <a:cs typeface="+mn-cs"/>
                      </a:endParaRPr>
                    </a:p>
                  </a:txBody>
                  <a:tcPr marT="45723" marB="45723">
                    <a:solidFill>
                      <a:srgbClr val="E6EED5"/>
                    </a:solidFill>
                  </a:tcPr>
                </a:tc>
                <a:tc>
                  <a:txBody>
                    <a:bodyPr/>
                    <a:lstStyle/>
                    <a:p>
                      <a:endParaRPr lang="de-CH" sz="2000" dirty="0"/>
                    </a:p>
                  </a:txBody>
                  <a:tcPr marT="45723" marB="45723">
                    <a:solidFill>
                      <a:srgbClr val="E6EED5"/>
                    </a:solidFill>
                  </a:tcPr>
                </a:tc>
                <a:extLst>
                  <a:ext uri="{0D108BD9-81ED-4DB2-BD59-A6C34878D82A}">
                    <a16:rowId xmlns:a16="http://schemas.microsoft.com/office/drawing/2014/main" val="10005"/>
                  </a:ext>
                </a:extLst>
              </a:tr>
              <a:tr h="250059">
                <a:tc>
                  <a:txBody>
                    <a:bodyPr/>
                    <a:lstStyle/>
                    <a:p>
                      <a:endParaRPr lang="de-CH" sz="2000" b="0" dirty="0"/>
                    </a:p>
                  </a:txBody>
                  <a:tcPr marT="45723" marB="45723">
                    <a:solidFill>
                      <a:srgbClr val="F4F8EC"/>
                    </a:solidFill>
                  </a:tcPr>
                </a:tc>
                <a:tc>
                  <a:txBody>
                    <a:bodyPr/>
                    <a:lstStyle/>
                    <a:p>
                      <a:pPr algn="ctr">
                        <a:tabLst>
                          <a:tab pos="1252538" algn="r"/>
                        </a:tabLst>
                      </a:pPr>
                      <a:endParaRPr lang="de-CH" sz="2000" b="0" dirty="0"/>
                    </a:p>
                  </a:txBody>
                  <a:tcPr marT="45723" marB="45723">
                    <a:solidFill>
                      <a:srgbClr val="F4F8EC"/>
                    </a:solidFill>
                  </a:tcPr>
                </a:tc>
                <a:tc>
                  <a:txBody>
                    <a:bodyPr/>
                    <a:lstStyle/>
                    <a:p>
                      <a:pPr marL="0" indent="0" algn="ctr" defTabSz="914400" rtl="0" eaLnBrk="1" latinLnBrk="0" hangingPunct="1">
                        <a:buFontTx/>
                        <a:buNone/>
                      </a:pPr>
                      <a:endParaRPr lang="de-CH" sz="2000" b="0" kern="1200" dirty="0">
                        <a:solidFill>
                          <a:schemeClr val="dk1"/>
                        </a:solidFill>
                        <a:latin typeface="+mn-lt"/>
                        <a:ea typeface="+mn-ea"/>
                        <a:cs typeface="+mn-cs"/>
                      </a:endParaRPr>
                    </a:p>
                  </a:txBody>
                  <a:tcPr marT="45723" marB="45723">
                    <a:solidFill>
                      <a:srgbClr val="F4F8EC"/>
                    </a:solidFill>
                  </a:tcPr>
                </a:tc>
                <a:tc>
                  <a:txBody>
                    <a:bodyPr/>
                    <a:lstStyle/>
                    <a:p>
                      <a:endParaRPr lang="de-CH" sz="2000" dirty="0"/>
                    </a:p>
                  </a:txBody>
                  <a:tcPr marT="45723" marB="45723">
                    <a:solidFill>
                      <a:srgbClr val="F4F8EC"/>
                    </a:solidFill>
                  </a:tcPr>
                </a:tc>
                <a:extLst>
                  <a:ext uri="{0D108BD9-81ED-4DB2-BD59-A6C34878D82A}">
                    <a16:rowId xmlns:a16="http://schemas.microsoft.com/office/drawing/2014/main" val="3527936926"/>
                  </a:ext>
                </a:extLst>
              </a:tr>
            </a:tbl>
          </a:graphicData>
        </a:graphic>
      </p:graphicFrame>
    </p:spTree>
    <p:extLst>
      <p:ext uri="{BB962C8B-B14F-4D97-AF65-F5344CB8AC3E}">
        <p14:creationId xmlns:p14="http://schemas.microsoft.com/office/powerpoint/2010/main" val="741635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E2E5D-73DF-DF59-CAC5-9C3A21C2F2F9}"/>
              </a:ext>
            </a:extLst>
          </p:cNvPr>
          <p:cNvSpPr>
            <a:spLocks noGrp="1"/>
          </p:cNvSpPr>
          <p:nvPr>
            <p:ph type="title"/>
          </p:nvPr>
        </p:nvSpPr>
        <p:spPr/>
        <p:txBody>
          <a:bodyPr>
            <a:normAutofit fontScale="90000"/>
          </a:bodyPr>
          <a:lstStyle/>
          <a:p>
            <a:r>
              <a:rPr lang="de-CH" dirty="0"/>
              <a:t>Schlussfolgerungen</a:t>
            </a:r>
          </a:p>
        </p:txBody>
      </p:sp>
      <p:sp>
        <p:nvSpPr>
          <p:cNvPr id="3" name="Inhaltsplatzhalter 2">
            <a:extLst>
              <a:ext uri="{FF2B5EF4-FFF2-40B4-BE49-F238E27FC236}">
                <a16:creationId xmlns:a16="http://schemas.microsoft.com/office/drawing/2014/main" id="{693593F7-7E8B-9714-65CB-7D6A56FDF375}"/>
              </a:ext>
            </a:extLst>
          </p:cNvPr>
          <p:cNvSpPr>
            <a:spLocks noGrp="1"/>
          </p:cNvSpPr>
          <p:nvPr>
            <p:ph idx="1"/>
          </p:nvPr>
        </p:nvSpPr>
        <p:spPr/>
        <p:txBody>
          <a:bodyPr/>
          <a:lstStyle/>
          <a:p>
            <a:r>
              <a:rPr lang="de-CH" dirty="0"/>
              <a:t>Die BBH steht auf einer gesunden Basis</a:t>
            </a:r>
          </a:p>
          <a:p>
            <a:r>
              <a:rPr lang="de-CH" dirty="0"/>
              <a:t>Alle Optionen sind offen</a:t>
            </a:r>
          </a:p>
          <a:p>
            <a:r>
              <a:rPr lang="de-CH" dirty="0"/>
              <a:t>Es besteht kein akuter Handlungsbedarf</a:t>
            </a:r>
          </a:p>
          <a:p>
            <a:r>
              <a:rPr lang="de-CH" dirty="0"/>
              <a:t>Wir dürfen fusionieren aber müssen nicht</a:t>
            </a:r>
          </a:p>
          <a:p>
            <a:r>
              <a:rPr lang="de-CH" dirty="0"/>
              <a:t>Wir dürfen verkaufen aber wir müssen nicht</a:t>
            </a:r>
          </a:p>
        </p:txBody>
      </p:sp>
      <p:sp>
        <p:nvSpPr>
          <p:cNvPr id="4" name="Textfeld 3">
            <a:extLst>
              <a:ext uri="{FF2B5EF4-FFF2-40B4-BE49-F238E27FC236}">
                <a16:creationId xmlns:a16="http://schemas.microsoft.com/office/drawing/2014/main" id="{0EAB6FD2-31BC-4D70-C676-CA0082076B0B}"/>
              </a:ext>
            </a:extLst>
          </p:cNvPr>
          <p:cNvSpPr txBox="1"/>
          <p:nvPr/>
        </p:nvSpPr>
        <p:spPr>
          <a:xfrm>
            <a:off x="3783146" y="3894667"/>
            <a:ext cx="4851008" cy="2062103"/>
          </a:xfrm>
          <a:prstGeom prst="rect">
            <a:avLst/>
          </a:prstGeom>
          <a:noFill/>
        </p:spPr>
        <p:txBody>
          <a:bodyPr wrap="none" rtlCol="0">
            <a:spAutoFit/>
          </a:bodyPr>
          <a:lstStyle/>
          <a:p>
            <a:pPr algn="ctr"/>
            <a:r>
              <a:rPr lang="de-CH" sz="3200" b="1" dirty="0"/>
              <a:t>Fragen ?</a:t>
            </a:r>
          </a:p>
          <a:p>
            <a:pPr algn="ctr"/>
            <a:endParaRPr lang="de-CH" sz="3200" b="1" dirty="0"/>
          </a:p>
          <a:p>
            <a:pPr algn="ctr"/>
            <a:endParaRPr lang="de-CH" sz="3200" b="1" dirty="0"/>
          </a:p>
          <a:p>
            <a:pPr algn="ctr"/>
            <a:r>
              <a:rPr lang="de-CH" sz="3200" b="1" dirty="0"/>
              <a:t>Konsultativabstimmung</a:t>
            </a:r>
          </a:p>
        </p:txBody>
      </p:sp>
      <p:sp>
        <p:nvSpPr>
          <p:cNvPr id="5" name="Pfeil nach rechts 2">
            <a:extLst>
              <a:ext uri="{FF2B5EF4-FFF2-40B4-BE49-F238E27FC236}">
                <a16:creationId xmlns:a16="http://schemas.microsoft.com/office/drawing/2014/main" id="{7DC42B19-B47B-63AC-4A5C-A534B52C41DC}"/>
              </a:ext>
            </a:extLst>
          </p:cNvPr>
          <p:cNvSpPr/>
          <p:nvPr/>
        </p:nvSpPr>
        <p:spPr>
          <a:xfrm rot="5400000">
            <a:off x="5908985" y="4643557"/>
            <a:ext cx="599330" cy="564322"/>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479966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p:txBody>
          <a:bodyPr>
            <a:normAutofit fontScale="90000"/>
          </a:bodyPr>
          <a:lstStyle/>
          <a:p>
            <a:r>
              <a:rPr lang="de-CH" dirty="0"/>
              <a:t>Bergbahnen </a:t>
            </a:r>
            <a:r>
              <a:rPr lang="de-CH" dirty="0" err="1"/>
              <a:t>Hohsaas</a:t>
            </a:r>
            <a:r>
              <a:rPr lang="de-CH" dirty="0"/>
              <a:t> AG - Konsultativabstimmung</a:t>
            </a:r>
          </a:p>
        </p:txBody>
      </p:sp>
      <p:sp>
        <p:nvSpPr>
          <p:cNvPr id="3" name="Inhaltsplatzhalter 2">
            <a:extLst>
              <a:ext uri="{FF2B5EF4-FFF2-40B4-BE49-F238E27FC236}">
                <a16:creationId xmlns:a16="http://schemas.microsoft.com/office/drawing/2014/main" id="{E721C5DF-2706-4040-B728-573858182950}"/>
              </a:ext>
            </a:extLst>
          </p:cNvPr>
          <p:cNvSpPr>
            <a:spLocks noGrp="1"/>
          </p:cNvSpPr>
          <p:nvPr>
            <p:ph idx="1"/>
          </p:nvPr>
        </p:nvSpPr>
        <p:spPr/>
        <p:txBody>
          <a:bodyPr/>
          <a:lstStyle/>
          <a:p>
            <a:pPr marL="457200" indent="-457200">
              <a:lnSpc>
                <a:spcPct val="150000"/>
              </a:lnSpc>
              <a:buFont typeface="+mj-lt"/>
              <a:buAutoNum type="alphaLcParenR"/>
            </a:pPr>
            <a:endParaRPr lang="de-CH" b="1" dirty="0"/>
          </a:p>
          <a:p>
            <a:pPr marL="457200" indent="-457200">
              <a:lnSpc>
                <a:spcPct val="150000"/>
              </a:lnSpc>
              <a:buFont typeface="+mj-lt"/>
              <a:buAutoNum type="alphaLcParenR"/>
            </a:pPr>
            <a:r>
              <a:rPr lang="de-CH" b="1" dirty="0"/>
              <a:t>Grundsatzfrage</a:t>
            </a:r>
            <a:r>
              <a:rPr lang="de-CH" dirty="0"/>
              <a:t> Verkauf Bergbahnen</a:t>
            </a:r>
          </a:p>
          <a:p>
            <a:pPr marL="457200" indent="-457200">
              <a:lnSpc>
                <a:spcPct val="150000"/>
              </a:lnSpc>
              <a:buFont typeface="+mj-lt"/>
              <a:buAutoNum type="alphaLcParenR"/>
            </a:pPr>
            <a:r>
              <a:rPr lang="de-CH" b="1" dirty="0"/>
              <a:t>Varianten</a:t>
            </a:r>
            <a:r>
              <a:rPr lang="de-CH" dirty="0"/>
              <a:t> Verkauf</a:t>
            </a:r>
          </a:p>
          <a:p>
            <a:pPr marL="457200" indent="-457200">
              <a:lnSpc>
                <a:spcPct val="150000"/>
              </a:lnSpc>
              <a:buFont typeface="+mj-lt"/>
              <a:buAutoNum type="alphaLcParenR"/>
            </a:pPr>
            <a:r>
              <a:rPr lang="de-CH" dirty="0"/>
              <a:t>Verkauf Aktienmehrheit an </a:t>
            </a:r>
            <a:r>
              <a:rPr lang="de-CH" b="1" dirty="0" err="1"/>
              <a:t>Saastal</a:t>
            </a:r>
            <a:r>
              <a:rPr lang="de-CH" b="1" dirty="0"/>
              <a:t> Bergbahnen AG</a:t>
            </a:r>
          </a:p>
          <a:p>
            <a:pPr marL="457200" indent="-457200">
              <a:lnSpc>
                <a:spcPct val="150000"/>
              </a:lnSpc>
              <a:buFont typeface="+mj-lt"/>
              <a:buAutoNum type="alphaLcParenR"/>
            </a:pPr>
            <a:r>
              <a:rPr lang="de-CH" dirty="0"/>
              <a:t>Verkauf Aktienmehrheit an </a:t>
            </a:r>
            <a:r>
              <a:rPr lang="de-CH" b="1" dirty="0"/>
              <a:t>Dritte</a:t>
            </a:r>
          </a:p>
        </p:txBody>
      </p:sp>
      <p:pic>
        <p:nvPicPr>
          <p:cNvPr id="4" name="Hände" descr="Hand Heben - Illustrationen und Vektorgrafiken - iStock"/>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5425" b="100000" l="9641" r="56536">
                        <a14:foregroundMark x1="16176" y1="62418" x2="16503" y2="98039"/>
                        <a14:foregroundMark x1="31863" y1="67157" x2="32680" y2="98693"/>
                        <a14:foregroundMark x1="29575" y1="84150" x2="29575" y2="84150"/>
                        <a14:foregroundMark x1="33824" y1="68791" x2="33660" y2="75327"/>
                        <a14:backgroundMark x1="12745" y1="66830" x2="12745" y2="70752"/>
                        <a14:backgroundMark x1="33007" y1="68301" x2="33007" y2="75163"/>
                        <a14:backgroundMark x1="44935" y1="50817" x2="44935" y2="55556"/>
                      </a14:backgroundRemoval>
                    </a14:imgEffect>
                    <a14:imgEffect>
                      <a14:saturation sat="0"/>
                    </a14:imgEffect>
                  </a14:imgLayer>
                </a14:imgProps>
              </a:ext>
              <a:ext uri="{28A0092B-C50C-407E-A947-70E740481C1C}">
                <a14:useLocalDpi xmlns:a14="http://schemas.microsoft.com/office/drawing/2010/main" val="0"/>
              </a:ext>
            </a:extLst>
          </a:blip>
          <a:srcRect l="9463" t="45229" r="43137"/>
          <a:stretch/>
        </p:blipFill>
        <p:spPr bwMode="auto">
          <a:xfrm>
            <a:off x="9222253" y="4004700"/>
            <a:ext cx="2300792" cy="2658567"/>
          </a:xfrm>
          <a:prstGeom prst="rect">
            <a:avLst/>
          </a:prstGeom>
          <a:noFill/>
          <a:extLst>
            <a:ext uri="{909E8E84-426E-40DD-AFC4-6F175D3DCCD1}">
              <a14:hiddenFill xmlns:a14="http://schemas.microsoft.com/office/drawing/2010/main">
                <a:solidFill>
                  <a:srgbClr val="FFFFFF"/>
                </a:solidFill>
              </a14:hiddenFill>
            </a:ext>
          </a:extLst>
        </p:spPr>
      </p:pic>
      <p:pic>
        <p:nvPicPr>
          <p:cNvPr id="5" name="Hände" descr="Hand Heben - Illustrationen und Vektorgrafiken - iStock"/>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45425" b="100000" l="9641" r="56536">
                        <a14:foregroundMark x1="16176" y1="62418" x2="16503" y2="98039"/>
                        <a14:foregroundMark x1="31863" y1="67157" x2="32680" y2="98693"/>
                        <a14:foregroundMark x1="29575" y1="84150" x2="29575" y2="84150"/>
                        <a14:foregroundMark x1="33824" y1="68791" x2="33660" y2="75327"/>
                        <a14:backgroundMark x1="12745" y1="66830" x2="12745" y2="70752"/>
                        <a14:backgroundMark x1="33007" y1="68301" x2="33007" y2="75163"/>
                        <a14:backgroundMark x1="44935" y1="50817" x2="44935" y2="55556"/>
                      </a14:backgroundRemoval>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l="9463" t="45229" r="43137"/>
          <a:stretch/>
        </p:blipFill>
        <p:spPr bwMode="auto">
          <a:xfrm flipH="1">
            <a:off x="9486744" y="4004700"/>
            <a:ext cx="2300792" cy="265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62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Grundsatzfrage «Verkauf» Bergbahnen</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55" y="1543355"/>
            <a:ext cx="4876190" cy="4876190"/>
          </a:xfrm>
          <a:prstGeom prst="rect">
            <a:avLst/>
          </a:prstGeom>
        </p:spPr>
      </p:pic>
      <p:sp>
        <p:nvSpPr>
          <p:cNvPr id="25" name="Rechteck 24"/>
          <p:cNvSpPr/>
          <p:nvPr/>
        </p:nvSpPr>
        <p:spPr>
          <a:xfrm>
            <a:off x="5932454" y="2303320"/>
            <a:ext cx="603495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rgbClr val="14A837"/>
                </a:solidFill>
                <a:latin typeface="Arial" panose="020B0604020202020204" pitchFamily="34" charset="0"/>
                <a:cs typeface="Arial" panose="020B0604020202020204" pitchFamily="34" charset="0"/>
                <a:sym typeface="Wingdings" panose="05000000000000000000" pitchFamily="2" charset="2"/>
              </a:rPr>
              <a:t> </a:t>
            </a:r>
            <a:r>
              <a:rPr lang="de-CH" sz="2800" dirty="0">
                <a:solidFill>
                  <a:srgbClr val="14A837"/>
                </a:solidFill>
                <a:latin typeface="Arial" panose="020B0604020202020204" pitchFamily="34" charset="0"/>
                <a:cs typeface="Arial" panose="020B0604020202020204" pitchFamily="34" charset="0"/>
              </a:rPr>
              <a:t>ja</a:t>
            </a:r>
            <a:endParaRPr lang="de-CH" sz="2800" b="1" dirty="0">
              <a:solidFill>
                <a:srgbClr val="14A837"/>
              </a:solidFill>
              <a:latin typeface="Arial" panose="020B0604020202020204" pitchFamily="34" charset="0"/>
              <a:cs typeface="Arial" panose="020B0604020202020204" pitchFamily="34" charset="0"/>
            </a:endParaRPr>
          </a:p>
        </p:txBody>
      </p:sp>
      <p:cxnSp>
        <p:nvCxnSpPr>
          <p:cNvPr id="27" name="Gerader Verbinder 26"/>
          <p:cNvCxnSpPr>
            <a:endCxn id="25" idx="1"/>
          </p:cNvCxnSpPr>
          <p:nvPr/>
        </p:nvCxnSpPr>
        <p:spPr>
          <a:xfrm flipV="1">
            <a:off x="4591019" y="2636953"/>
            <a:ext cx="1341435" cy="10848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Rechteck 27"/>
          <p:cNvSpPr/>
          <p:nvPr/>
        </p:nvSpPr>
        <p:spPr>
          <a:xfrm>
            <a:off x="5932454" y="4440921"/>
            <a:ext cx="539163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de-CH" sz="2800" b="1" dirty="0">
                <a:solidFill>
                  <a:srgbClr val="C00000"/>
                </a:solidFill>
                <a:latin typeface="Arial" panose="020B0604020202020204" pitchFamily="34" charset="0"/>
                <a:cs typeface="Arial" panose="020B0604020202020204" pitchFamily="34" charset="0"/>
              </a:rPr>
              <a:t>nein</a:t>
            </a:r>
            <a:endParaRPr lang="de-CH" sz="2800" dirty="0">
              <a:solidFill>
                <a:srgbClr val="C00000"/>
              </a:solidFill>
              <a:latin typeface="Arial" panose="020B0604020202020204" pitchFamily="34" charset="0"/>
              <a:cs typeface="Arial" panose="020B0604020202020204" pitchFamily="34" charset="0"/>
            </a:endParaRPr>
          </a:p>
        </p:txBody>
      </p:sp>
      <p:cxnSp>
        <p:nvCxnSpPr>
          <p:cNvPr id="30" name="Gerader Verbinder 29"/>
          <p:cNvCxnSpPr>
            <a:endCxn id="28" idx="1"/>
          </p:cNvCxnSpPr>
          <p:nvPr/>
        </p:nvCxnSpPr>
        <p:spPr>
          <a:xfrm>
            <a:off x="4591019" y="3718260"/>
            <a:ext cx="1341435" cy="10562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pic>
        <p:nvPicPr>
          <p:cNvPr id="15" name="Hände" descr="Hand Heben - Illustrationen und Vektorgrafiken - i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5425" b="100000" l="9641" r="56536">
                        <a14:foregroundMark x1="16176" y1="62418" x2="16503" y2="98039"/>
                        <a14:foregroundMark x1="31863" y1="67157" x2="32680" y2="98693"/>
                        <a14:foregroundMark x1="29575" y1="84150" x2="29575" y2="84150"/>
                        <a14:foregroundMark x1="33824" y1="68791" x2="33660" y2="75327"/>
                        <a14:backgroundMark x1="12745" y1="66830" x2="12745" y2="70752"/>
                        <a14:backgroundMark x1="33007" y1="68301" x2="33007" y2="75163"/>
                        <a14:backgroundMark x1="44935" y1="50817" x2="44935" y2="55556"/>
                      </a14:backgroundRemoval>
                    </a14:imgEffect>
                    <a14:imgEffect>
                      <a14:saturation sat="0"/>
                    </a14:imgEffect>
                  </a14:imgLayer>
                </a14:imgProps>
              </a:ext>
              <a:ext uri="{28A0092B-C50C-407E-A947-70E740481C1C}">
                <a14:useLocalDpi xmlns:a14="http://schemas.microsoft.com/office/drawing/2010/main" val="0"/>
              </a:ext>
            </a:extLst>
          </a:blip>
          <a:srcRect l="9463" t="45229" r="43137"/>
          <a:stretch/>
        </p:blipFill>
        <p:spPr bwMode="auto">
          <a:xfrm>
            <a:off x="10288758" y="5296726"/>
            <a:ext cx="1189785" cy="1374797"/>
          </a:xfrm>
          <a:prstGeom prst="rect">
            <a:avLst/>
          </a:prstGeom>
          <a:noFill/>
          <a:extLst>
            <a:ext uri="{909E8E84-426E-40DD-AFC4-6F175D3DCCD1}">
              <a14:hiddenFill xmlns:a14="http://schemas.microsoft.com/office/drawing/2010/main">
                <a:solidFill>
                  <a:srgbClr val="FFFFFF"/>
                </a:solidFill>
              </a14:hiddenFill>
            </a:ext>
          </a:extLst>
        </p:spPr>
      </p:pic>
      <p:pic>
        <p:nvPicPr>
          <p:cNvPr id="16" name="Hände" descr="Hand Heben - Illustrationen und Vektorgrafiken - iStock"/>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45425" b="100000" l="9641" r="56536">
                        <a14:foregroundMark x1="16176" y1="62418" x2="16503" y2="98039"/>
                        <a14:foregroundMark x1="31863" y1="67157" x2="32680" y2="98693"/>
                        <a14:foregroundMark x1="29575" y1="84150" x2="29575" y2="84150"/>
                        <a14:foregroundMark x1="33824" y1="68791" x2="33660" y2="75327"/>
                        <a14:backgroundMark x1="12745" y1="66830" x2="12745" y2="70752"/>
                        <a14:backgroundMark x1="33007" y1="68301" x2="33007" y2="75163"/>
                        <a14:backgroundMark x1="44935" y1="50817" x2="44935" y2="55556"/>
                      </a14:backgroundRemoval>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l="9463" t="45229" r="43137"/>
          <a:stretch/>
        </p:blipFill>
        <p:spPr bwMode="auto">
          <a:xfrm flipH="1">
            <a:off x="10553249" y="5296726"/>
            <a:ext cx="1189785" cy="1374797"/>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809615" y="3300485"/>
            <a:ext cx="2305047" cy="1558212"/>
          </a:xfrm>
          <a:prstGeom prst="rect">
            <a:avLst/>
          </a:prstGeom>
        </p:spPr>
      </p:pic>
      <p:grpSp>
        <p:nvGrpSpPr>
          <p:cNvPr id="9" name="Gruppieren 8"/>
          <p:cNvGrpSpPr/>
          <p:nvPr/>
        </p:nvGrpSpPr>
        <p:grpSpPr>
          <a:xfrm>
            <a:off x="5867202" y="3056697"/>
            <a:ext cx="1384224" cy="1384224"/>
            <a:chOff x="5867202" y="3056697"/>
            <a:chExt cx="1384224" cy="1384224"/>
          </a:xfrm>
        </p:grpSpPr>
        <p:pic>
          <p:nvPicPr>
            <p:cNvPr id="18" name="Logo-STBAG">
              <a:extLst>
                <a:ext uri="{FF2B5EF4-FFF2-40B4-BE49-F238E27FC236}">
                  <a16:creationId xmlns:a16="http://schemas.microsoft.com/office/drawing/2014/main" id="{2319CD0C-75E2-461A-A3BE-9B2CB063E4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202" y="3056697"/>
              <a:ext cx="1384224" cy="1384224"/>
            </a:xfrm>
            <a:prstGeom prst="rect">
              <a:avLst/>
            </a:prstGeom>
            <a:ln>
              <a:solidFill>
                <a:srgbClr val="DC1625"/>
              </a:solidFill>
            </a:ln>
          </p:spPr>
        </p:pic>
        <p:sp>
          <p:nvSpPr>
            <p:cNvPr id="7" name="Rechteck 6"/>
            <p:cNvSpPr/>
            <p:nvPr/>
          </p:nvSpPr>
          <p:spPr>
            <a:xfrm>
              <a:off x="5888889" y="3384628"/>
              <a:ext cx="1351630" cy="835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Grundsatz-frage</a:t>
              </a:r>
            </a:p>
          </p:txBody>
        </p:sp>
      </p:grpSp>
    </p:spTree>
    <p:extLst>
      <p:ext uri="{BB962C8B-B14F-4D97-AF65-F5344CB8AC3E}">
        <p14:creationId xmlns:p14="http://schemas.microsoft.com/office/powerpoint/2010/main" val="79290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Varianten «Verkauf»</a:t>
            </a:r>
          </a:p>
        </p:txBody>
      </p:sp>
      <p:grpSp>
        <p:nvGrpSpPr>
          <p:cNvPr id="6" name="Gruppieren 5"/>
          <p:cNvGrpSpPr/>
          <p:nvPr/>
        </p:nvGrpSpPr>
        <p:grpSpPr>
          <a:xfrm>
            <a:off x="514655" y="1543355"/>
            <a:ext cx="4876190" cy="4876190"/>
            <a:chOff x="3657905" y="990905"/>
            <a:chExt cx="4876190" cy="487619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905" y="990905"/>
              <a:ext cx="4876190" cy="487619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198" y="3429000"/>
              <a:ext cx="2049603" cy="520599"/>
            </a:xfrm>
            <a:prstGeom prst="rect">
              <a:avLst/>
            </a:prstGeom>
          </p:spPr>
        </p:pic>
      </p:grpSp>
      <p:sp>
        <p:nvSpPr>
          <p:cNvPr id="25" name="Rechteck 24"/>
          <p:cNvSpPr/>
          <p:nvPr/>
        </p:nvSpPr>
        <p:spPr>
          <a:xfrm>
            <a:off x="5932454" y="2303320"/>
            <a:ext cx="603495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rgbClr val="14A837"/>
                </a:solidFill>
                <a:latin typeface="Arial" panose="020B0604020202020204" pitchFamily="34" charset="0"/>
                <a:cs typeface="Arial" panose="020B0604020202020204" pitchFamily="34" charset="0"/>
                <a:sym typeface="Wingdings" panose="05000000000000000000" pitchFamily="2" charset="2"/>
              </a:rPr>
              <a:t> </a:t>
            </a:r>
            <a:r>
              <a:rPr lang="de-CH" sz="2800" dirty="0">
                <a:solidFill>
                  <a:srgbClr val="14A837"/>
                </a:solidFill>
                <a:latin typeface="Arial" panose="020B0604020202020204" pitchFamily="34" charset="0"/>
                <a:cs typeface="Arial" panose="020B0604020202020204" pitchFamily="34" charset="0"/>
              </a:rPr>
              <a:t>ordentliche </a:t>
            </a:r>
            <a:r>
              <a:rPr lang="de-CH" sz="2800" b="1" dirty="0">
                <a:solidFill>
                  <a:srgbClr val="14A837"/>
                </a:solidFill>
                <a:latin typeface="Arial" panose="020B0604020202020204" pitchFamily="34" charset="0"/>
                <a:cs typeface="Arial" panose="020B0604020202020204" pitchFamily="34" charset="0"/>
              </a:rPr>
              <a:t>Kapitalerhöhung</a:t>
            </a:r>
          </a:p>
        </p:txBody>
      </p:sp>
      <p:sp>
        <p:nvSpPr>
          <p:cNvPr id="26" name="Rechteck 25"/>
          <p:cNvSpPr/>
          <p:nvPr/>
        </p:nvSpPr>
        <p:spPr>
          <a:xfrm>
            <a:off x="6351398" y="2970585"/>
            <a:ext cx="4664907"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tabLst>
                <a:tab pos="901700" algn="r"/>
                <a:tab pos="1162050" algn="l"/>
              </a:tabLst>
            </a:pP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Aktionäre bewilligen sofortige Erhöhung in genauem Umfang zum </a:t>
            </a:r>
            <a:r>
              <a:rPr lang="de-CH" sz="2000" b="1" dirty="0">
                <a:solidFill>
                  <a:schemeClr val="tx1"/>
                </a:solidFill>
                <a:latin typeface="Arial" panose="020B0604020202020204" pitchFamily="34" charset="0"/>
                <a:cs typeface="Arial" panose="020B0604020202020204" pitchFamily="34" charset="0"/>
                <a:sym typeface="Wingdings" panose="05000000000000000000" pitchFamily="2" charset="2"/>
              </a:rPr>
              <a:t>inneren Wert </a:t>
            </a: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der Aktien.</a:t>
            </a:r>
            <a:endParaRPr lang="de-CH" sz="2000" dirty="0">
              <a:solidFill>
                <a:schemeClr val="tx1"/>
              </a:solidFill>
              <a:latin typeface="Arial" panose="020B0604020202020204" pitchFamily="34" charset="0"/>
              <a:cs typeface="Arial" panose="020B0604020202020204" pitchFamily="34" charset="0"/>
            </a:endParaRPr>
          </a:p>
        </p:txBody>
      </p:sp>
      <p:cxnSp>
        <p:nvCxnSpPr>
          <p:cNvPr id="27" name="Gerader Verbinder 26"/>
          <p:cNvCxnSpPr>
            <a:endCxn id="25" idx="1"/>
          </p:cNvCxnSpPr>
          <p:nvPr/>
        </p:nvCxnSpPr>
        <p:spPr>
          <a:xfrm flipV="1">
            <a:off x="4591019" y="2636953"/>
            <a:ext cx="1341435" cy="10848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Rechteck 27"/>
          <p:cNvSpPr/>
          <p:nvPr/>
        </p:nvSpPr>
        <p:spPr>
          <a:xfrm>
            <a:off x="5932454" y="4440921"/>
            <a:ext cx="539163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de-CH" sz="2800" b="1" dirty="0">
                <a:solidFill>
                  <a:srgbClr val="C00000"/>
                </a:solidFill>
                <a:latin typeface="Arial" panose="020B0604020202020204" pitchFamily="34" charset="0"/>
                <a:cs typeface="Arial" panose="020B0604020202020204" pitchFamily="34" charset="0"/>
              </a:rPr>
              <a:t>Verkauf</a:t>
            </a:r>
            <a:r>
              <a:rPr lang="de-CH" sz="2800" dirty="0">
                <a:solidFill>
                  <a:srgbClr val="C00000"/>
                </a:solidFill>
                <a:latin typeface="Arial" panose="020B0604020202020204" pitchFamily="34" charset="0"/>
                <a:cs typeface="Arial" panose="020B0604020202020204" pitchFamily="34" charset="0"/>
              </a:rPr>
              <a:t> bestehender Aktien</a:t>
            </a:r>
          </a:p>
        </p:txBody>
      </p:sp>
      <p:sp>
        <p:nvSpPr>
          <p:cNvPr id="29" name="Rechteck 28"/>
          <p:cNvSpPr/>
          <p:nvPr/>
        </p:nvSpPr>
        <p:spPr>
          <a:xfrm>
            <a:off x="6351398" y="5108186"/>
            <a:ext cx="4972692" cy="1072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tabLst>
                <a:tab pos="901700" algn="r"/>
                <a:tab pos="1162050" algn="l"/>
              </a:tabLst>
            </a:pP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Aktionäre verkaufen ihre Aktien zum </a:t>
            </a:r>
            <a:r>
              <a:rPr lang="de-CH" sz="2000" b="1" dirty="0">
                <a:solidFill>
                  <a:schemeClr val="tx1"/>
                </a:solidFill>
                <a:latin typeface="Arial" panose="020B0604020202020204" pitchFamily="34" charset="0"/>
                <a:cs typeface="Arial" panose="020B0604020202020204" pitchFamily="34" charset="0"/>
                <a:sym typeface="Wingdings" panose="05000000000000000000" pitchFamily="2" charset="2"/>
              </a:rPr>
              <a:t>Marktpreis</a:t>
            </a:r>
            <a:r>
              <a:rPr lang="de-CH" sz="2000"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de-CH" sz="2000" dirty="0">
              <a:solidFill>
                <a:schemeClr val="tx1"/>
              </a:solidFill>
              <a:latin typeface="Arial" panose="020B0604020202020204" pitchFamily="34" charset="0"/>
              <a:cs typeface="Arial" panose="020B0604020202020204" pitchFamily="34" charset="0"/>
            </a:endParaRPr>
          </a:p>
        </p:txBody>
      </p:sp>
      <p:cxnSp>
        <p:nvCxnSpPr>
          <p:cNvPr id="30" name="Gerader Verbinder 29"/>
          <p:cNvCxnSpPr>
            <a:endCxn id="28" idx="1"/>
          </p:cNvCxnSpPr>
          <p:nvPr/>
        </p:nvCxnSpPr>
        <p:spPr>
          <a:xfrm>
            <a:off x="4591019" y="3718260"/>
            <a:ext cx="1341435" cy="10562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pic>
        <p:nvPicPr>
          <p:cNvPr id="15" name="Hände" descr="Hand Heben - Illustrationen und Vektorgrafiken - iStock"/>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5425" b="100000" l="9641" r="56536">
                        <a14:foregroundMark x1="16176" y1="62418" x2="16503" y2="98039"/>
                        <a14:foregroundMark x1="31863" y1="67157" x2="32680" y2="98693"/>
                        <a14:foregroundMark x1="29575" y1="84150" x2="29575" y2="84150"/>
                        <a14:foregroundMark x1="33824" y1="68791" x2="33660" y2="75327"/>
                        <a14:backgroundMark x1="12745" y1="66830" x2="12745" y2="70752"/>
                        <a14:backgroundMark x1="33007" y1="68301" x2="33007" y2="75163"/>
                        <a14:backgroundMark x1="44935" y1="50817" x2="44935" y2="55556"/>
                      </a14:backgroundRemoval>
                    </a14:imgEffect>
                    <a14:imgEffect>
                      <a14:saturation sat="0"/>
                    </a14:imgEffect>
                  </a14:imgLayer>
                </a14:imgProps>
              </a:ext>
              <a:ext uri="{28A0092B-C50C-407E-A947-70E740481C1C}">
                <a14:useLocalDpi xmlns:a14="http://schemas.microsoft.com/office/drawing/2010/main" val="0"/>
              </a:ext>
            </a:extLst>
          </a:blip>
          <a:srcRect l="9463" t="45229" r="43137"/>
          <a:stretch/>
        </p:blipFill>
        <p:spPr bwMode="auto">
          <a:xfrm>
            <a:off x="10288758" y="5296726"/>
            <a:ext cx="1189785" cy="1374797"/>
          </a:xfrm>
          <a:prstGeom prst="rect">
            <a:avLst/>
          </a:prstGeom>
          <a:noFill/>
          <a:extLst>
            <a:ext uri="{909E8E84-426E-40DD-AFC4-6F175D3DCCD1}">
              <a14:hiddenFill xmlns:a14="http://schemas.microsoft.com/office/drawing/2010/main">
                <a:solidFill>
                  <a:srgbClr val="FFFFFF"/>
                </a:solidFill>
              </a14:hiddenFill>
            </a:ext>
          </a:extLst>
        </p:spPr>
      </p:pic>
      <p:pic>
        <p:nvPicPr>
          <p:cNvPr id="16" name="Hände" descr="Hand Heben - Illustrationen und Vektorgrafiken - iStock"/>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45425" b="100000" l="9641" r="56536">
                        <a14:foregroundMark x1="16176" y1="62418" x2="16503" y2="98039"/>
                        <a14:foregroundMark x1="31863" y1="67157" x2="32680" y2="98693"/>
                        <a14:foregroundMark x1="29575" y1="84150" x2="29575" y2="84150"/>
                        <a14:foregroundMark x1="33824" y1="68791" x2="33660" y2="75327"/>
                        <a14:backgroundMark x1="12745" y1="66830" x2="12745" y2="70752"/>
                        <a14:backgroundMark x1="33007" y1="68301" x2="33007" y2="75163"/>
                        <a14:backgroundMark x1="44935" y1="50817" x2="44935" y2="55556"/>
                      </a14:backgroundRemoval>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l="9463" t="45229" r="43137"/>
          <a:stretch/>
        </p:blipFill>
        <p:spPr bwMode="auto">
          <a:xfrm flipH="1">
            <a:off x="10553249" y="5296726"/>
            <a:ext cx="1189785" cy="137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89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Verkauf Aktienmehrheit an </a:t>
            </a:r>
            <a:r>
              <a:rPr lang="de-CH" dirty="0" err="1"/>
              <a:t>Saastal</a:t>
            </a:r>
            <a:r>
              <a:rPr lang="de-CH" dirty="0"/>
              <a:t> Bergbahnen AG</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55" y="1543355"/>
            <a:ext cx="4876190" cy="4876190"/>
          </a:xfrm>
          <a:prstGeom prst="rect">
            <a:avLst/>
          </a:prstGeom>
        </p:spPr>
      </p:pic>
      <p:sp>
        <p:nvSpPr>
          <p:cNvPr id="25" name="Rechteck 24"/>
          <p:cNvSpPr/>
          <p:nvPr/>
        </p:nvSpPr>
        <p:spPr>
          <a:xfrm>
            <a:off x="5932454" y="2303320"/>
            <a:ext cx="603495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rgbClr val="14A837"/>
                </a:solidFill>
                <a:latin typeface="Arial" panose="020B0604020202020204" pitchFamily="34" charset="0"/>
                <a:cs typeface="Arial" panose="020B0604020202020204" pitchFamily="34" charset="0"/>
                <a:sym typeface="Wingdings" panose="05000000000000000000" pitchFamily="2" charset="2"/>
              </a:rPr>
              <a:t> </a:t>
            </a:r>
            <a:r>
              <a:rPr lang="de-CH" sz="2800" dirty="0">
                <a:solidFill>
                  <a:srgbClr val="14A837"/>
                </a:solidFill>
                <a:latin typeface="Arial" panose="020B0604020202020204" pitchFamily="34" charset="0"/>
                <a:cs typeface="Arial" panose="020B0604020202020204" pitchFamily="34" charset="0"/>
              </a:rPr>
              <a:t>ja</a:t>
            </a:r>
            <a:endParaRPr lang="de-CH" sz="2800" b="1" dirty="0">
              <a:solidFill>
                <a:srgbClr val="14A837"/>
              </a:solidFill>
              <a:latin typeface="Arial" panose="020B0604020202020204" pitchFamily="34" charset="0"/>
              <a:cs typeface="Arial" panose="020B0604020202020204" pitchFamily="34" charset="0"/>
            </a:endParaRPr>
          </a:p>
        </p:txBody>
      </p:sp>
      <p:cxnSp>
        <p:nvCxnSpPr>
          <p:cNvPr id="27" name="Gerader Verbinder 26"/>
          <p:cNvCxnSpPr>
            <a:endCxn id="25" idx="1"/>
          </p:cNvCxnSpPr>
          <p:nvPr/>
        </p:nvCxnSpPr>
        <p:spPr>
          <a:xfrm flipV="1">
            <a:off x="4591019" y="2636953"/>
            <a:ext cx="1341435" cy="10848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Rechteck 27"/>
          <p:cNvSpPr/>
          <p:nvPr/>
        </p:nvSpPr>
        <p:spPr>
          <a:xfrm>
            <a:off x="5932454" y="4440921"/>
            <a:ext cx="539163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de-CH" sz="2800" b="1" dirty="0">
                <a:solidFill>
                  <a:srgbClr val="C00000"/>
                </a:solidFill>
                <a:latin typeface="Arial" panose="020B0604020202020204" pitchFamily="34" charset="0"/>
                <a:cs typeface="Arial" panose="020B0604020202020204" pitchFamily="34" charset="0"/>
              </a:rPr>
              <a:t>nein</a:t>
            </a:r>
            <a:endParaRPr lang="de-CH" sz="2800" dirty="0">
              <a:solidFill>
                <a:srgbClr val="C00000"/>
              </a:solidFill>
              <a:latin typeface="Arial" panose="020B0604020202020204" pitchFamily="34" charset="0"/>
              <a:cs typeface="Arial" panose="020B0604020202020204" pitchFamily="34" charset="0"/>
            </a:endParaRPr>
          </a:p>
        </p:txBody>
      </p:sp>
      <p:cxnSp>
        <p:nvCxnSpPr>
          <p:cNvPr id="30" name="Gerader Verbinder 29"/>
          <p:cNvCxnSpPr>
            <a:endCxn id="28" idx="1"/>
          </p:cNvCxnSpPr>
          <p:nvPr/>
        </p:nvCxnSpPr>
        <p:spPr>
          <a:xfrm>
            <a:off x="4591019" y="3718260"/>
            <a:ext cx="1341435" cy="10562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pic>
        <p:nvPicPr>
          <p:cNvPr id="15" name="Hände" descr="Hand Heben - Illustrationen und Vektorgrafiken - i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5425" b="100000" l="9641" r="56536">
                        <a14:foregroundMark x1="16176" y1="62418" x2="16503" y2="98039"/>
                        <a14:foregroundMark x1="31863" y1="67157" x2="32680" y2="98693"/>
                        <a14:foregroundMark x1="29575" y1="84150" x2="29575" y2="84150"/>
                        <a14:foregroundMark x1="33824" y1="68791" x2="33660" y2="75327"/>
                        <a14:backgroundMark x1="12745" y1="66830" x2="12745" y2="70752"/>
                        <a14:backgroundMark x1="33007" y1="68301" x2="33007" y2="75163"/>
                        <a14:backgroundMark x1="44935" y1="50817" x2="44935" y2="55556"/>
                      </a14:backgroundRemoval>
                    </a14:imgEffect>
                    <a14:imgEffect>
                      <a14:saturation sat="0"/>
                    </a14:imgEffect>
                  </a14:imgLayer>
                </a14:imgProps>
              </a:ext>
              <a:ext uri="{28A0092B-C50C-407E-A947-70E740481C1C}">
                <a14:useLocalDpi xmlns:a14="http://schemas.microsoft.com/office/drawing/2010/main" val="0"/>
              </a:ext>
            </a:extLst>
          </a:blip>
          <a:srcRect l="9463" t="45229" r="43137"/>
          <a:stretch/>
        </p:blipFill>
        <p:spPr bwMode="auto">
          <a:xfrm>
            <a:off x="10288758" y="5296726"/>
            <a:ext cx="1189785" cy="1374797"/>
          </a:xfrm>
          <a:prstGeom prst="rect">
            <a:avLst/>
          </a:prstGeom>
          <a:noFill/>
          <a:extLst>
            <a:ext uri="{909E8E84-426E-40DD-AFC4-6F175D3DCCD1}">
              <a14:hiddenFill xmlns:a14="http://schemas.microsoft.com/office/drawing/2010/main">
                <a:solidFill>
                  <a:srgbClr val="FFFFFF"/>
                </a:solidFill>
              </a14:hiddenFill>
            </a:ext>
          </a:extLst>
        </p:spPr>
      </p:pic>
      <p:pic>
        <p:nvPicPr>
          <p:cNvPr id="16" name="Hände" descr="Hand Heben - Illustrationen und Vektorgrafiken - iStock"/>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45425" b="100000" l="9641" r="56536">
                        <a14:foregroundMark x1="16176" y1="62418" x2="16503" y2="98039"/>
                        <a14:foregroundMark x1="31863" y1="67157" x2="32680" y2="98693"/>
                        <a14:foregroundMark x1="29575" y1="84150" x2="29575" y2="84150"/>
                        <a14:foregroundMark x1="33824" y1="68791" x2="33660" y2="75327"/>
                        <a14:backgroundMark x1="12745" y1="66830" x2="12745" y2="70752"/>
                        <a14:backgroundMark x1="33007" y1="68301" x2="33007" y2="75163"/>
                        <a14:backgroundMark x1="44935" y1="50817" x2="44935" y2="55556"/>
                      </a14:backgroundRemoval>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l="9463" t="45229" r="43137"/>
          <a:stretch/>
        </p:blipFill>
        <p:spPr bwMode="auto">
          <a:xfrm flipH="1">
            <a:off x="10553249" y="5296726"/>
            <a:ext cx="1189785" cy="1374797"/>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809615" y="3300485"/>
            <a:ext cx="2305047" cy="1558212"/>
          </a:xfrm>
          <a:prstGeom prst="rect">
            <a:avLst/>
          </a:prstGeom>
        </p:spPr>
      </p:pic>
      <p:pic>
        <p:nvPicPr>
          <p:cNvPr id="11" name="Logo-STBAG">
            <a:extLst>
              <a:ext uri="{FF2B5EF4-FFF2-40B4-BE49-F238E27FC236}">
                <a16:creationId xmlns:a16="http://schemas.microsoft.com/office/drawing/2014/main" id="{2319CD0C-75E2-461A-A3BE-9B2CB063E4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202" y="3056697"/>
            <a:ext cx="1384224" cy="1384224"/>
          </a:xfrm>
          <a:prstGeom prst="rect">
            <a:avLst/>
          </a:prstGeom>
          <a:ln>
            <a:solidFill>
              <a:srgbClr val="DC1625"/>
            </a:solidFill>
          </a:ln>
        </p:spPr>
      </p:pic>
    </p:spTree>
    <p:extLst>
      <p:ext uri="{BB962C8B-B14F-4D97-AF65-F5344CB8AC3E}">
        <p14:creationId xmlns:p14="http://schemas.microsoft.com/office/powerpoint/2010/main" val="3803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a:xfrm>
            <a:off x="1604739" y="410633"/>
            <a:ext cx="10362671" cy="540808"/>
          </a:xfrm>
        </p:spPr>
        <p:txBody>
          <a:bodyPr>
            <a:normAutofit fontScale="90000"/>
          </a:bodyPr>
          <a:lstStyle/>
          <a:p>
            <a:r>
              <a:rPr lang="de-CH" dirty="0"/>
              <a:t>Verkauf Aktienmehrheit an Dritte</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55" y="1543355"/>
            <a:ext cx="4876190" cy="4876190"/>
          </a:xfrm>
          <a:prstGeom prst="rect">
            <a:avLst/>
          </a:prstGeom>
        </p:spPr>
      </p:pic>
      <p:sp>
        <p:nvSpPr>
          <p:cNvPr id="25" name="Rechteck 24"/>
          <p:cNvSpPr/>
          <p:nvPr/>
        </p:nvSpPr>
        <p:spPr>
          <a:xfrm>
            <a:off x="5932454" y="2303320"/>
            <a:ext cx="603495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rgbClr val="14A837"/>
                </a:solidFill>
                <a:latin typeface="Arial" panose="020B0604020202020204" pitchFamily="34" charset="0"/>
                <a:cs typeface="Arial" panose="020B0604020202020204" pitchFamily="34" charset="0"/>
                <a:sym typeface="Wingdings" panose="05000000000000000000" pitchFamily="2" charset="2"/>
              </a:rPr>
              <a:t> </a:t>
            </a:r>
            <a:r>
              <a:rPr lang="de-CH" sz="2800" dirty="0">
                <a:solidFill>
                  <a:srgbClr val="14A837"/>
                </a:solidFill>
                <a:latin typeface="Arial" panose="020B0604020202020204" pitchFamily="34" charset="0"/>
                <a:cs typeface="Arial" panose="020B0604020202020204" pitchFamily="34" charset="0"/>
              </a:rPr>
              <a:t>ja</a:t>
            </a:r>
            <a:endParaRPr lang="de-CH" sz="2800" b="1" dirty="0">
              <a:solidFill>
                <a:srgbClr val="14A837"/>
              </a:solidFill>
              <a:latin typeface="Arial" panose="020B0604020202020204" pitchFamily="34" charset="0"/>
              <a:cs typeface="Arial" panose="020B0604020202020204" pitchFamily="34" charset="0"/>
            </a:endParaRPr>
          </a:p>
        </p:txBody>
      </p:sp>
      <p:cxnSp>
        <p:nvCxnSpPr>
          <p:cNvPr id="27" name="Gerader Verbinder 26"/>
          <p:cNvCxnSpPr>
            <a:endCxn id="25" idx="1"/>
          </p:cNvCxnSpPr>
          <p:nvPr/>
        </p:nvCxnSpPr>
        <p:spPr>
          <a:xfrm flipV="1">
            <a:off x="4591019" y="2636953"/>
            <a:ext cx="1341435" cy="10848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Rechteck 27"/>
          <p:cNvSpPr/>
          <p:nvPr/>
        </p:nvSpPr>
        <p:spPr>
          <a:xfrm>
            <a:off x="5932454" y="4440921"/>
            <a:ext cx="5391636" cy="6672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901700" algn="r"/>
                <a:tab pos="1162050" algn="l"/>
              </a:tabLst>
            </a:pPr>
            <a:r>
              <a:rPr lang="de-CH" sz="2800"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de-CH" sz="2800" b="1" dirty="0">
                <a:solidFill>
                  <a:srgbClr val="C00000"/>
                </a:solidFill>
                <a:latin typeface="Arial" panose="020B0604020202020204" pitchFamily="34" charset="0"/>
                <a:cs typeface="Arial" panose="020B0604020202020204" pitchFamily="34" charset="0"/>
              </a:rPr>
              <a:t>nein</a:t>
            </a:r>
            <a:endParaRPr lang="de-CH" sz="2800" dirty="0">
              <a:solidFill>
                <a:srgbClr val="C00000"/>
              </a:solidFill>
              <a:latin typeface="Arial" panose="020B0604020202020204" pitchFamily="34" charset="0"/>
              <a:cs typeface="Arial" panose="020B0604020202020204" pitchFamily="34" charset="0"/>
            </a:endParaRPr>
          </a:p>
        </p:txBody>
      </p:sp>
      <p:cxnSp>
        <p:nvCxnSpPr>
          <p:cNvPr id="30" name="Gerader Verbinder 29"/>
          <p:cNvCxnSpPr>
            <a:endCxn id="28" idx="1"/>
          </p:cNvCxnSpPr>
          <p:nvPr/>
        </p:nvCxnSpPr>
        <p:spPr>
          <a:xfrm>
            <a:off x="4591019" y="3718260"/>
            <a:ext cx="1341435" cy="1056294"/>
          </a:xfrm>
          <a:prstGeom prst="line">
            <a:avLst/>
          </a:prstGeom>
          <a:ln>
            <a:solidFill>
              <a:srgbClr val="8B8B8B"/>
            </a:solidFill>
            <a:prstDash val="sysDot"/>
          </a:ln>
          <a:effectLst/>
        </p:spPr>
        <p:style>
          <a:lnRef idx="2">
            <a:schemeClr val="accent1"/>
          </a:lnRef>
          <a:fillRef idx="0">
            <a:schemeClr val="accent1"/>
          </a:fillRef>
          <a:effectRef idx="1">
            <a:schemeClr val="accent1"/>
          </a:effectRef>
          <a:fontRef idx="minor">
            <a:schemeClr val="tx1"/>
          </a:fontRef>
        </p:style>
      </p:cxnSp>
      <p:pic>
        <p:nvPicPr>
          <p:cNvPr id="15" name="Hände" descr="Hand Heben - Illustrationen und Vektorgrafiken - i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5425" b="100000" l="9641" r="56536">
                        <a14:foregroundMark x1="16176" y1="62418" x2="16503" y2="98039"/>
                        <a14:foregroundMark x1="31863" y1="67157" x2="32680" y2="98693"/>
                        <a14:foregroundMark x1="29575" y1="84150" x2="29575" y2="84150"/>
                        <a14:foregroundMark x1="33824" y1="68791" x2="33660" y2="75327"/>
                        <a14:backgroundMark x1="12745" y1="66830" x2="12745" y2="70752"/>
                        <a14:backgroundMark x1="33007" y1="68301" x2="33007" y2="75163"/>
                        <a14:backgroundMark x1="44935" y1="50817" x2="44935" y2="55556"/>
                      </a14:backgroundRemoval>
                    </a14:imgEffect>
                    <a14:imgEffect>
                      <a14:saturation sat="0"/>
                    </a14:imgEffect>
                  </a14:imgLayer>
                </a14:imgProps>
              </a:ext>
              <a:ext uri="{28A0092B-C50C-407E-A947-70E740481C1C}">
                <a14:useLocalDpi xmlns:a14="http://schemas.microsoft.com/office/drawing/2010/main" val="0"/>
              </a:ext>
            </a:extLst>
          </a:blip>
          <a:srcRect l="9463" t="45229" r="43137"/>
          <a:stretch/>
        </p:blipFill>
        <p:spPr bwMode="auto">
          <a:xfrm>
            <a:off x="10288758" y="5296726"/>
            <a:ext cx="1189785" cy="1374797"/>
          </a:xfrm>
          <a:prstGeom prst="rect">
            <a:avLst/>
          </a:prstGeom>
          <a:noFill/>
          <a:extLst>
            <a:ext uri="{909E8E84-426E-40DD-AFC4-6F175D3DCCD1}">
              <a14:hiddenFill xmlns:a14="http://schemas.microsoft.com/office/drawing/2010/main">
                <a:solidFill>
                  <a:srgbClr val="FFFFFF"/>
                </a:solidFill>
              </a14:hiddenFill>
            </a:ext>
          </a:extLst>
        </p:spPr>
      </p:pic>
      <p:pic>
        <p:nvPicPr>
          <p:cNvPr id="16" name="Hände" descr="Hand Heben - Illustrationen und Vektorgrafiken - iStock"/>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45425" b="100000" l="9641" r="56536">
                        <a14:foregroundMark x1="16176" y1="62418" x2="16503" y2="98039"/>
                        <a14:foregroundMark x1="31863" y1="67157" x2="32680" y2="98693"/>
                        <a14:foregroundMark x1="29575" y1="84150" x2="29575" y2="84150"/>
                        <a14:foregroundMark x1="33824" y1="68791" x2="33660" y2="75327"/>
                        <a14:backgroundMark x1="12745" y1="66830" x2="12745" y2="70752"/>
                        <a14:backgroundMark x1="33007" y1="68301" x2="33007" y2="75163"/>
                        <a14:backgroundMark x1="44935" y1="50817" x2="44935" y2="55556"/>
                      </a14:backgroundRemoval>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l="9463" t="45229" r="43137"/>
          <a:stretch/>
        </p:blipFill>
        <p:spPr bwMode="auto">
          <a:xfrm flipH="1">
            <a:off x="10553249" y="5296726"/>
            <a:ext cx="1189785" cy="1374797"/>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809615" y="3300485"/>
            <a:ext cx="2305047" cy="1558212"/>
          </a:xfrm>
          <a:prstGeom prst="rect">
            <a:avLst/>
          </a:prstGeom>
        </p:spPr>
      </p:pic>
      <p:grpSp>
        <p:nvGrpSpPr>
          <p:cNvPr id="12" name="Gruppieren 11"/>
          <p:cNvGrpSpPr/>
          <p:nvPr/>
        </p:nvGrpSpPr>
        <p:grpSpPr>
          <a:xfrm>
            <a:off x="5867202" y="3056697"/>
            <a:ext cx="1384224" cy="1384224"/>
            <a:chOff x="5867202" y="3056697"/>
            <a:chExt cx="1384224" cy="1384224"/>
          </a:xfrm>
        </p:grpSpPr>
        <p:pic>
          <p:nvPicPr>
            <p:cNvPr id="13" name="Logo-STBAG">
              <a:extLst>
                <a:ext uri="{FF2B5EF4-FFF2-40B4-BE49-F238E27FC236}">
                  <a16:creationId xmlns:a16="http://schemas.microsoft.com/office/drawing/2014/main" id="{2319CD0C-75E2-461A-A3BE-9B2CB063E4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202" y="3056697"/>
              <a:ext cx="1384224" cy="1384224"/>
            </a:xfrm>
            <a:prstGeom prst="rect">
              <a:avLst/>
            </a:prstGeom>
            <a:ln>
              <a:solidFill>
                <a:srgbClr val="DC1625"/>
              </a:solidFill>
            </a:ln>
          </p:spPr>
        </p:pic>
        <p:sp>
          <p:nvSpPr>
            <p:cNvPr id="14" name="Rechteck 13"/>
            <p:cNvSpPr/>
            <p:nvPr/>
          </p:nvSpPr>
          <p:spPr>
            <a:xfrm>
              <a:off x="5888889" y="3384628"/>
              <a:ext cx="1351630" cy="835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Dritte</a:t>
              </a:r>
            </a:p>
          </p:txBody>
        </p:sp>
      </p:grpSp>
    </p:spTree>
    <p:extLst>
      <p:ext uri="{BB962C8B-B14F-4D97-AF65-F5344CB8AC3E}">
        <p14:creationId xmlns:p14="http://schemas.microsoft.com/office/powerpoint/2010/main" val="242971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2541392"/>
            <a:ext cx="9144000" cy="1775216"/>
          </a:xfrm>
        </p:spPr>
        <p:txBody>
          <a:bodyPr>
            <a:normAutofit/>
          </a:bodyPr>
          <a:lstStyle/>
          <a:p>
            <a:r>
              <a:rPr lang="de-CH" dirty="0"/>
              <a:t>7. Anträge &amp; Verschiedenes</a:t>
            </a:r>
          </a:p>
        </p:txBody>
      </p:sp>
    </p:spTree>
    <p:extLst>
      <p:ext uri="{BB962C8B-B14F-4D97-AF65-F5344CB8AC3E}">
        <p14:creationId xmlns:p14="http://schemas.microsoft.com/office/powerpoint/2010/main" val="244746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8AB9577-A0A5-5723-6992-404CBDD582D8}"/>
              </a:ext>
            </a:extLst>
          </p:cNvPr>
          <p:cNvSpPr txBox="1">
            <a:spLocks/>
          </p:cNvSpPr>
          <p:nvPr/>
        </p:nvSpPr>
        <p:spPr>
          <a:xfrm>
            <a:off x="1604740" y="410633"/>
            <a:ext cx="10182796" cy="5408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de-CH" sz="4000" dirty="0"/>
              <a:t>Burgerversammlung vom 08. Juni 2022</a:t>
            </a:r>
          </a:p>
        </p:txBody>
      </p:sp>
      <p:sp>
        <p:nvSpPr>
          <p:cNvPr id="5" name="Inhaltsplatzhalter 2">
            <a:extLst>
              <a:ext uri="{FF2B5EF4-FFF2-40B4-BE49-F238E27FC236}">
                <a16:creationId xmlns:a16="http://schemas.microsoft.com/office/drawing/2014/main" id="{1CC91290-DAC7-1E87-B6DB-88D4D11B63ED}"/>
              </a:ext>
            </a:extLst>
          </p:cNvPr>
          <p:cNvSpPr txBox="1">
            <a:spLocks/>
          </p:cNvSpPr>
          <p:nvPr/>
        </p:nvSpPr>
        <p:spPr>
          <a:xfrm>
            <a:off x="1604740" y="1126067"/>
            <a:ext cx="10182796" cy="5537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CH" b="1" dirty="0"/>
              <a:t>Traktanden:</a:t>
            </a:r>
          </a:p>
          <a:p>
            <a:pPr marL="457200" indent="-457200" algn="l">
              <a:buFont typeface="Arial" panose="020B0604020202020204" pitchFamily="34" charset="0"/>
              <a:buAutoNum type="arabicPeriod"/>
            </a:pPr>
            <a:r>
              <a:rPr lang="de-CH" dirty="0"/>
              <a:t>Protokoll der Burgerversammlung vom 16.12.2021</a:t>
            </a:r>
            <a:br>
              <a:rPr lang="de-CH" dirty="0"/>
            </a:br>
            <a:r>
              <a:rPr lang="de-CH" dirty="0"/>
              <a:t>(lag zur Einsichtnahme auf)</a:t>
            </a:r>
          </a:p>
          <a:p>
            <a:pPr marL="457200" indent="-457200" algn="l">
              <a:buFont typeface="Arial" panose="020B0604020202020204" pitchFamily="34" charset="0"/>
              <a:buAutoNum type="arabicPeriod"/>
            </a:pPr>
            <a:r>
              <a:rPr lang="de-CH" dirty="0"/>
              <a:t>Jahresrechnung 2021</a:t>
            </a:r>
            <a:br>
              <a:rPr lang="de-CH" dirty="0"/>
            </a:br>
            <a:r>
              <a:rPr lang="de-CH" dirty="0"/>
              <a:t>(Präsentation / Bericht Revisionsstelle / Genehmigung)</a:t>
            </a:r>
            <a:endParaRPr lang="de-CH" sz="2000" dirty="0"/>
          </a:p>
          <a:p>
            <a:pPr marL="457200" indent="-457200" algn="l">
              <a:buFont typeface="Arial" panose="020B0604020202020204" pitchFamily="34" charset="0"/>
              <a:buAutoNum type="arabicPeriod"/>
            </a:pPr>
            <a:r>
              <a:rPr lang="de-CH" dirty="0"/>
              <a:t>Alpreglement</a:t>
            </a:r>
          </a:p>
          <a:p>
            <a:pPr marL="457200" indent="-457200" algn="l">
              <a:buFont typeface="Arial" panose="020B0604020202020204" pitchFamily="34" charset="0"/>
              <a:buAutoNum type="arabicPeriod"/>
            </a:pPr>
            <a:r>
              <a:rPr lang="de-CH" dirty="0"/>
              <a:t>Anträge &amp; Verschiedenes</a:t>
            </a:r>
          </a:p>
        </p:txBody>
      </p:sp>
    </p:spTree>
    <p:extLst>
      <p:ext uri="{BB962C8B-B14F-4D97-AF65-F5344CB8AC3E}">
        <p14:creationId xmlns:p14="http://schemas.microsoft.com/office/powerpoint/2010/main" val="382551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D1FB9-568A-263E-A44E-D8FAF9959E7D}"/>
              </a:ext>
            </a:extLst>
          </p:cNvPr>
          <p:cNvSpPr>
            <a:spLocks noGrp="1"/>
          </p:cNvSpPr>
          <p:nvPr>
            <p:ph type="title"/>
          </p:nvPr>
        </p:nvSpPr>
        <p:spPr>
          <a:xfrm>
            <a:off x="1604740" y="143933"/>
            <a:ext cx="10182796" cy="540808"/>
          </a:xfrm>
        </p:spPr>
        <p:txBody>
          <a:bodyPr>
            <a:normAutofit fontScale="90000"/>
          </a:bodyPr>
          <a:lstStyle/>
          <a:p>
            <a:r>
              <a:rPr lang="de-CH" dirty="0"/>
              <a:t>Kurzüberblick</a:t>
            </a:r>
          </a:p>
        </p:txBody>
      </p:sp>
      <p:graphicFrame>
        <p:nvGraphicFramePr>
          <p:cNvPr id="5" name="Inhaltsplatzhalter 4">
            <a:extLst>
              <a:ext uri="{FF2B5EF4-FFF2-40B4-BE49-F238E27FC236}">
                <a16:creationId xmlns:a16="http://schemas.microsoft.com/office/drawing/2014/main" id="{34171BED-85B6-5B52-78B4-26577E8A1921}"/>
              </a:ext>
            </a:extLst>
          </p:cNvPr>
          <p:cNvGraphicFramePr>
            <a:graphicFrameLocks noGrp="1"/>
          </p:cNvGraphicFramePr>
          <p:nvPr>
            <p:ph idx="1"/>
            <p:extLst>
              <p:ext uri="{D42A27DB-BD31-4B8C-83A1-F6EECF244321}">
                <p14:modId xmlns:p14="http://schemas.microsoft.com/office/powerpoint/2010/main" val="1191750706"/>
              </p:ext>
            </p:extLst>
          </p:nvPr>
        </p:nvGraphicFramePr>
        <p:xfrm>
          <a:off x="1604740" y="732981"/>
          <a:ext cx="9545861" cy="5473786"/>
        </p:xfrm>
        <a:graphic>
          <a:graphicData uri="http://schemas.openxmlformats.org/drawingml/2006/table">
            <a:tbl>
              <a:tblPr firstRow="1" firstCol="1" bandRow="1"/>
              <a:tblGrid>
                <a:gridCol w="4145378">
                  <a:extLst>
                    <a:ext uri="{9D8B030D-6E8A-4147-A177-3AD203B41FA5}">
                      <a16:colId xmlns:a16="http://schemas.microsoft.com/office/drawing/2014/main" val="4183525980"/>
                    </a:ext>
                  </a:extLst>
                </a:gridCol>
                <a:gridCol w="1816627">
                  <a:extLst>
                    <a:ext uri="{9D8B030D-6E8A-4147-A177-3AD203B41FA5}">
                      <a16:colId xmlns:a16="http://schemas.microsoft.com/office/drawing/2014/main" val="2125936219"/>
                    </a:ext>
                  </a:extLst>
                </a:gridCol>
                <a:gridCol w="1800497">
                  <a:extLst>
                    <a:ext uri="{9D8B030D-6E8A-4147-A177-3AD203B41FA5}">
                      <a16:colId xmlns:a16="http://schemas.microsoft.com/office/drawing/2014/main" val="3911420000"/>
                    </a:ext>
                  </a:extLst>
                </a:gridCol>
                <a:gridCol w="1783359">
                  <a:extLst>
                    <a:ext uri="{9D8B030D-6E8A-4147-A177-3AD203B41FA5}">
                      <a16:colId xmlns:a16="http://schemas.microsoft.com/office/drawing/2014/main" val="2353881327"/>
                    </a:ext>
                  </a:extLst>
                </a:gridCol>
              </a:tblGrid>
              <a:tr h="260295">
                <a:tc>
                  <a:txBody>
                    <a:bodyPr/>
                    <a:lstStyle/>
                    <a:p>
                      <a:pPr>
                        <a:lnSpc>
                          <a:spcPct val="115000"/>
                        </a:lnSpc>
                        <a:spcAft>
                          <a:spcPts val="1000"/>
                        </a:spcAft>
                      </a:pPr>
                      <a:r>
                        <a:rPr lang="de-CH" sz="1500" dirty="0">
                          <a:effectLst/>
                          <a:latin typeface="Arial" panose="020B0604020202020204" pitchFamily="34" charset="0"/>
                          <a:ea typeface="Calibri" panose="020F0502020204030204" pitchFamily="34" charset="0"/>
                          <a:cs typeface="Times New Roman" panose="02020603050405020304" pitchFamily="18" charset="0"/>
                        </a:rPr>
                        <a:t> </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Voranschlag</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925782707"/>
                  </a:ext>
                </a:extLst>
              </a:tr>
              <a:tr h="260295">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2021</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2021</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313364845"/>
                  </a:ext>
                </a:extLst>
              </a:tr>
              <a:tr h="260295">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Laufende Rechnung</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dirty="0">
                          <a:effectLst/>
                          <a:latin typeface="Arial" panose="020B0604020202020204" pitchFamily="34" charset="0"/>
                          <a:ea typeface="Calibri" panose="020F0502020204030204" pitchFamily="34" charset="0"/>
                          <a:cs typeface="Times New Roman" panose="02020603050405020304" pitchFamily="18" charset="0"/>
                        </a:rPr>
                        <a:t> </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71013764"/>
                  </a:ext>
                </a:extLst>
              </a:tr>
              <a:tr h="260295">
                <a:tc>
                  <a:txBody>
                    <a:bodyPr/>
                    <a:lstStyle/>
                    <a:p>
                      <a:pPr>
                        <a:lnSpc>
                          <a:spcPct val="115000"/>
                        </a:lnSpc>
                        <a:spcAft>
                          <a:spcPts val="1000"/>
                        </a:spcAft>
                      </a:pPr>
                      <a:r>
                        <a:rPr lang="de-CH" sz="1500" dirty="0">
                          <a:effectLst/>
                          <a:latin typeface="Arial" panose="020B0604020202020204" pitchFamily="34" charset="0"/>
                          <a:ea typeface="Calibri" panose="020F0502020204030204" pitchFamily="34" charset="0"/>
                          <a:cs typeface="Times New Roman" panose="02020603050405020304" pitchFamily="18" charset="0"/>
                        </a:rPr>
                        <a:t>Ertrag</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6'620'475.57</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6'082'819.00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6'733'314.07</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077848206"/>
                  </a:ext>
                </a:extLst>
              </a:tr>
              <a:tr h="260295">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Aufwand</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4'604'643.39</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4'644'890.00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4'757'449.47</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558530088"/>
                  </a:ext>
                </a:extLst>
              </a:tr>
              <a:tr h="260295">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Cashflow</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2'015'832.18</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1'437'929.00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1'975'864.60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16492785"/>
                  </a:ext>
                </a:extLst>
              </a:tr>
              <a:tr h="260295">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Abschreibungen Verwaltungsvermögen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704'097.19</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694'900.00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705'119.92</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310762885"/>
                  </a:ext>
                </a:extLst>
              </a:tr>
              <a:tr h="267886">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Zus. Abschreibungen Verwaltungsvermögen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793'308.59</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686'200.00</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1'015'490.00</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789617065"/>
                  </a:ext>
                </a:extLst>
              </a:tr>
              <a:tr h="260295">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Abschreibungen Finanzvermögen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107'406.03</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53'300.00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61'633.07</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591596236"/>
                  </a:ext>
                </a:extLst>
              </a:tr>
              <a:tr h="260295">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Aufwandüberschuss</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83993392"/>
                  </a:ext>
                </a:extLst>
              </a:tr>
              <a:tr h="260295">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Ertragsüberschuss</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411'020.37</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3'529.00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193'621.61</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314370854"/>
                  </a:ext>
                </a:extLst>
              </a:tr>
              <a:tr h="260295">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08831835"/>
                  </a:ext>
                </a:extLst>
              </a:tr>
              <a:tr h="260295">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Investitionsrechnung</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836759910"/>
                  </a:ext>
                </a:extLst>
              </a:tr>
              <a:tr h="260295">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Ausgaben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1'137'925.23</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1'965'100.00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2'005'140.35</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96811866"/>
                  </a:ext>
                </a:extLst>
              </a:tr>
              <a:tr h="260295">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Ertrag</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556'233.09</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1'398'750.00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1'013'880.66</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011975209"/>
                  </a:ext>
                </a:extLst>
              </a:tr>
              <a:tr h="260295">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Nettoinvestitionen inkl. Finanzvermögen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581'692.14</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566'350.00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991'259.69</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527129627"/>
                  </a:ext>
                </a:extLst>
              </a:tr>
              <a:tr h="260295">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703830264"/>
                  </a:ext>
                </a:extLst>
              </a:tr>
              <a:tr h="260295">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Finanzierung</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757987581"/>
                  </a:ext>
                </a:extLst>
              </a:tr>
              <a:tr h="260295">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Selbstfinanzierungsmarge (Cashflow)</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2'015'832.18</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1'437'929.00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1'975'864.60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317614631"/>
                  </a:ext>
                </a:extLst>
              </a:tr>
              <a:tr h="260295">
                <a:tc>
                  <a:txBody>
                    <a:bodyPr/>
                    <a:lstStyle/>
                    <a:p>
                      <a:pPr>
                        <a:lnSpc>
                          <a:spcPct val="115000"/>
                        </a:lnSpc>
                        <a:spcAft>
                          <a:spcPts val="1000"/>
                        </a:spcAft>
                      </a:pPr>
                      <a:r>
                        <a:rPr lang="de-CH" sz="1500">
                          <a:effectLst/>
                          <a:latin typeface="Arial" panose="020B0604020202020204" pitchFamily="34" charset="0"/>
                          <a:ea typeface="Calibri" panose="020F0502020204030204" pitchFamily="34" charset="0"/>
                          <a:cs typeface="Times New Roman" panose="02020603050405020304" pitchFamily="18" charset="0"/>
                        </a:rPr>
                        <a:t>Nettoinvestitionen inkl. Finanzvermögen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581'692.14</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566'350.00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991'259.69</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060982197"/>
                  </a:ext>
                </a:extLst>
              </a:tr>
              <a:tr h="260295">
                <a:tc>
                  <a:txBody>
                    <a:bodyPr/>
                    <a:lstStyle/>
                    <a:p>
                      <a:pPr>
                        <a:lnSpc>
                          <a:spcPct val="115000"/>
                        </a:lnSpc>
                        <a:spcAft>
                          <a:spcPts val="1000"/>
                        </a:spcAft>
                      </a:pPr>
                      <a:r>
                        <a:rPr lang="de-CH" sz="1500" b="1">
                          <a:effectLst/>
                          <a:latin typeface="Arial" panose="020B0604020202020204" pitchFamily="34" charset="0"/>
                          <a:ea typeface="Calibri" panose="020F0502020204030204" pitchFamily="34" charset="0"/>
                          <a:cs typeface="Times New Roman" panose="02020603050405020304" pitchFamily="18" charset="0"/>
                        </a:rPr>
                        <a:t>Finanzierungsüberschuss</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1'434'140.04</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871'579.00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984'604.91</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876" marR="10887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869586395"/>
                  </a:ext>
                </a:extLst>
              </a:tr>
            </a:tbl>
          </a:graphicData>
        </a:graphic>
      </p:graphicFrame>
    </p:spTree>
    <p:extLst>
      <p:ext uri="{BB962C8B-B14F-4D97-AF65-F5344CB8AC3E}">
        <p14:creationId xmlns:p14="http://schemas.microsoft.com/office/powerpoint/2010/main" val="3775591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984337" y="1296523"/>
            <a:ext cx="10223326" cy="4264955"/>
          </a:xfrm>
        </p:spPr>
        <p:txBody>
          <a:bodyPr>
            <a:noAutofit/>
          </a:bodyPr>
          <a:lstStyle/>
          <a:p>
            <a:r>
              <a:rPr lang="de-CH" dirty="0"/>
              <a:t>1. Protokoll der Burgerversammlung vom 16.12.2021</a:t>
            </a:r>
            <a:br>
              <a:rPr lang="de-CH" dirty="0"/>
            </a:br>
            <a:br>
              <a:rPr lang="de-CH" dirty="0"/>
            </a:br>
            <a:r>
              <a:rPr lang="de-CH" dirty="0"/>
              <a:t>(lag zur Einsichtnahme auf)</a:t>
            </a:r>
          </a:p>
        </p:txBody>
      </p:sp>
    </p:spTree>
    <p:extLst>
      <p:ext uri="{BB962C8B-B14F-4D97-AF65-F5344CB8AC3E}">
        <p14:creationId xmlns:p14="http://schemas.microsoft.com/office/powerpoint/2010/main" val="4206399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2985196"/>
            <a:ext cx="11901055" cy="887608"/>
          </a:xfrm>
        </p:spPr>
        <p:txBody>
          <a:bodyPr>
            <a:noAutofit/>
          </a:bodyPr>
          <a:lstStyle/>
          <a:p>
            <a:r>
              <a:rPr lang="de-CH" dirty="0"/>
              <a:t>2. Jahresrechnung 2021</a:t>
            </a:r>
          </a:p>
        </p:txBody>
      </p:sp>
    </p:spTree>
    <p:extLst>
      <p:ext uri="{BB962C8B-B14F-4D97-AF65-F5344CB8AC3E}">
        <p14:creationId xmlns:p14="http://schemas.microsoft.com/office/powerpoint/2010/main" val="145447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D1FB9-568A-263E-A44E-D8FAF9959E7D}"/>
              </a:ext>
            </a:extLst>
          </p:cNvPr>
          <p:cNvSpPr>
            <a:spLocks noGrp="1"/>
          </p:cNvSpPr>
          <p:nvPr>
            <p:ph type="title"/>
          </p:nvPr>
        </p:nvSpPr>
        <p:spPr>
          <a:xfrm>
            <a:off x="1604740" y="143933"/>
            <a:ext cx="10182796" cy="540808"/>
          </a:xfrm>
        </p:spPr>
        <p:txBody>
          <a:bodyPr>
            <a:normAutofit fontScale="90000"/>
          </a:bodyPr>
          <a:lstStyle/>
          <a:p>
            <a:r>
              <a:rPr lang="de-CH" dirty="0"/>
              <a:t>Kurzüberblick</a:t>
            </a:r>
          </a:p>
        </p:txBody>
      </p:sp>
      <p:graphicFrame>
        <p:nvGraphicFramePr>
          <p:cNvPr id="7" name="Tabelle 6">
            <a:extLst>
              <a:ext uri="{FF2B5EF4-FFF2-40B4-BE49-F238E27FC236}">
                <a16:creationId xmlns:a16="http://schemas.microsoft.com/office/drawing/2014/main" id="{62DB7D19-5F74-019C-1064-44CAA7311BEE}"/>
              </a:ext>
            </a:extLst>
          </p:cNvPr>
          <p:cNvGraphicFramePr>
            <a:graphicFrameLocks noGrp="1"/>
          </p:cNvGraphicFramePr>
          <p:nvPr>
            <p:extLst>
              <p:ext uri="{D42A27DB-BD31-4B8C-83A1-F6EECF244321}">
                <p14:modId xmlns:p14="http://schemas.microsoft.com/office/powerpoint/2010/main" val="3935197352"/>
              </p:ext>
            </p:extLst>
          </p:nvPr>
        </p:nvGraphicFramePr>
        <p:xfrm>
          <a:off x="1655444" y="684741"/>
          <a:ext cx="9573806" cy="5491718"/>
        </p:xfrm>
        <a:graphic>
          <a:graphicData uri="http://schemas.openxmlformats.org/drawingml/2006/table">
            <a:tbl>
              <a:tblPr firstRow="1" firstCol="1" bandRow="1"/>
              <a:tblGrid>
                <a:gridCol w="4256843">
                  <a:extLst>
                    <a:ext uri="{9D8B030D-6E8A-4147-A177-3AD203B41FA5}">
                      <a16:colId xmlns:a16="http://schemas.microsoft.com/office/drawing/2014/main" val="2275870924"/>
                    </a:ext>
                  </a:extLst>
                </a:gridCol>
                <a:gridCol w="1772321">
                  <a:extLst>
                    <a:ext uri="{9D8B030D-6E8A-4147-A177-3AD203B41FA5}">
                      <a16:colId xmlns:a16="http://schemas.microsoft.com/office/drawing/2014/main" val="2313885036"/>
                    </a:ext>
                  </a:extLst>
                </a:gridCol>
                <a:gridCol w="1772321">
                  <a:extLst>
                    <a:ext uri="{9D8B030D-6E8A-4147-A177-3AD203B41FA5}">
                      <a16:colId xmlns:a16="http://schemas.microsoft.com/office/drawing/2014/main" val="2041221644"/>
                    </a:ext>
                  </a:extLst>
                </a:gridCol>
                <a:gridCol w="1772321">
                  <a:extLst>
                    <a:ext uri="{9D8B030D-6E8A-4147-A177-3AD203B41FA5}">
                      <a16:colId xmlns:a16="http://schemas.microsoft.com/office/drawing/2014/main" val="2707549452"/>
                    </a:ext>
                  </a:extLst>
                </a:gridCol>
              </a:tblGrid>
              <a:tr h="273642">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Voranschlag</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513394130"/>
                  </a:ext>
                </a:extLst>
              </a:tr>
              <a:tr h="273642">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2021</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2021</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434377621"/>
                  </a:ext>
                </a:extLst>
              </a:tr>
              <a:tr h="273642">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Laufende Rechnung</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914220691"/>
                  </a:ext>
                </a:extLst>
              </a:tr>
              <a:tr h="273642">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Ertrag</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453'780.60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383'600.00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328'789.81</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825415868"/>
                  </a:ext>
                </a:extLst>
              </a:tr>
              <a:tr h="273642">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Aufwand</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193'909.18</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201'900.00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137'495.18</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022032664"/>
                  </a:ext>
                </a:extLst>
              </a:tr>
              <a:tr h="273642">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Cashflow</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259'871.42</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181'700.00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191'294.63</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581300239"/>
                  </a:ext>
                </a:extLst>
              </a:tr>
              <a:tr h="273642">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Abschreibungen inkl. Finanzvermögen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240'316.40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209'500.00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191'084.04</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743413223"/>
                  </a:ext>
                </a:extLst>
              </a:tr>
              <a:tr h="273642">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Aufwandüberschuss</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27’800.00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679796270"/>
                  </a:ext>
                </a:extLst>
              </a:tr>
              <a:tr h="273642">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Ertragsüberschuss</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19'555.02</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210.59</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261508176"/>
                  </a:ext>
                </a:extLst>
              </a:tr>
              <a:tr h="27364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31911065"/>
                  </a:ext>
                </a:extLst>
              </a:tr>
              <a:tr h="273642">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Investitionsrechnung</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39772338"/>
                  </a:ext>
                </a:extLst>
              </a:tr>
              <a:tr h="273642">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Ausgaben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107'130.90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175'000.00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108'384.04</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209935937"/>
                  </a:ext>
                </a:extLst>
              </a:tr>
              <a:tr h="273642">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Ertrag</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29'800.00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50'000.00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8'800.000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958792498"/>
                  </a:ext>
                </a:extLst>
              </a:tr>
              <a:tr h="566162">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Nettoinvestitionen inkl. Finanzvermögen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77'330.90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125'000.00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99'584.04</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390077533"/>
                  </a:ext>
                </a:extLst>
              </a:tr>
              <a:tr h="273642">
                <a:tc>
                  <a:txBody>
                    <a:bodyPr/>
                    <a:lstStyle/>
                    <a:p>
                      <a:pP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3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850867506"/>
                  </a:ext>
                </a:extLst>
              </a:tr>
              <a:tr h="273642">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Finanzierung</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913387184"/>
                  </a:ext>
                </a:extLst>
              </a:tr>
              <a:tr h="273642">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Selbstfinanzierungsmarge (Cashflow)</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259'871.42</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181'700.00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191'294.63</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625365285"/>
                  </a:ext>
                </a:extLst>
              </a:tr>
              <a:tr h="273642">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Nettoinvestitionen inkl. Finanzvermögen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77'330.90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125'000.00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99'584.04</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38543301"/>
                  </a:ext>
                </a:extLst>
              </a:tr>
              <a:tr h="273642">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Finanzierungsüberschuss</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182'540.52</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56'700.00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91'710.59</a:t>
                      </a:r>
                      <a:endParaRPr lang="de-CH"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10514" marR="110514"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085889430"/>
                  </a:ext>
                </a:extLst>
              </a:tr>
            </a:tbl>
          </a:graphicData>
        </a:graphic>
      </p:graphicFrame>
    </p:spTree>
    <p:extLst>
      <p:ext uri="{BB962C8B-B14F-4D97-AF65-F5344CB8AC3E}">
        <p14:creationId xmlns:p14="http://schemas.microsoft.com/office/powerpoint/2010/main" val="23143530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D1FB9-568A-263E-A44E-D8FAF9959E7D}"/>
              </a:ext>
            </a:extLst>
          </p:cNvPr>
          <p:cNvSpPr>
            <a:spLocks noGrp="1"/>
          </p:cNvSpPr>
          <p:nvPr>
            <p:ph type="title"/>
          </p:nvPr>
        </p:nvSpPr>
        <p:spPr>
          <a:xfrm>
            <a:off x="1604740" y="143933"/>
            <a:ext cx="10182796" cy="540808"/>
          </a:xfrm>
        </p:spPr>
        <p:txBody>
          <a:bodyPr>
            <a:normAutofit fontScale="90000"/>
          </a:bodyPr>
          <a:lstStyle/>
          <a:p>
            <a:r>
              <a:rPr lang="de-CH" dirty="0"/>
              <a:t>Laufende Rechnung</a:t>
            </a:r>
          </a:p>
        </p:txBody>
      </p:sp>
      <p:graphicFrame>
        <p:nvGraphicFramePr>
          <p:cNvPr id="3" name="Tabelle 2">
            <a:extLst>
              <a:ext uri="{FF2B5EF4-FFF2-40B4-BE49-F238E27FC236}">
                <a16:creationId xmlns:a16="http://schemas.microsoft.com/office/drawing/2014/main" id="{A789E3EF-CC36-351C-C345-C21F024031A1}"/>
              </a:ext>
            </a:extLst>
          </p:cNvPr>
          <p:cNvGraphicFramePr>
            <a:graphicFrameLocks noGrp="1"/>
          </p:cNvGraphicFramePr>
          <p:nvPr>
            <p:extLst>
              <p:ext uri="{D42A27DB-BD31-4B8C-83A1-F6EECF244321}">
                <p14:modId xmlns:p14="http://schemas.microsoft.com/office/powerpoint/2010/main" val="1705794110"/>
              </p:ext>
            </p:extLst>
          </p:nvPr>
        </p:nvGraphicFramePr>
        <p:xfrm>
          <a:off x="1717673" y="811530"/>
          <a:ext cx="9533761" cy="5297162"/>
        </p:xfrm>
        <a:graphic>
          <a:graphicData uri="http://schemas.openxmlformats.org/drawingml/2006/table">
            <a:tbl>
              <a:tblPr/>
              <a:tblGrid>
                <a:gridCol w="61680">
                  <a:extLst>
                    <a:ext uri="{9D8B030D-6E8A-4147-A177-3AD203B41FA5}">
                      <a16:colId xmlns:a16="http://schemas.microsoft.com/office/drawing/2014/main" val="4018321087"/>
                    </a:ext>
                  </a:extLst>
                </a:gridCol>
                <a:gridCol w="3542119">
                  <a:extLst>
                    <a:ext uri="{9D8B030D-6E8A-4147-A177-3AD203B41FA5}">
                      <a16:colId xmlns:a16="http://schemas.microsoft.com/office/drawing/2014/main" val="2282773203"/>
                    </a:ext>
                  </a:extLst>
                </a:gridCol>
                <a:gridCol w="978047">
                  <a:extLst>
                    <a:ext uri="{9D8B030D-6E8A-4147-A177-3AD203B41FA5}">
                      <a16:colId xmlns:a16="http://schemas.microsoft.com/office/drawing/2014/main" val="3318137638"/>
                    </a:ext>
                  </a:extLst>
                </a:gridCol>
                <a:gridCol w="978047">
                  <a:extLst>
                    <a:ext uri="{9D8B030D-6E8A-4147-A177-3AD203B41FA5}">
                      <a16:colId xmlns:a16="http://schemas.microsoft.com/office/drawing/2014/main" val="690047408"/>
                    </a:ext>
                  </a:extLst>
                </a:gridCol>
                <a:gridCol w="978047">
                  <a:extLst>
                    <a:ext uri="{9D8B030D-6E8A-4147-A177-3AD203B41FA5}">
                      <a16:colId xmlns:a16="http://schemas.microsoft.com/office/drawing/2014/main" val="2191139"/>
                    </a:ext>
                  </a:extLst>
                </a:gridCol>
                <a:gridCol w="978047">
                  <a:extLst>
                    <a:ext uri="{9D8B030D-6E8A-4147-A177-3AD203B41FA5}">
                      <a16:colId xmlns:a16="http://schemas.microsoft.com/office/drawing/2014/main" val="2891283336"/>
                    </a:ext>
                  </a:extLst>
                </a:gridCol>
                <a:gridCol w="978047">
                  <a:extLst>
                    <a:ext uri="{9D8B030D-6E8A-4147-A177-3AD203B41FA5}">
                      <a16:colId xmlns:a16="http://schemas.microsoft.com/office/drawing/2014/main" val="2145857642"/>
                    </a:ext>
                  </a:extLst>
                </a:gridCol>
                <a:gridCol w="978047">
                  <a:extLst>
                    <a:ext uri="{9D8B030D-6E8A-4147-A177-3AD203B41FA5}">
                      <a16:colId xmlns:a16="http://schemas.microsoft.com/office/drawing/2014/main" val="3548595481"/>
                    </a:ext>
                  </a:extLst>
                </a:gridCol>
                <a:gridCol w="61680">
                  <a:extLst>
                    <a:ext uri="{9D8B030D-6E8A-4147-A177-3AD203B41FA5}">
                      <a16:colId xmlns:a16="http://schemas.microsoft.com/office/drawing/2014/main" val="503577597"/>
                    </a:ext>
                  </a:extLst>
                </a:gridCol>
              </a:tblGrid>
              <a:tr h="449374">
                <a:tc>
                  <a:txBody>
                    <a:bodyPr/>
                    <a:lstStyle/>
                    <a:p>
                      <a:pPr algn="l" fontAlgn="ctr"/>
                      <a:r>
                        <a:rPr lang="de-CH" sz="1600" b="1" i="0" u="none" strike="noStrike">
                          <a:solidFill>
                            <a:srgbClr val="FFFFFF"/>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solidFill>
                      <a:srgbClr val="969696"/>
                    </a:solidFill>
                  </a:tcPr>
                </a:tc>
                <a:tc>
                  <a:txBody>
                    <a:bodyPr/>
                    <a:lstStyle/>
                    <a:p>
                      <a:pPr algn="l" fontAlgn="ctr"/>
                      <a:r>
                        <a:rPr lang="de-CH" sz="1500" b="1" i="0" u="none" strike="noStrike">
                          <a:solidFill>
                            <a:srgbClr val="FFFFFF"/>
                          </a:solidFill>
                          <a:effectLst/>
                          <a:latin typeface="Arial" panose="020B0604020202020204" pitchFamily="34" charset="0"/>
                        </a:rPr>
                        <a:t>Laufende Rechnung nach Funktionen</a:t>
                      </a:r>
                    </a:p>
                  </a:txBody>
                  <a:tcPr marL="13217" marR="13217" marT="13217" marB="0" anchor="ctr">
                    <a:lnL>
                      <a:noFill/>
                    </a:lnL>
                    <a:lnR>
                      <a:noFill/>
                    </a:lnR>
                    <a:lnT w="12700" cap="flat" cmpd="sng" algn="ctr">
                      <a:solidFill>
                        <a:srgbClr val="808080"/>
                      </a:solidFill>
                      <a:prstDash val="solid"/>
                      <a:round/>
                      <a:headEnd type="none" w="med" len="med"/>
                      <a:tailEnd type="none" w="med" len="med"/>
                    </a:lnT>
                    <a:lnB>
                      <a:noFill/>
                    </a:lnB>
                    <a:solidFill>
                      <a:srgbClr val="969696"/>
                    </a:solidFill>
                  </a:tcPr>
                </a:tc>
                <a:tc gridSpan="2">
                  <a:txBody>
                    <a:bodyPr/>
                    <a:lstStyle/>
                    <a:p>
                      <a:pPr algn="ctr" fontAlgn="ctr"/>
                      <a:r>
                        <a:rPr lang="de-CH" sz="1400" b="1" i="0" u="none" strike="noStrike">
                          <a:solidFill>
                            <a:srgbClr val="FFFFFF"/>
                          </a:solidFill>
                          <a:effectLst/>
                          <a:latin typeface="Arial" panose="020B0604020202020204" pitchFamily="34" charset="0"/>
                        </a:rPr>
                        <a:t>Rechnung 2020</a:t>
                      </a:r>
                    </a:p>
                  </a:txBody>
                  <a:tcPr marL="91660" marR="91660" marT="45830" marB="45830" anchor="ctr">
                    <a:lnL>
                      <a:noFill/>
                    </a:lnL>
                    <a:lnR>
                      <a:noFill/>
                    </a:lnR>
                    <a:lnT w="12700" cap="flat" cmpd="sng" algn="ctr">
                      <a:solidFill>
                        <a:srgbClr val="808080"/>
                      </a:solidFill>
                      <a:prstDash val="solid"/>
                      <a:round/>
                      <a:headEnd type="none" w="med" len="med"/>
                      <a:tailEnd type="none" w="med" len="med"/>
                    </a:lnT>
                    <a:lnB>
                      <a:noFill/>
                    </a:lnB>
                    <a:solidFill>
                      <a:srgbClr val="969696"/>
                    </a:solidFill>
                  </a:tcPr>
                </a:tc>
                <a:tc hMerge="1">
                  <a:txBody>
                    <a:bodyPr/>
                    <a:lstStyle/>
                    <a:p>
                      <a:endParaRPr lang="de-CH"/>
                    </a:p>
                  </a:txBody>
                  <a:tcPr/>
                </a:tc>
                <a:tc gridSpan="2">
                  <a:txBody>
                    <a:bodyPr/>
                    <a:lstStyle/>
                    <a:p>
                      <a:pPr algn="ctr" fontAlgn="ctr"/>
                      <a:r>
                        <a:rPr lang="de-CH" sz="1400" b="1" i="0" u="none" strike="noStrike">
                          <a:solidFill>
                            <a:srgbClr val="FFFFFF"/>
                          </a:solidFill>
                          <a:effectLst/>
                          <a:latin typeface="Arial" panose="020B0604020202020204" pitchFamily="34" charset="0"/>
                        </a:rPr>
                        <a:t>Voranschlag 2021</a:t>
                      </a:r>
                    </a:p>
                  </a:txBody>
                  <a:tcPr marL="91660" marR="91660" marT="45830" marB="45830" anchor="ctr">
                    <a:lnL>
                      <a:noFill/>
                    </a:lnL>
                    <a:lnR>
                      <a:noFill/>
                    </a:lnR>
                    <a:lnT w="12700" cap="flat" cmpd="sng" algn="ctr">
                      <a:solidFill>
                        <a:srgbClr val="808080"/>
                      </a:solidFill>
                      <a:prstDash val="solid"/>
                      <a:round/>
                      <a:headEnd type="none" w="med" len="med"/>
                      <a:tailEnd type="none" w="med" len="med"/>
                    </a:lnT>
                    <a:lnB>
                      <a:noFill/>
                    </a:lnB>
                    <a:solidFill>
                      <a:srgbClr val="969696"/>
                    </a:solidFill>
                  </a:tcPr>
                </a:tc>
                <a:tc hMerge="1">
                  <a:txBody>
                    <a:bodyPr/>
                    <a:lstStyle/>
                    <a:p>
                      <a:endParaRPr lang="de-CH"/>
                    </a:p>
                  </a:txBody>
                  <a:tcPr/>
                </a:tc>
                <a:tc gridSpan="2">
                  <a:txBody>
                    <a:bodyPr/>
                    <a:lstStyle/>
                    <a:p>
                      <a:pPr algn="ctr" fontAlgn="ctr"/>
                      <a:r>
                        <a:rPr lang="de-CH" sz="1400" b="1" i="0" u="none" strike="noStrike">
                          <a:solidFill>
                            <a:srgbClr val="FFFFFF"/>
                          </a:solidFill>
                          <a:effectLst/>
                          <a:latin typeface="Arial" panose="020B0604020202020204" pitchFamily="34" charset="0"/>
                        </a:rPr>
                        <a:t>Rechnung 2021</a:t>
                      </a:r>
                    </a:p>
                  </a:txBody>
                  <a:tcPr marL="91660" marR="91660" marT="45830" marB="45830" anchor="ctr">
                    <a:lnL>
                      <a:noFill/>
                    </a:lnL>
                    <a:lnR>
                      <a:noFill/>
                    </a:lnR>
                    <a:lnT w="12700" cap="flat" cmpd="sng" algn="ctr">
                      <a:solidFill>
                        <a:srgbClr val="808080"/>
                      </a:solidFill>
                      <a:prstDash val="solid"/>
                      <a:round/>
                      <a:headEnd type="none" w="med" len="med"/>
                      <a:tailEnd type="none" w="med" len="med"/>
                    </a:lnT>
                    <a:lnB>
                      <a:noFill/>
                    </a:lnB>
                    <a:solidFill>
                      <a:srgbClr val="969696"/>
                    </a:solidFill>
                  </a:tcPr>
                </a:tc>
                <a:tc hMerge="1">
                  <a:txBody>
                    <a:bodyPr/>
                    <a:lstStyle/>
                    <a:p>
                      <a:endParaRPr lang="de-CH"/>
                    </a:p>
                  </a:txBody>
                  <a:tcPr/>
                </a:tc>
                <a:tc>
                  <a:txBody>
                    <a:bodyPr/>
                    <a:lstStyle/>
                    <a:p>
                      <a:pPr algn="l" fontAlgn="b"/>
                      <a:r>
                        <a:rPr lang="de-CH" sz="1600" b="1" i="0" u="none" strike="noStrike">
                          <a:solidFill>
                            <a:srgbClr val="FFFFFF"/>
                          </a:solidFill>
                          <a:effectLst/>
                          <a:latin typeface="Arial" panose="020B0604020202020204" pitchFamily="34" charset="0"/>
                        </a:rPr>
                        <a:t> </a:t>
                      </a:r>
                    </a:p>
                  </a:txBody>
                  <a:tcPr marL="13217" marR="13217" marT="13217" marB="0" anchor="b">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969696"/>
                    </a:solidFill>
                  </a:tcPr>
                </a:tc>
                <a:extLst>
                  <a:ext uri="{0D108BD9-81ED-4DB2-BD59-A6C34878D82A}">
                    <a16:rowId xmlns:a16="http://schemas.microsoft.com/office/drawing/2014/main" val="2341136894"/>
                  </a:ext>
                </a:extLst>
              </a:tr>
              <a:tr h="264337">
                <a:tc>
                  <a:txBody>
                    <a:bodyPr/>
                    <a:lstStyle/>
                    <a:p>
                      <a:pPr algn="l" fontAlgn="ctr"/>
                      <a:r>
                        <a:rPr lang="de-CH" sz="1500" b="0" i="0" u="none" strike="noStrike">
                          <a:solidFill>
                            <a:srgbClr val="000000"/>
                          </a:solidFill>
                          <a:effectLst/>
                          <a:latin typeface="Calibri" panose="020F050202020403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de-CH" sz="1400" b="0" i="0" u="none" strike="noStrike">
                        <a:solidFill>
                          <a:srgbClr val="000000"/>
                        </a:solidFill>
                        <a:effectLst/>
                        <a:latin typeface="Arial" panose="020B0604020202020204" pitchFamily="34" charset="0"/>
                      </a:endParaRPr>
                    </a:p>
                  </a:txBody>
                  <a:tcPr marL="13217" marR="13217" marT="13217" marB="0" anchor="ctr">
                    <a:lnL>
                      <a:noFill/>
                    </a:lnL>
                    <a:lnR>
                      <a:noFill/>
                    </a:lnR>
                    <a:lnT>
                      <a:noFill/>
                    </a:lnT>
                    <a:lnB>
                      <a:noFill/>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217" marR="13217" marT="13217"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217" marR="13217" marT="13217"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217" marR="13217" marT="13217"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217" marR="13217" marT="13217"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217" marR="13217" marT="13217"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endParaRPr lang="de-CH" sz="1300" b="0" i="0" u="none" strike="noStrike">
                        <a:solidFill>
                          <a:srgbClr val="000000"/>
                        </a:solidFill>
                        <a:effectLst/>
                        <a:latin typeface="Arial" panose="020B0604020202020204" pitchFamily="34" charset="0"/>
                      </a:endParaRPr>
                    </a:p>
                  </a:txBody>
                  <a:tcPr marL="13217" marR="13217" marT="13217"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b"/>
                      <a:r>
                        <a:rPr lang="de-CH" sz="1500" b="0" i="0" u="none" strike="noStrike">
                          <a:solidFill>
                            <a:srgbClr val="000000"/>
                          </a:solidFill>
                          <a:effectLst/>
                          <a:latin typeface="Calibri" panose="020F0502020204030204" pitchFamily="34" charset="0"/>
                        </a:rPr>
                        <a:t> </a:t>
                      </a:r>
                    </a:p>
                  </a:txBody>
                  <a:tcPr marL="13217" marR="13217" marT="13217" marB="0" anchor="b">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689989208"/>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de-CH" sz="1100" b="0" i="0" u="none" strike="noStrike">
                        <a:solidFill>
                          <a:srgbClr val="000000"/>
                        </a:solidFill>
                        <a:effectLst/>
                        <a:latin typeface="Arial" panose="020B0604020202020204" pitchFamily="34" charset="0"/>
                      </a:endParaRP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ctr" fontAlgn="ctr"/>
                      <a:r>
                        <a:rPr lang="de-CH" sz="1100" b="0" i="0" u="none" strike="noStrike">
                          <a:solidFill>
                            <a:srgbClr val="000000"/>
                          </a:solidFill>
                          <a:effectLst/>
                          <a:latin typeface="Arial" panose="020B0604020202020204" pitchFamily="34" charset="0"/>
                        </a:rPr>
                        <a:t>Aufwand</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tc>
                  <a:txBody>
                    <a:bodyPr/>
                    <a:lstStyle/>
                    <a:p>
                      <a:pPr algn="ctr" fontAlgn="ctr"/>
                      <a:r>
                        <a:rPr lang="de-CH" sz="1100" b="0" i="0" u="none" strike="noStrike">
                          <a:solidFill>
                            <a:srgbClr val="000000"/>
                          </a:solidFill>
                          <a:effectLst/>
                          <a:latin typeface="Arial" panose="020B0604020202020204" pitchFamily="34" charset="0"/>
                        </a:rPr>
                        <a:t>Ertrag</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tc>
                  <a:txBody>
                    <a:bodyPr/>
                    <a:lstStyle/>
                    <a:p>
                      <a:pPr algn="ctr" fontAlgn="ctr"/>
                      <a:r>
                        <a:rPr lang="de-CH" sz="1100" b="0" i="0" u="none" strike="noStrike">
                          <a:solidFill>
                            <a:srgbClr val="000000"/>
                          </a:solidFill>
                          <a:effectLst/>
                          <a:latin typeface="Arial" panose="020B0604020202020204" pitchFamily="34" charset="0"/>
                        </a:rPr>
                        <a:t>Aufwand</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tc>
                  <a:txBody>
                    <a:bodyPr/>
                    <a:lstStyle/>
                    <a:p>
                      <a:pPr algn="ctr" fontAlgn="ctr"/>
                      <a:r>
                        <a:rPr lang="de-CH" sz="1100" b="0" i="0" u="none" strike="noStrike">
                          <a:solidFill>
                            <a:srgbClr val="000000"/>
                          </a:solidFill>
                          <a:effectLst/>
                          <a:latin typeface="Arial" panose="020B0604020202020204" pitchFamily="34" charset="0"/>
                        </a:rPr>
                        <a:t>Ertrag</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tc>
                  <a:txBody>
                    <a:bodyPr/>
                    <a:lstStyle/>
                    <a:p>
                      <a:pPr algn="ctr" fontAlgn="ctr"/>
                      <a:r>
                        <a:rPr lang="de-CH" sz="1100" b="0" i="0" u="none" strike="noStrike">
                          <a:solidFill>
                            <a:srgbClr val="000000"/>
                          </a:solidFill>
                          <a:effectLst/>
                          <a:latin typeface="Arial" panose="020B0604020202020204" pitchFamily="34" charset="0"/>
                        </a:rPr>
                        <a:t>Aufwand</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tc>
                  <a:txBody>
                    <a:bodyPr/>
                    <a:lstStyle/>
                    <a:p>
                      <a:pPr algn="ctr" fontAlgn="ctr"/>
                      <a:r>
                        <a:rPr lang="de-CH" sz="1100" b="0" i="0" u="none" strike="noStrike">
                          <a:solidFill>
                            <a:srgbClr val="000000"/>
                          </a:solidFill>
                          <a:effectLst/>
                          <a:latin typeface="Arial" panose="020B0604020202020204" pitchFamily="34" charset="0"/>
                        </a:rPr>
                        <a:t>Ertrag</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C0C0"/>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286178356"/>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de-CH" sz="1100" b="0" i="0" u="none" strike="noStrike">
                        <a:solidFill>
                          <a:srgbClr val="000000"/>
                        </a:solidFill>
                        <a:effectLst/>
                        <a:latin typeface="Arial" panose="020B0604020202020204" pitchFamily="34" charset="0"/>
                      </a:endParaRP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2803086823"/>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Allgemeine Verwaltung</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11’877.60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1’453.30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11’900.00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1’500.00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11’578.60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1’102.70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743332668"/>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Öffentliche Sicherheit</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245256102"/>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Bildung</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4057061739"/>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Kultur, Freizeit, Kultus</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2007864549"/>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Gesundheit</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2878032502"/>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Soziale Wohlfahrt</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2213920248"/>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Verkehr</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734583885"/>
                  </a:ext>
                </a:extLst>
              </a:tr>
              <a:tr h="354059">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Umwelt, Raumordnung, inkl. Wasser, Abwasser, Kehricht</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848907654"/>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Volkswirtschaft, inkl. Elektrizitätswerk</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168’228.02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435’249.78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131’100.00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369’900.00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68’721.08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314’224.35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708139184"/>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Finanzen, Steuern</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254’119.96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17’077.52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de-CH" sz="1100" b="0" i="0" u="none" strike="noStrike">
                          <a:solidFill>
                            <a:srgbClr val="000000"/>
                          </a:solidFill>
                          <a:effectLst/>
                          <a:latin typeface="Arial" panose="020B0604020202020204" pitchFamily="34" charset="0"/>
                        </a:rPr>
                        <a:t>    268’400.00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12’200.00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de-CH" sz="1100" b="0" i="0" u="none" strike="noStrike">
                          <a:solidFill>
                            <a:srgbClr val="000000"/>
                          </a:solidFill>
                          <a:effectLst/>
                          <a:latin typeface="Arial" panose="020B0604020202020204" pitchFamily="34" charset="0"/>
                        </a:rPr>
                        <a:t>    248’279.54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13’462.76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933917480"/>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1" i="0" u="none" strike="noStrike">
                          <a:solidFill>
                            <a:srgbClr val="000000"/>
                          </a:solidFill>
                          <a:effectLst/>
                          <a:latin typeface="Arial" panose="020B0604020202020204" pitchFamily="34" charset="0"/>
                        </a:rPr>
                        <a:t>Total von Aufwand und Ertrag</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1" i="0" u="none" strike="noStrike">
                          <a:solidFill>
                            <a:srgbClr val="000000"/>
                          </a:solidFill>
                          <a:effectLst/>
                          <a:latin typeface="Arial" panose="020B0604020202020204" pitchFamily="34" charset="0"/>
                        </a:rPr>
                        <a:t>    434’225.58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de-CH" sz="1100" b="1" i="0" u="none" strike="noStrike">
                          <a:solidFill>
                            <a:srgbClr val="000000"/>
                          </a:solidFill>
                          <a:effectLst/>
                          <a:latin typeface="Arial" panose="020B0604020202020204" pitchFamily="34" charset="0"/>
                        </a:rPr>
                        <a:t>    453’780.60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de-CH" sz="1100" b="1" i="0" u="none" strike="noStrike">
                          <a:solidFill>
                            <a:srgbClr val="000000"/>
                          </a:solidFill>
                          <a:effectLst/>
                          <a:latin typeface="Arial" panose="020B0604020202020204" pitchFamily="34" charset="0"/>
                        </a:rPr>
                        <a:t>    411’400.00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ctr"/>
                      <a:r>
                        <a:rPr lang="de-CH" sz="1100" b="1" i="0" u="none" strike="noStrike">
                          <a:solidFill>
                            <a:srgbClr val="000000"/>
                          </a:solidFill>
                          <a:effectLst/>
                          <a:latin typeface="Arial" panose="020B0604020202020204" pitchFamily="34" charset="0"/>
                        </a:rPr>
                        <a:t>    383’600.00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ctr"/>
                      <a:r>
                        <a:rPr lang="de-CH" sz="1100" b="1" i="0" u="none" strike="noStrike">
                          <a:solidFill>
                            <a:srgbClr val="000000"/>
                          </a:solidFill>
                          <a:effectLst/>
                          <a:latin typeface="Arial" panose="020B0604020202020204" pitchFamily="34" charset="0"/>
                        </a:rPr>
                        <a:t>    328’579.22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de-CH" sz="1100" b="1" i="0" u="none" strike="noStrike">
                          <a:solidFill>
                            <a:srgbClr val="000000"/>
                          </a:solidFill>
                          <a:effectLst/>
                          <a:latin typeface="Arial" panose="020B0604020202020204" pitchFamily="34" charset="0"/>
                        </a:rPr>
                        <a:t>    328’789.81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25997181"/>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endParaRPr lang="de-CH" sz="1100" b="0" i="0" u="none" strike="noStrike">
                        <a:solidFill>
                          <a:srgbClr val="000000"/>
                        </a:solidFill>
                        <a:effectLst/>
                        <a:latin typeface="Arial" panose="020B0604020202020204" pitchFamily="34" charset="0"/>
                      </a:endParaRP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4017151100"/>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1" i="0" u="none" strike="noStrike">
                          <a:solidFill>
                            <a:srgbClr val="000000"/>
                          </a:solidFill>
                          <a:effectLst/>
                          <a:latin typeface="Arial" panose="020B0604020202020204" pitchFamily="34" charset="0"/>
                        </a:rPr>
                        <a:t>Aufwandüberschuss</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1"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1"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1"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1" i="0" u="none" strike="noStrike">
                          <a:solidFill>
                            <a:srgbClr val="000000"/>
                          </a:solidFill>
                          <a:effectLst/>
                          <a:latin typeface="Arial" panose="020B0604020202020204" pitchFamily="34" charset="0"/>
                        </a:rPr>
                        <a:t>      27’800.00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1"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1"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3626010698"/>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l" fontAlgn="ctr"/>
                      <a:r>
                        <a:rPr lang="de-CH" sz="1100" b="1" i="0" u="none" strike="noStrike">
                          <a:solidFill>
                            <a:srgbClr val="000000"/>
                          </a:solidFill>
                          <a:effectLst/>
                          <a:latin typeface="Arial" panose="020B0604020202020204" pitchFamily="34" charset="0"/>
                        </a:rPr>
                        <a:t>Ertragsüberschuss</a:t>
                      </a:r>
                    </a:p>
                  </a:txBody>
                  <a:tcPr marL="13217" marR="13217" marT="13217" marB="0" anchor="ctr">
                    <a:lnL>
                      <a:noFill/>
                    </a:lnL>
                    <a:lnR w="19050" cap="flat" cmpd="sng" algn="ctr">
                      <a:solidFill>
                        <a:srgbClr val="FFFFFF"/>
                      </a:solidFill>
                      <a:prstDash val="solid"/>
                      <a:round/>
                      <a:headEnd type="none" w="med" len="med"/>
                      <a:tailEnd type="none" w="med" len="med"/>
                    </a:lnR>
                    <a:lnT>
                      <a:noFill/>
                    </a:lnT>
                    <a:lnB>
                      <a:noFill/>
                    </a:lnB>
                  </a:tcPr>
                </a:tc>
                <a:tc>
                  <a:txBody>
                    <a:bodyPr/>
                    <a:lstStyle/>
                    <a:p>
                      <a:pPr algn="l" fontAlgn="ctr"/>
                      <a:r>
                        <a:rPr lang="de-CH" sz="1100" b="1" i="0" u="none" strike="noStrike">
                          <a:solidFill>
                            <a:srgbClr val="000000"/>
                          </a:solidFill>
                          <a:effectLst/>
                          <a:latin typeface="Arial" panose="020B0604020202020204" pitchFamily="34" charset="0"/>
                        </a:rPr>
                        <a:t>      19’555.02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1"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l" fontAlgn="ctr"/>
                      <a:r>
                        <a:rPr lang="de-CH" sz="1100" b="1" i="0" u="none" strike="noStrike">
                          <a:solidFill>
                            <a:srgbClr val="000000"/>
                          </a:solidFill>
                          <a:effectLst/>
                          <a:latin typeface="Arial" panose="020B0604020202020204" pitchFamily="34" charset="0"/>
                        </a:rPr>
                        <a:t>                  -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1"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CC"/>
                    </a:solidFill>
                  </a:tcPr>
                </a:tc>
                <a:tc>
                  <a:txBody>
                    <a:bodyPr/>
                    <a:lstStyle/>
                    <a:p>
                      <a:pPr algn="l" fontAlgn="ctr"/>
                      <a:r>
                        <a:rPr lang="de-CH" sz="1100" b="1" i="0" u="none" strike="noStrike">
                          <a:solidFill>
                            <a:srgbClr val="000000"/>
                          </a:solidFill>
                          <a:effectLst/>
                          <a:latin typeface="Arial" panose="020B0604020202020204" pitchFamily="34" charset="0"/>
                        </a:rPr>
                        <a:t>           210.59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1"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FFFF"/>
                    </a:solidFill>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9050" cap="flat" cmpd="sng" algn="ctr">
                      <a:solidFill>
                        <a:srgbClr val="FFFFFF"/>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4127422992"/>
                  </a:ext>
                </a:extLst>
              </a:tr>
              <a:tr h="264337">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ctr"/>
                      <a:r>
                        <a:rPr lang="de-CH" sz="1100" b="0" i="0" u="none" strike="noStrike">
                          <a:solidFill>
                            <a:srgbClr val="000000"/>
                          </a:solidFill>
                          <a:effectLst/>
                          <a:latin typeface="Arial" panose="020B0604020202020204" pitchFamily="34" charset="0"/>
                        </a:rPr>
                        <a:t> </a:t>
                      </a:r>
                    </a:p>
                  </a:txBody>
                  <a:tcPr marL="13217" marR="13217" marT="13217" marB="0" anchor="ctr">
                    <a:lnL>
                      <a:noFill/>
                    </a:lnL>
                    <a:lnR>
                      <a:noFill/>
                    </a:lnR>
                    <a:lnT w="635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de-CH" sz="1100" b="0" i="0" u="none" strike="noStrike" dirty="0">
                          <a:solidFill>
                            <a:srgbClr val="000000"/>
                          </a:solidFill>
                          <a:effectLst/>
                          <a:latin typeface="Arial" panose="020B0604020202020204" pitchFamily="34" charset="0"/>
                        </a:rPr>
                        <a:t> </a:t>
                      </a:r>
                    </a:p>
                  </a:txBody>
                  <a:tcPr marL="13217" marR="13217" marT="13217" marB="0" anchor="b">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16223031"/>
                  </a:ext>
                </a:extLst>
              </a:tr>
            </a:tbl>
          </a:graphicData>
        </a:graphic>
      </p:graphicFrame>
    </p:spTree>
    <p:extLst>
      <p:ext uri="{BB962C8B-B14F-4D97-AF65-F5344CB8AC3E}">
        <p14:creationId xmlns:p14="http://schemas.microsoft.com/office/powerpoint/2010/main" val="36141121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204F0-23BB-CD79-BA39-E25C8311F7DA}"/>
              </a:ext>
            </a:extLst>
          </p:cNvPr>
          <p:cNvSpPr>
            <a:spLocks noGrp="1"/>
          </p:cNvSpPr>
          <p:nvPr>
            <p:ph type="title"/>
          </p:nvPr>
        </p:nvSpPr>
        <p:spPr>
          <a:xfrm>
            <a:off x="1604740" y="150283"/>
            <a:ext cx="10182796" cy="540808"/>
          </a:xfrm>
        </p:spPr>
        <p:txBody>
          <a:bodyPr>
            <a:normAutofit fontScale="90000"/>
          </a:bodyPr>
          <a:lstStyle/>
          <a:p>
            <a:r>
              <a:rPr lang="de-CH" dirty="0"/>
              <a:t>Investitionsrechnung 2021</a:t>
            </a:r>
          </a:p>
        </p:txBody>
      </p:sp>
      <p:graphicFrame>
        <p:nvGraphicFramePr>
          <p:cNvPr id="9" name="Tabelle 8">
            <a:extLst>
              <a:ext uri="{FF2B5EF4-FFF2-40B4-BE49-F238E27FC236}">
                <a16:creationId xmlns:a16="http://schemas.microsoft.com/office/drawing/2014/main" id="{B2ED9825-F436-F354-FA3D-EDA3A7B65C26}"/>
              </a:ext>
            </a:extLst>
          </p:cNvPr>
          <p:cNvGraphicFramePr>
            <a:graphicFrameLocks noGrp="1"/>
          </p:cNvGraphicFramePr>
          <p:nvPr>
            <p:extLst>
              <p:ext uri="{D42A27DB-BD31-4B8C-83A1-F6EECF244321}">
                <p14:modId xmlns:p14="http://schemas.microsoft.com/office/powerpoint/2010/main" val="919812864"/>
              </p:ext>
            </p:extLst>
          </p:nvPr>
        </p:nvGraphicFramePr>
        <p:xfrm>
          <a:off x="1604740" y="2625564"/>
          <a:ext cx="9799767" cy="1951803"/>
        </p:xfrm>
        <a:graphic>
          <a:graphicData uri="http://schemas.openxmlformats.org/drawingml/2006/table">
            <a:tbl>
              <a:tblPr firstRow="1" firstCol="1" bandRow="1"/>
              <a:tblGrid>
                <a:gridCol w="4265140">
                  <a:extLst>
                    <a:ext uri="{9D8B030D-6E8A-4147-A177-3AD203B41FA5}">
                      <a16:colId xmlns:a16="http://schemas.microsoft.com/office/drawing/2014/main" val="2602682237"/>
                    </a:ext>
                  </a:extLst>
                </a:gridCol>
                <a:gridCol w="1835100">
                  <a:extLst>
                    <a:ext uri="{9D8B030D-6E8A-4147-A177-3AD203B41FA5}">
                      <a16:colId xmlns:a16="http://schemas.microsoft.com/office/drawing/2014/main" val="1532711944"/>
                    </a:ext>
                  </a:extLst>
                </a:gridCol>
                <a:gridCol w="1835100">
                  <a:extLst>
                    <a:ext uri="{9D8B030D-6E8A-4147-A177-3AD203B41FA5}">
                      <a16:colId xmlns:a16="http://schemas.microsoft.com/office/drawing/2014/main" val="3627190566"/>
                    </a:ext>
                  </a:extLst>
                </a:gridCol>
                <a:gridCol w="1864427">
                  <a:extLst>
                    <a:ext uri="{9D8B030D-6E8A-4147-A177-3AD203B41FA5}">
                      <a16:colId xmlns:a16="http://schemas.microsoft.com/office/drawing/2014/main" val="3503866097"/>
                    </a:ext>
                  </a:extLst>
                </a:gridCol>
              </a:tblGrid>
              <a:tr h="278062">
                <a:tc>
                  <a:txBody>
                    <a:bodyPr/>
                    <a:lstStyle/>
                    <a:p>
                      <a:pPr>
                        <a:lnSpc>
                          <a:spcPct val="115000"/>
                        </a:lnSpc>
                        <a:spcAft>
                          <a:spcPts val="1000"/>
                        </a:spcAft>
                      </a:pPr>
                      <a:r>
                        <a:rPr lang="de-CH" sz="17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Ausgaben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Einnahmen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Nettoinvestition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825590604"/>
                  </a:ext>
                </a:extLst>
              </a:tr>
              <a:tr h="278062">
                <a:tc>
                  <a:txBody>
                    <a:bodyPr/>
                    <a:lstStyle/>
                    <a:p>
                      <a:pPr>
                        <a:lnSpc>
                          <a:spcPct val="115000"/>
                        </a:lnSpc>
                        <a:spcAft>
                          <a:spcPts val="1000"/>
                        </a:spcAft>
                      </a:pPr>
                      <a:r>
                        <a:rPr lang="de-CH" sz="1700">
                          <a:effectLst/>
                          <a:latin typeface="Arial" panose="020B0604020202020204" pitchFamily="34" charset="0"/>
                          <a:ea typeface="Calibri" panose="020F0502020204030204" pitchFamily="34" charset="0"/>
                          <a:cs typeface="Times New Roman" panose="02020603050405020304" pitchFamily="18" charset="0"/>
                        </a:rPr>
                        <a:t>Sennhütte Triftalp</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98'569.02</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89'769.02</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149063192"/>
                  </a:ext>
                </a:extLst>
              </a:tr>
              <a:tr h="278062">
                <a:tc>
                  <a:txBody>
                    <a:bodyPr/>
                    <a:lstStyle/>
                    <a:p>
                      <a:pPr>
                        <a:lnSpc>
                          <a:spcPct val="115000"/>
                        </a:lnSpc>
                        <a:spcAft>
                          <a:spcPts val="1000"/>
                        </a:spcAft>
                      </a:pPr>
                      <a:r>
                        <a:rPr lang="de-CH" sz="1700">
                          <a:effectLst/>
                          <a:latin typeface="Arial" panose="020B0604020202020204" pitchFamily="34" charset="0"/>
                          <a:ea typeface="Calibri" panose="020F0502020204030204" pitchFamily="34" charset="0"/>
                          <a:cs typeface="Times New Roman" panose="02020603050405020304" pitchFamily="18" charset="0"/>
                        </a:rPr>
                        <a:t>Alpstallung Triftalp</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1'856.15</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7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1'856.15</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9775341"/>
                  </a:ext>
                </a:extLst>
              </a:tr>
              <a:tr h="278062">
                <a:tc>
                  <a:txBody>
                    <a:bodyPr/>
                    <a:lstStyle/>
                    <a:p>
                      <a:pPr>
                        <a:lnSpc>
                          <a:spcPct val="115000"/>
                        </a:lnSpc>
                        <a:spcAft>
                          <a:spcPts val="1000"/>
                        </a:spcAft>
                      </a:pPr>
                      <a:r>
                        <a:rPr lang="de-CH" sz="1700" b="1">
                          <a:effectLst/>
                          <a:latin typeface="Arial" panose="020B0604020202020204" pitchFamily="34" charset="0"/>
                          <a:ea typeface="Calibri" panose="020F0502020204030204" pitchFamily="34" charset="0"/>
                          <a:cs typeface="Times New Roman" panose="02020603050405020304" pitchFamily="18" charset="0"/>
                        </a:rPr>
                        <a:t>Investitionen ohne Finanzvermögen</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100'425.17</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91'625.17</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880666282"/>
                  </a:ext>
                </a:extLst>
              </a:tr>
              <a:tr h="278062">
                <a:tc>
                  <a:txBody>
                    <a:bodyPr/>
                    <a:lstStyle/>
                    <a:p>
                      <a:pPr>
                        <a:lnSpc>
                          <a:spcPct val="115000"/>
                        </a:lnSpc>
                        <a:spcAft>
                          <a:spcPts val="1000"/>
                        </a:spcAft>
                      </a:pPr>
                      <a:r>
                        <a:rPr lang="de-CH" sz="1700" dirty="0">
                          <a:effectLst/>
                          <a:latin typeface="Arial" panose="020B0604020202020204" pitchFamily="34" charset="0"/>
                          <a:ea typeface="Calibri" panose="020F0502020204030204" pitchFamily="34" charset="0"/>
                          <a:cs typeface="Times New Roman" panose="02020603050405020304" pitchFamily="18" charset="0"/>
                        </a:rPr>
                        <a:t>Restaurant Mattmark</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7'604.23</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700">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7'604.23</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788764817"/>
                  </a:ext>
                </a:extLst>
              </a:tr>
              <a:tr h="278062">
                <a:tc>
                  <a:txBody>
                    <a:bodyPr/>
                    <a:lstStyle/>
                    <a:p>
                      <a:pPr>
                        <a:lnSpc>
                          <a:spcPct val="115000"/>
                        </a:lnSpc>
                        <a:spcAft>
                          <a:spcPts val="1000"/>
                        </a:spcAft>
                      </a:pPr>
                      <a:r>
                        <a:rPr lang="de-CH" sz="1700" dirty="0">
                          <a:effectLst/>
                          <a:latin typeface="Arial" panose="020B0604020202020204" pitchFamily="34" charset="0"/>
                          <a:ea typeface="Calibri" panose="020F0502020204030204" pitchFamily="34" charset="0"/>
                          <a:cs typeface="Times New Roman" panose="02020603050405020304" pitchFamily="18" charset="0"/>
                        </a:rPr>
                        <a:t>Restaurant Kreuzboden - Kaufinventar</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354.64</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700" b="1">
                          <a:effectLst/>
                          <a:latin typeface="Arial" panose="020B0604020202020204" pitchFamily="34" charset="0"/>
                          <a:ea typeface="Calibri" panose="020F0502020204030204" pitchFamily="34" charset="0"/>
                          <a:cs typeface="Times New Roman" panose="02020603050405020304" pitchFamily="18" charset="0"/>
                        </a:rPr>
                        <a:t> </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354.64</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934599799"/>
                  </a:ext>
                </a:extLst>
              </a:tr>
              <a:tr h="278062">
                <a:tc>
                  <a:txBody>
                    <a:bodyPr/>
                    <a:lstStyle/>
                    <a:p>
                      <a:pPr>
                        <a:lnSpc>
                          <a:spcPct val="115000"/>
                        </a:lnSpc>
                        <a:spcAft>
                          <a:spcPts val="1000"/>
                        </a:spcAft>
                      </a:pPr>
                      <a:r>
                        <a:rPr lang="de-CH" sz="1700" b="1" dirty="0">
                          <a:effectLst/>
                          <a:latin typeface="Arial" panose="020B0604020202020204" pitchFamily="34" charset="0"/>
                          <a:ea typeface="Calibri" panose="020F0502020204030204" pitchFamily="34" charset="0"/>
                          <a:cs typeface="Times New Roman" panose="02020603050405020304" pitchFamily="18" charset="0"/>
                        </a:rPr>
                        <a:t>Investitionen inkl. Finanzvermögen</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108'384.04</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8'800.00</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CC"/>
                    </a:solidFill>
                  </a:tcPr>
                </a:tc>
                <a:tc>
                  <a:txBody>
                    <a:bodyPr/>
                    <a:lstStyle/>
                    <a:p>
                      <a:pPr algn="r">
                        <a:lnSpc>
                          <a:spcPct val="115000"/>
                        </a:lnSpc>
                        <a:spcAft>
                          <a:spcPts val="1000"/>
                        </a:spcAft>
                      </a:pPr>
                      <a:r>
                        <a:rPr lang="de-CH" sz="1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99'584.04</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3123" marR="113123"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70698765"/>
                  </a:ext>
                </a:extLst>
              </a:tr>
            </a:tbl>
          </a:graphicData>
        </a:graphic>
      </p:graphicFrame>
      <p:sp>
        <p:nvSpPr>
          <p:cNvPr id="10" name="Textfeld 9">
            <a:extLst>
              <a:ext uri="{FF2B5EF4-FFF2-40B4-BE49-F238E27FC236}">
                <a16:creationId xmlns:a16="http://schemas.microsoft.com/office/drawing/2014/main" id="{76E4168B-1897-F6F3-AE53-80643FFEFB4A}"/>
              </a:ext>
            </a:extLst>
          </p:cNvPr>
          <p:cNvSpPr txBox="1"/>
          <p:nvPr/>
        </p:nvSpPr>
        <p:spPr>
          <a:xfrm>
            <a:off x="1604740" y="735422"/>
            <a:ext cx="9932138" cy="1664558"/>
          </a:xfrm>
          <a:prstGeom prst="rect">
            <a:avLst/>
          </a:prstGeom>
          <a:noFill/>
        </p:spPr>
        <p:txBody>
          <a:bodyPr wrap="square">
            <a:spAutoFit/>
          </a:bodyPr>
          <a:lstStyle/>
          <a:p>
            <a:pPr algn="just">
              <a:lnSpc>
                <a:spcPct val="115000"/>
              </a:lnSpc>
              <a:spcAft>
                <a:spcPts val="1000"/>
              </a:spcAft>
            </a:pPr>
            <a:r>
              <a:rPr lang="de-CH" sz="1800" dirty="0">
                <a:effectLst/>
                <a:latin typeface="Arial" panose="020B0604020202020204" pitchFamily="34" charset="0"/>
                <a:ea typeface="Calibri" panose="020F0502020204030204" pitchFamily="34" charset="0"/>
                <a:cs typeface="Times New Roman" panose="02020603050405020304" pitchFamily="18" charset="0"/>
              </a:rPr>
              <a:t>Im Jahre 2021 wurden im Verwaltungsvermögen Investitionen in die Alpstallung und Sennhütte Triftalp getätigt. Im Finanzvermögen wurden in das Kaufinventar Restaurant Kreuzboden sowie Restaurant Mattmark investiert. Die Investitionen beim Finanzvermögen werden gemäss Weisungen des Kantons nicht in der Investitionsrechnung ausgewiesen und müssen direkt über die Aktiven der Bilanz verbucht werden.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4308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6513D-EF0B-E618-87C2-074CBD7F6BCE}"/>
              </a:ext>
            </a:extLst>
          </p:cNvPr>
          <p:cNvSpPr>
            <a:spLocks noGrp="1"/>
          </p:cNvSpPr>
          <p:nvPr>
            <p:ph type="title"/>
          </p:nvPr>
        </p:nvSpPr>
        <p:spPr>
          <a:xfrm>
            <a:off x="1604740" y="137583"/>
            <a:ext cx="10182796" cy="540808"/>
          </a:xfrm>
        </p:spPr>
        <p:txBody>
          <a:bodyPr>
            <a:normAutofit fontScale="90000"/>
          </a:bodyPr>
          <a:lstStyle/>
          <a:p>
            <a:r>
              <a:rPr lang="de-CH" dirty="0"/>
              <a:t>Bilanz 2021</a:t>
            </a:r>
          </a:p>
        </p:txBody>
      </p:sp>
      <p:graphicFrame>
        <p:nvGraphicFramePr>
          <p:cNvPr id="6" name="Tabelle 5">
            <a:extLst>
              <a:ext uri="{FF2B5EF4-FFF2-40B4-BE49-F238E27FC236}">
                <a16:creationId xmlns:a16="http://schemas.microsoft.com/office/drawing/2014/main" id="{A7AD5AB7-0E2A-EAD9-CBE5-20E124B72479}"/>
              </a:ext>
            </a:extLst>
          </p:cNvPr>
          <p:cNvGraphicFramePr>
            <a:graphicFrameLocks noGrp="1"/>
          </p:cNvGraphicFramePr>
          <p:nvPr>
            <p:extLst>
              <p:ext uri="{D42A27DB-BD31-4B8C-83A1-F6EECF244321}">
                <p14:modId xmlns:p14="http://schemas.microsoft.com/office/powerpoint/2010/main" val="3827681711"/>
              </p:ext>
            </p:extLst>
          </p:nvPr>
        </p:nvGraphicFramePr>
        <p:xfrm>
          <a:off x="1655539" y="861632"/>
          <a:ext cx="9012462" cy="4197104"/>
        </p:xfrm>
        <a:graphic>
          <a:graphicData uri="http://schemas.openxmlformats.org/drawingml/2006/table">
            <a:tbl>
              <a:tblPr firstRow="1" firstCol="1" bandRow="1"/>
              <a:tblGrid>
                <a:gridCol w="4842416">
                  <a:extLst>
                    <a:ext uri="{9D8B030D-6E8A-4147-A177-3AD203B41FA5}">
                      <a16:colId xmlns:a16="http://schemas.microsoft.com/office/drawing/2014/main" val="2377818997"/>
                    </a:ext>
                  </a:extLst>
                </a:gridCol>
                <a:gridCol w="1943902">
                  <a:extLst>
                    <a:ext uri="{9D8B030D-6E8A-4147-A177-3AD203B41FA5}">
                      <a16:colId xmlns:a16="http://schemas.microsoft.com/office/drawing/2014/main" val="2851139174"/>
                    </a:ext>
                  </a:extLst>
                </a:gridCol>
                <a:gridCol w="282242">
                  <a:extLst>
                    <a:ext uri="{9D8B030D-6E8A-4147-A177-3AD203B41FA5}">
                      <a16:colId xmlns:a16="http://schemas.microsoft.com/office/drawing/2014/main" val="1130072121"/>
                    </a:ext>
                  </a:extLst>
                </a:gridCol>
                <a:gridCol w="1943902">
                  <a:extLst>
                    <a:ext uri="{9D8B030D-6E8A-4147-A177-3AD203B41FA5}">
                      <a16:colId xmlns:a16="http://schemas.microsoft.com/office/drawing/2014/main" val="2497238009"/>
                    </a:ext>
                  </a:extLst>
                </a:gridCol>
              </a:tblGrid>
              <a:tr h="255544">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Aktiven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31.12.2021</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313194771"/>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Flüssige Mittel</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277'861.35</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282'831.19</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707401676"/>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Guthaben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72'457.65</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25'109.70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2847019071"/>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Anlagen Finanzvermögen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4'138'702.00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3'970’902.00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71525255"/>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Transitorische Aktiven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25'148.99</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12'687.05</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388768480"/>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Sachgüter</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60'011.00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136'311.00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054964678"/>
                  </a:ext>
                </a:extLst>
              </a:tr>
              <a:tr h="255544">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Gesamtaktiven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4'514'469.99</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4'427'840.94</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490669589"/>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43729150"/>
                  </a:ext>
                </a:extLst>
              </a:tr>
              <a:tr h="255544">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Passiven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Stand 31.12.2021</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252933494"/>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Laufende Verpflichtungen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129'124.59</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67'749.30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323232965"/>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Kurzfristige Schulden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210'240.92</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150'000.00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3370588458"/>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Mittel- &amp; langfristige Schulden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3'617'371.63</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3'513'437.20</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386247412"/>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Transitorische Passiven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63'764.05</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68'764.05</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961369257"/>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Spezialfinanzierungen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89'975.55</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89'975.55</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520942100"/>
                  </a:ext>
                </a:extLst>
              </a:tr>
              <a:tr h="255544">
                <a:tc>
                  <a:txBody>
                    <a:bodyPr/>
                    <a:lstStyle/>
                    <a:p>
                      <a:pP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Eigenkapital</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463'704.25</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463'914.84</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1211939583"/>
                  </a:ext>
                </a:extLst>
              </a:tr>
              <a:tr h="255544">
                <a:tc>
                  <a:txBody>
                    <a:bodyPr/>
                    <a:lstStyle/>
                    <a:p>
                      <a:pP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Gesamtpassiven</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4'514'469.99</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tc>
                  <a:txBody>
                    <a:bodyPr/>
                    <a:lstStyle/>
                    <a:p>
                      <a:pPr algn="r">
                        <a:lnSpc>
                          <a:spcPct val="115000"/>
                        </a:lnSpc>
                        <a:spcAft>
                          <a:spcPts val="1000"/>
                        </a:spcAft>
                      </a:pPr>
                      <a:r>
                        <a:rPr lang="de-CH" sz="1600" b="1">
                          <a:effectLst/>
                          <a:latin typeface="Arial" panose="020B0604020202020204" pitchFamily="34" charset="0"/>
                          <a:ea typeface="Calibri" panose="020F0502020204030204" pitchFamily="34" charset="0"/>
                          <a:cs typeface="Times New Roman" panose="02020603050405020304" pitchFamily="18" charset="0"/>
                        </a:rPr>
                        <a:t> </a:t>
                      </a:r>
                      <a:endParaRPr lang="de-CH" sz="170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r">
                        <a:lnSpc>
                          <a:spcPct val="115000"/>
                        </a:lnSpc>
                        <a:spcAft>
                          <a:spcPts val="1000"/>
                        </a:spcAft>
                      </a:pPr>
                      <a:r>
                        <a:rPr lang="de-CH"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4'427'840.94</a:t>
                      </a:r>
                      <a:endParaRPr lang="de-CH"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035" marR="104035"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extLst>
                  <a:ext uri="{0D108BD9-81ED-4DB2-BD59-A6C34878D82A}">
                    <a16:rowId xmlns:a16="http://schemas.microsoft.com/office/drawing/2014/main" val="4030275651"/>
                  </a:ext>
                </a:extLst>
              </a:tr>
            </a:tbl>
          </a:graphicData>
        </a:graphic>
      </p:graphicFrame>
    </p:spTree>
    <p:extLst>
      <p:ext uri="{BB962C8B-B14F-4D97-AF65-F5344CB8AC3E}">
        <p14:creationId xmlns:p14="http://schemas.microsoft.com/office/powerpoint/2010/main" val="1519475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Zusatz- &amp; Nachtragskredite</a:t>
            </a:r>
          </a:p>
        </p:txBody>
      </p:sp>
      <p:sp>
        <p:nvSpPr>
          <p:cNvPr id="5" name="Textfeld 4">
            <a:extLst>
              <a:ext uri="{FF2B5EF4-FFF2-40B4-BE49-F238E27FC236}">
                <a16:creationId xmlns:a16="http://schemas.microsoft.com/office/drawing/2014/main" id="{96F93D87-0BFE-43F7-9D08-B5DB39FD34BA}"/>
              </a:ext>
            </a:extLst>
          </p:cNvPr>
          <p:cNvSpPr txBox="1"/>
          <p:nvPr/>
        </p:nvSpPr>
        <p:spPr>
          <a:xfrm>
            <a:off x="1580988" y="565336"/>
            <a:ext cx="9938076" cy="711413"/>
          </a:xfrm>
          <a:prstGeom prst="rect">
            <a:avLst/>
          </a:prstGeom>
          <a:noFill/>
        </p:spPr>
        <p:txBody>
          <a:bodyPr wrap="square">
            <a:spAutoFit/>
          </a:bodyPr>
          <a:lstStyle/>
          <a:p>
            <a:pPr algn="just">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Gemäss der Verordnung betreffend die Führung des Finanzhaushaltes der Gemeinden (VFFG) sind Zusatzkredite zu Verpflichtungskrediten (Investitionsrechnung) und Nachtragskredite zu Budgetkrediten (Laufende Rechnung), welche vom Gemeinderat beschlossen und den Betrag von Fr. 50‘000 übersteigen, der Urversammlung zur Kenntnis zu bringen (vgl. Art. 69ter2 und 69quinqiues2 VFFG).</a:t>
            </a:r>
          </a:p>
        </p:txBody>
      </p:sp>
      <p:graphicFrame>
        <p:nvGraphicFramePr>
          <p:cNvPr id="14" name="Tabelle 13">
            <a:extLst>
              <a:ext uri="{FF2B5EF4-FFF2-40B4-BE49-F238E27FC236}">
                <a16:creationId xmlns:a16="http://schemas.microsoft.com/office/drawing/2014/main" id="{FF126808-9C83-4EBE-90D8-F7ECD6BD00EC}"/>
              </a:ext>
            </a:extLst>
          </p:cNvPr>
          <p:cNvGraphicFramePr>
            <a:graphicFrameLocks noGrp="1"/>
          </p:cNvGraphicFramePr>
          <p:nvPr>
            <p:extLst>
              <p:ext uri="{D42A27DB-BD31-4B8C-83A1-F6EECF244321}">
                <p14:modId xmlns:p14="http://schemas.microsoft.com/office/powerpoint/2010/main" val="2306436760"/>
              </p:ext>
            </p:extLst>
          </p:nvPr>
        </p:nvGraphicFramePr>
        <p:xfrm>
          <a:off x="1604740" y="1608316"/>
          <a:ext cx="7292707" cy="594000"/>
        </p:xfrm>
        <a:graphic>
          <a:graphicData uri="http://schemas.openxmlformats.org/drawingml/2006/table">
            <a:tbl>
              <a:tblPr firstRow="1" firstCol="1" bandRow="1"/>
              <a:tblGrid>
                <a:gridCol w="1304050">
                  <a:extLst>
                    <a:ext uri="{9D8B030D-6E8A-4147-A177-3AD203B41FA5}">
                      <a16:colId xmlns:a16="http://schemas.microsoft.com/office/drawing/2014/main" val="1460543431"/>
                    </a:ext>
                  </a:extLst>
                </a:gridCol>
                <a:gridCol w="2607321">
                  <a:extLst>
                    <a:ext uri="{9D8B030D-6E8A-4147-A177-3AD203B41FA5}">
                      <a16:colId xmlns:a16="http://schemas.microsoft.com/office/drawing/2014/main" val="2801041018"/>
                    </a:ext>
                  </a:extLst>
                </a:gridCol>
                <a:gridCol w="1127112">
                  <a:extLst>
                    <a:ext uri="{9D8B030D-6E8A-4147-A177-3AD203B41FA5}">
                      <a16:colId xmlns:a16="http://schemas.microsoft.com/office/drawing/2014/main" val="913655269"/>
                    </a:ext>
                  </a:extLst>
                </a:gridCol>
                <a:gridCol w="1127112">
                  <a:extLst>
                    <a:ext uri="{9D8B030D-6E8A-4147-A177-3AD203B41FA5}">
                      <a16:colId xmlns:a16="http://schemas.microsoft.com/office/drawing/2014/main" val="3452837120"/>
                    </a:ext>
                  </a:extLst>
                </a:gridCol>
                <a:gridCol w="1127112">
                  <a:extLst>
                    <a:ext uri="{9D8B030D-6E8A-4147-A177-3AD203B41FA5}">
                      <a16:colId xmlns:a16="http://schemas.microsoft.com/office/drawing/2014/main" val="3505680367"/>
                    </a:ext>
                  </a:extLst>
                </a:gridCol>
              </a:tblGrid>
              <a:tr h="198000">
                <a:tc gridSpan="5">
                  <a:txBody>
                    <a:bodyPr/>
                    <a:lstStyle/>
                    <a:p>
                      <a:pPr algn="ct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Investitionsrechnung</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nSpc>
                          <a:spcPct val="115000"/>
                        </a:lnSpc>
                        <a:spcAft>
                          <a:spcPts val="1000"/>
                        </a:spcAft>
                      </a:pP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ctr">
                        <a:lnSpc>
                          <a:spcPct val="115000"/>
                        </a:lnSpc>
                        <a:spcAft>
                          <a:spcPts val="1000"/>
                        </a:spcAft>
                      </a:pP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ctr">
                        <a:lnSpc>
                          <a:spcPct val="115000"/>
                        </a:lnSpc>
                        <a:spcAft>
                          <a:spcPts val="1000"/>
                        </a:spcAft>
                      </a:pP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hMerge="1">
                  <a:txBody>
                    <a:bodyPr/>
                    <a:lstStyle/>
                    <a:p>
                      <a:pPr algn="ctr">
                        <a:lnSpc>
                          <a:spcPct val="115000"/>
                        </a:lnSpc>
                        <a:spcAft>
                          <a:spcPts val="1000"/>
                        </a:spcAft>
                      </a:pP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1104075826"/>
                  </a:ext>
                </a:extLst>
              </a:tr>
              <a:tr h="198000">
                <a:tc>
                  <a:txBody>
                    <a:bodyPr/>
                    <a:lstStyle/>
                    <a:p>
                      <a:pPr>
                        <a:lnSpc>
                          <a:spcPct val="115000"/>
                        </a:lnSpc>
                        <a:spcAft>
                          <a:spcPts val="1000"/>
                        </a:spcAft>
                      </a:pPr>
                      <a:r>
                        <a:rPr lang="de-CH" sz="1200" b="1" dirty="0">
                          <a:effectLst/>
                          <a:latin typeface="Arial" panose="020B0604020202020204" pitchFamily="34" charset="0"/>
                          <a:ea typeface="Calibri" panose="020F0502020204030204" pitchFamily="34" charset="0"/>
                          <a:cs typeface="Times New Roman" panose="02020603050405020304" pitchFamily="18" charset="0"/>
                        </a:rPr>
                        <a:t>Konto</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Bezeichnung</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Budget</a:t>
                      </a:r>
                      <a:endParaRPr lang="de-CH"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Rechnung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1000"/>
                        </a:spcAft>
                      </a:pPr>
                      <a:r>
                        <a:rPr lang="de-CH"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Abweichung</a:t>
                      </a:r>
                      <a:endParaRPr lang="de-CH" sz="1300">
                        <a:effectLst/>
                        <a:latin typeface="Calibri" panose="020F0502020204030204" pitchFamily="34" charset="0"/>
                        <a:ea typeface="Calibri" panose="020F0502020204030204" pitchFamily="34" charset="0"/>
                        <a:cs typeface="Times New Roman" panose="02020603050405020304" pitchFamily="18" charset="0"/>
                      </a:endParaRPr>
                    </a:p>
                  </a:txBody>
                  <a:tcPr marL="84147" marR="841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extLst>
                  <a:ext uri="{0D108BD9-81ED-4DB2-BD59-A6C34878D82A}">
                    <a16:rowId xmlns:a16="http://schemas.microsoft.com/office/drawing/2014/main" val="153630255"/>
                  </a:ext>
                </a:extLst>
              </a:tr>
              <a:tr h="198000">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820.5030.00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Sennhütte Triftalp</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0.00</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a:effectLst/>
                          <a:latin typeface="Arial" panose="020B0604020202020204" pitchFamily="34" charset="0"/>
                          <a:ea typeface="Calibri" panose="020F0502020204030204" pitchFamily="34" charset="0"/>
                          <a:cs typeface="Times New Roman" panose="02020603050405020304" pitchFamily="18" charset="0"/>
                        </a:rPr>
                        <a:t>98'569.02</a:t>
                      </a:r>
                      <a:endParaRPr lang="de-C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de-CH" sz="1200" dirty="0">
                          <a:effectLst/>
                          <a:latin typeface="Arial" panose="020B0604020202020204" pitchFamily="34" charset="0"/>
                          <a:ea typeface="Calibri" panose="020F0502020204030204" pitchFamily="34" charset="0"/>
                          <a:cs typeface="Times New Roman" panose="02020603050405020304" pitchFamily="18" charset="0"/>
                        </a:rPr>
                        <a:t>98'569.02</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615295"/>
                  </a:ext>
                </a:extLst>
              </a:tr>
            </a:tbl>
          </a:graphicData>
        </a:graphic>
      </p:graphicFrame>
      <p:sp>
        <p:nvSpPr>
          <p:cNvPr id="7" name="Textfeld 6">
            <a:extLst>
              <a:ext uri="{FF2B5EF4-FFF2-40B4-BE49-F238E27FC236}">
                <a16:creationId xmlns:a16="http://schemas.microsoft.com/office/drawing/2014/main" id="{275CF503-5CA0-83B7-DFA6-AB5CA09CBFF1}"/>
              </a:ext>
            </a:extLst>
          </p:cNvPr>
          <p:cNvSpPr txBox="1"/>
          <p:nvPr/>
        </p:nvSpPr>
        <p:spPr>
          <a:xfrm>
            <a:off x="3217965" y="2652928"/>
            <a:ext cx="6421951" cy="3539430"/>
          </a:xfrm>
          <a:prstGeom prst="rect">
            <a:avLst/>
          </a:prstGeom>
          <a:noFill/>
        </p:spPr>
        <p:txBody>
          <a:bodyPr wrap="none" rtlCol="0">
            <a:spAutoFit/>
          </a:bodyPr>
          <a:lstStyle/>
          <a:p>
            <a:pPr algn="ctr"/>
            <a:r>
              <a:rPr lang="de-CH" sz="3200" b="1" dirty="0"/>
              <a:t>Fragen ?</a:t>
            </a:r>
          </a:p>
          <a:p>
            <a:pPr algn="ctr"/>
            <a:endParaRPr lang="de-CH" sz="2400" b="1" dirty="0"/>
          </a:p>
          <a:p>
            <a:pPr algn="ctr"/>
            <a:endParaRPr lang="de-CH" sz="2400" b="1" dirty="0"/>
          </a:p>
          <a:p>
            <a:pPr algn="ctr"/>
            <a:r>
              <a:rPr lang="de-CH" sz="3200" b="1" dirty="0"/>
              <a:t>Bericht der Revisionsstelle</a:t>
            </a:r>
          </a:p>
          <a:p>
            <a:pPr algn="ctr"/>
            <a:endParaRPr lang="de-CH" sz="2400" b="1" dirty="0"/>
          </a:p>
          <a:p>
            <a:pPr algn="ctr"/>
            <a:endParaRPr lang="de-CH" sz="2400" b="1" dirty="0"/>
          </a:p>
          <a:p>
            <a:pPr algn="ctr"/>
            <a:r>
              <a:rPr lang="de-CH" sz="3200" b="1" dirty="0"/>
              <a:t>Genehmigung Jahresrechnung</a:t>
            </a:r>
          </a:p>
          <a:p>
            <a:pPr algn="ctr"/>
            <a:r>
              <a:rPr lang="de-CH" sz="3200" b="1" dirty="0"/>
              <a:t>inkl. Zusatz- &amp; Nachtragskredite</a:t>
            </a:r>
          </a:p>
        </p:txBody>
      </p:sp>
      <p:sp>
        <p:nvSpPr>
          <p:cNvPr id="8" name="Pfeil nach rechts 2">
            <a:extLst>
              <a:ext uri="{FF2B5EF4-FFF2-40B4-BE49-F238E27FC236}">
                <a16:creationId xmlns:a16="http://schemas.microsoft.com/office/drawing/2014/main" id="{AB29B3C3-832C-49C5-294B-66D586DDB46E}"/>
              </a:ext>
            </a:extLst>
          </p:cNvPr>
          <p:cNvSpPr/>
          <p:nvPr/>
        </p:nvSpPr>
        <p:spPr>
          <a:xfrm rot="5400000">
            <a:off x="6123773" y="3336686"/>
            <a:ext cx="599330" cy="564322"/>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Pfeil nach rechts 2">
            <a:extLst>
              <a:ext uri="{FF2B5EF4-FFF2-40B4-BE49-F238E27FC236}">
                <a16:creationId xmlns:a16="http://schemas.microsoft.com/office/drawing/2014/main" id="{A006BBE0-B356-3F06-CFA3-DD6E02137E68}"/>
              </a:ext>
            </a:extLst>
          </p:cNvPr>
          <p:cNvSpPr/>
          <p:nvPr/>
        </p:nvSpPr>
        <p:spPr>
          <a:xfrm rot="5400000">
            <a:off x="6123772" y="4507366"/>
            <a:ext cx="599330" cy="564322"/>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8486282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2985196"/>
            <a:ext cx="11901055" cy="887608"/>
          </a:xfrm>
        </p:spPr>
        <p:txBody>
          <a:bodyPr>
            <a:noAutofit/>
          </a:bodyPr>
          <a:lstStyle/>
          <a:p>
            <a:r>
              <a:rPr lang="de-CH" dirty="0"/>
              <a:t>3. Alpreglement</a:t>
            </a:r>
          </a:p>
        </p:txBody>
      </p:sp>
    </p:spTree>
    <p:extLst>
      <p:ext uri="{BB962C8B-B14F-4D97-AF65-F5344CB8AC3E}">
        <p14:creationId xmlns:p14="http://schemas.microsoft.com/office/powerpoint/2010/main" val="35050470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679913" y="135524"/>
            <a:ext cx="10315238" cy="3359237"/>
          </a:xfrm>
        </p:spPr>
        <p:txBody>
          <a:bodyPr anchor="t">
            <a:noAutofit/>
          </a:bodyPr>
          <a:lstStyle/>
          <a:p>
            <a:pPr algn="l"/>
            <a:r>
              <a:rPr lang="de-CH" sz="2000" b="0" dirty="0">
                <a:latin typeface="Arial" panose="020B0604020202020204" pitchFamily="34" charset="0"/>
                <a:cs typeface="Arial" panose="020B0604020202020204" pitchFamily="34" charset="0"/>
              </a:rPr>
              <a:t>Gemäss Gemeindegesetz Art. 17 berät und beschliesst die Ur- &amp; Burgerversammlung die Annahme und die Abänderung aller kommunalen Reglemente.</a:t>
            </a:r>
            <a:br>
              <a:rPr lang="de-CH" sz="2000" b="0" dirty="0">
                <a:latin typeface="Arial" panose="020B0604020202020204" pitchFamily="34" charset="0"/>
                <a:cs typeface="Arial" panose="020B0604020202020204" pitchFamily="34" charset="0"/>
              </a:rPr>
            </a:br>
            <a:br>
              <a:rPr lang="de-CH" sz="2000" b="0" dirty="0">
                <a:latin typeface="Arial" panose="020B0604020202020204" pitchFamily="34" charset="0"/>
                <a:cs typeface="Arial" panose="020B0604020202020204" pitchFamily="34" charset="0"/>
              </a:rPr>
            </a:br>
            <a:r>
              <a:rPr lang="de-CH" sz="2000" b="0" dirty="0">
                <a:latin typeface="Arial" panose="020B0604020202020204" pitchFamily="34" charset="0"/>
                <a:cs typeface="Arial" panose="020B0604020202020204" pitchFamily="34" charset="0"/>
              </a:rPr>
              <a:t>Art. 16 Abs. 4 hält fest, dass die Reglemente artikelweise oder, wenn es die Mehrheit der Versammlung beschliesst, kapitelweise oder gesamthaft der Abstimmung unterbreitet werden.</a:t>
            </a:r>
            <a:br>
              <a:rPr lang="de-CH" sz="2000" b="0" dirty="0">
                <a:latin typeface="Arial" panose="020B0604020202020204" pitchFamily="34" charset="0"/>
                <a:cs typeface="Arial" panose="020B0604020202020204" pitchFamily="34" charset="0"/>
              </a:rPr>
            </a:br>
            <a:br>
              <a:rPr lang="de-CH" sz="2000" b="0" dirty="0">
                <a:latin typeface="Arial" panose="020B0604020202020204" pitchFamily="34" charset="0"/>
                <a:cs typeface="Arial" panose="020B0604020202020204" pitchFamily="34" charset="0"/>
              </a:rPr>
            </a:br>
            <a:br>
              <a:rPr lang="de-CH" sz="2000" b="0" dirty="0">
                <a:latin typeface="Arial" panose="020B0604020202020204" pitchFamily="34" charset="0"/>
                <a:cs typeface="Arial" panose="020B0604020202020204" pitchFamily="34" charset="0"/>
              </a:rPr>
            </a:br>
            <a:r>
              <a:rPr lang="de-CH" sz="2000" b="0" dirty="0">
                <a:latin typeface="Arial" panose="020B0604020202020204" pitchFamily="34" charset="0"/>
                <a:cs typeface="Arial" panose="020B0604020202020204" pitchFamily="34" charset="0"/>
              </a:rPr>
              <a:t>Ersatz Alpreglement vom 28.06.1996</a:t>
            </a:r>
            <a:br>
              <a:rPr lang="de-CH" sz="2000" b="0" dirty="0">
                <a:latin typeface="Arial" panose="020B0604020202020204" pitchFamily="34" charset="0"/>
                <a:cs typeface="Arial" panose="020B0604020202020204" pitchFamily="34" charset="0"/>
              </a:rPr>
            </a:br>
            <a:r>
              <a:rPr lang="de-CH" sz="2000" b="0" dirty="0">
                <a:latin typeface="Arial" panose="020B0604020202020204" pitchFamily="34" charset="0"/>
                <a:cs typeface="Arial" panose="020B0604020202020204" pitchFamily="34" charset="0"/>
              </a:rPr>
              <a:t>Anpassung an die heutigen Gegebenheiten / Vereinheitlichung</a:t>
            </a:r>
            <a:br>
              <a:rPr lang="de-CH" sz="2000" b="0" dirty="0">
                <a:latin typeface="Arial" panose="020B0604020202020204" pitchFamily="34" charset="0"/>
                <a:cs typeface="Arial" panose="020B0604020202020204" pitchFamily="34" charset="0"/>
              </a:rPr>
            </a:br>
            <a:br>
              <a:rPr lang="de-CH" sz="2000" b="0" dirty="0">
                <a:latin typeface="Arial" panose="020B0604020202020204" pitchFamily="34" charset="0"/>
                <a:cs typeface="Arial" panose="020B0604020202020204" pitchFamily="34" charset="0"/>
              </a:rPr>
            </a:br>
            <a:br>
              <a:rPr lang="de-CH" sz="2000" b="0" dirty="0">
                <a:latin typeface="Arial" panose="020B0604020202020204" pitchFamily="34" charset="0"/>
                <a:cs typeface="Arial" panose="020B0604020202020204" pitchFamily="34" charset="0"/>
              </a:rPr>
            </a:br>
            <a:r>
              <a:rPr lang="de-CH" sz="3200" dirty="0">
                <a:latin typeface="Arial" panose="020B0604020202020204" pitchFamily="34" charset="0"/>
                <a:cs typeface="Arial" panose="020B0604020202020204" pitchFamily="34" charset="0"/>
              </a:rPr>
              <a:t>Vorschlag:</a:t>
            </a:r>
            <a:br>
              <a:rPr lang="de-CH" sz="3200" dirty="0">
                <a:latin typeface="Arial" panose="020B0604020202020204" pitchFamily="34" charset="0"/>
                <a:cs typeface="Arial" panose="020B0604020202020204" pitchFamily="34" charset="0"/>
              </a:rPr>
            </a:br>
            <a:r>
              <a:rPr lang="de-CH" sz="3200" dirty="0">
                <a:latin typeface="Arial" panose="020B0604020202020204" pitchFamily="34" charset="0"/>
                <a:cs typeface="Arial" panose="020B0604020202020204" pitchFamily="34" charset="0"/>
              </a:rPr>
              <a:t>Genehmigung Reglement gesamthaft</a:t>
            </a:r>
          </a:p>
        </p:txBody>
      </p:sp>
      <p:pic>
        <p:nvPicPr>
          <p:cNvPr id="5" name="Picture 2" descr="pdf-symbol - Suter Kunststoffe AG">
            <a:hlinkClick r:id="rId2" action="ppaction://hlinkfile"/>
            <a:extLst>
              <a:ext uri="{FF2B5EF4-FFF2-40B4-BE49-F238E27FC236}">
                <a16:creationId xmlns:a16="http://schemas.microsoft.com/office/drawing/2014/main" id="{F07557CA-A2B3-7243-0FE1-0DF698A00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320" y="5371812"/>
            <a:ext cx="1209360" cy="1221287"/>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16E163C8-0DB3-D9CC-B1C2-6DA70625F9DE}"/>
              </a:ext>
            </a:extLst>
          </p:cNvPr>
          <p:cNvSpPr txBox="1">
            <a:spLocks/>
          </p:cNvSpPr>
          <p:nvPr/>
        </p:nvSpPr>
        <p:spPr>
          <a:xfrm>
            <a:off x="3746623" y="4783088"/>
            <a:ext cx="4698755" cy="58872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de-CH" sz="3500" dirty="0">
                <a:latin typeface="Arial" panose="020B0604020202020204" pitchFamily="34" charset="0"/>
                <a:cs typeface="Arial" panose="020B0604020202020204" pitchFamily="34" charset="0"/>
              </a:rPr>
              <a:t>Alpreglement</a:t>
            </a:r>
          </a:p>
        </p:txBody>
      </p:sp>
    </p:spTree>
    <p:extLst>
      <p:ext uri="{BB962C8B-B14F-4D97-AF65-F5344CB8AC3E}">
        <p14:creationId xmlns:p14="http://schemas.microsoft.com/office/powerpoint/2010/main" val="27599432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5B92125-C61D-418D-A998-63E509409BE4}"/>
              </a:ext>
            </a:extLst>
          </p:cNvPr>
          <p:cNvSpPr txBox="1">
            <a:spLocks/>
          </p:cNvSpPr>
          <p:nvPr/>
        </p:nvSpPr>
        <p:spPr>
          <a:xfrm>
            <a:off x="1679913" y="131543"/>
            <a:ext cx="10315238" cy="24402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de-CH" sz="3500" dirty="0"/>
              <a:t>Vormeinung Kanton (Schreiben 17.03.2022)</a:t>
            </a:r>
            <a:br>
              <a:rPr lang="de-CH" sz="3500" dirty="0"/>
            </a:br>
            <a:br>
              <a:rPr lang="de-CH" sz="1800" b="0" dirty="0">
                <a:latin typeface="SymbolMT"/>
              </a:rPr>
            </a:br>
            <a:r>
              <a:rPr lang="de-CH" sz="1800" b="0" dirty="0">
                <a:latin typeface="Arial-BoldItalicMT"/>
              </a:rPr>
              <a:t>Wir beziehen uns auf Ihr Gesuch vom 07. Dezember 2021 um Vorprüfung des Alpreglements, welches uns die Dienststelle für innere und kommunalen Angelegenheiten zur Bearbeitung weitergeleitet hatte. Wir haben den </a:t>
            </a:r>
            <a:r>
              <a:rPr lang="de-CH" sz="1800" b="0" dirty="0" err="1">
                <a:latin typeface="Arial-BoldItalicMT"/>
              </a:rPr>
              <a:t>Reglementsentwurf</a:t>
            </a:r>
            <a:r>
              <a:rPr lang="de-CH" sz="1800" b="0" dirty="0">
                <a:latin typeface="Arial-BoldItalicMT"/>
              </a:rPr>
              <a:t> geprüft und diesen auch der Dienststelle für Landwirtschaft zur Stellungnahme vorgelegt.</a:t>
            </a:r>
          </a:p>
          <a:p>
            <a:pPr algn="l"/>
            <a:endParaRPr lang="de-CH" sz="1800" b="0" dirty="0">
              <a:latin typeface="Arial-BoldItalicMT"/>
            </a:endParaRPr>
          </a:p>
          <a:p>
            <a:pPr algn="l"/>
            <a:r>
              <a:rPr lang="de-CH" sz="1800" b="0" dirty="0">
                <a:latin typeface="Arial-BoldItalicMT"/>
              </a:rPr>
              <a:t>Die Artikel 4, 14 &amp; 18 wurden gemäss Stellungnahme des Kantons entsprechend angepasst. Positive Rückmeldung.</a:t>
            </a:r>
          </a:p>
        </p:txBody>
      </p:sp>
      <p:sp>
        <p:nvSpPr>
          <p:cNvPr id="5" name="Titel 1">
            <a:extLst>
              <a:ext uri="{FF2B5EF4-FFF2-40B4-BE49-F238E27FC236}">
                <a16:creationId xmlns:a16="http://schemas.microsoft.com/office/drawing/2014/main" id="{A5086356-FC15-B4BA-C4E3-4822B8578420}"/>
              </a:ext>
            </a:extLst>
          </p:cNvPr>
          <p:cNvSpPr>
            <a:spLocks noGrp="1"/>
          </p:cNvSpPr>
          <p:nvPr>
            <p:ph type="ctrTitle"/>
          </p:nvPr>
        </p:nvSpPr>
        <p:spPr>
          <a:xfrm>
            <a:off x="145473" y="2563574"/>
            <a:ext cx="11901055" cy="3559652"/>
          </a:xfrm>
        </p:spPr>
        <p:txBody>
          <a:bodyPr>
            <a:noAutofit/>
          </a:bodyPr>
          <a:lstStyle/>
          <a:p>
            <a:r>
              <a:rPr lang="de-CH" sz="3500" dirty="0"/>
              <a:t>Fragen?</a:t>
            </a:r>
            <a:br>
              <a:rPr lang="de-CH" sz="3500" dirty="0"/>
            </a:br>
            <a:br>
              <a:rPr lang="de-CH" sz="3500" dirty="0"/>
            </a:br>
            <a:br>
              <a:rPr lang="de-CH" sz="3500" dirty="0"/>
            </a:br>
            <a:br>
              <a:rPr lang="de-CH" sz="3500" dirty="0"/>
            </a:br>
            <a:br>
              <a:rPr lang="de-CH" sz="3500" dirty="0"/>
            </a:br>
            <a:r>
              <a:rPr lang="de-CH" sz="3500" dirty="0"/>
              <a:t>Genehmigung</a:t>
            </a:r>
          </a:p>
        </p:txBody>
      </p:sp>
      <p:sp>
        <p:nvSpPr>
          <p:cNvPr id="6" name="Pfeil nach rechts 2">
            <a:extLst>
              <a:ext uri="{FF2B5EF4-FFF2-40B4-BE49-F238E27FC236}">
                <a16:creationId xmlns:a16="http://schemas.microsoft.com/office/drawing/2014/main" id="{DC63A63A-0E34-72F6-83A3-25EA48AB665E}"/>
              </a:ext>
            </a:extLst>
          </p:cNvPr>
          <p:cNvSpPr/>
          <p:nvPr/>
        </p:nvSpPr>
        <p:spPr>
          <a:xfrm rot="5400000">
            <a:off x="5516462" y="3990222"/>
            <a:ext cx="1159074" cy="1091371"/>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06772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F091-4624-4A91-9B90-15269585D5E3}"/>
              </a:ext>
            </a:extLst>
          </p:cNvPr>
          <p:cNvSpPr>
            <a:spLocks noGrp="1"/>
          </p:cNvSpPr>
          <p:nvPr>
            <p:ph type="title"/>
          </p:nvPr>
        </p:nvSpPr>
        <p:spPr>
          <a:xfrm>
            <a:off x="1592864" y="48436"/>
            <a:ext cx="10182796" cy="540808"/>
          </a:xfrm>
        </p:spPr>
        <p:txBody>
          <a:bodyPr>
            <a:normAutofit fontScale="90000"/>
          </a:bodyPr>
          <a:lstStyle/>
          <a:p>
            <a:r>
              <a:rPr lang="de-CH" dirty="0"/>
              <a:t>Laufende Rechnung - Aufwand</a:t>
            </a:r>
          </a:p>
        </p:txBody>
      </p:sp>
      <p:graphicFrame>
        <p:nvGraphicFramePr>
          <p:cNvPr id="4" name="Inhaltsplatzhalter 11">
            <a:extLst>
              <a:ext uri="{FF2B5EF4-FFF2-40B4-BE49-F238E27FC236}">
                <a16:creationId xmlns:a16="http://schemas.microsoft.com/office/drawing/2014/main" id="{B411CE2F-33AA-4485-AB57-861A38150E4F}"/>
              </a:ext>
            </a:extLst>
          </p:cNvPr>
          <p:cNvGraphicFramePr>
            <a:graphicFrameLocks/>
          </p:cNvGraphicFramePr>
          <p:nvPr>
            <p:extLst>
              <p:ext uri="{D42A27DB-BD31-4B8C-83A1-F6EECF244321}">
                <p14:modId xmlns:p14="http://schemas.microsoft.com/office/powerpoint/2010/main" val="1399407872"/>
              </p:ext>
            </p:extLst>
          </p:nvPr>
        </p:nvGraphicFramePr>
        <p:xfrm>
          <a:off x="1694779" y="589244"/>
          <a:ext cx="10182795" cy="5821740"/>
        </p:xfrm>
        <a:graphic>
          <a:graphicData uri="http://schemas.openxmlformats.org/drawingml/2006/table">
            <a:tbl>
              <a:tblPr firstRow="1" bandRow="1">
                <a:tableStyleId>{21E4AEA4-8DFA-4A89-87EB-49C32662AFE0}</a:tableStyleId>
              </a:tblPr>
              <a:tblGrid>
                <a:gridCol w="2788156">
                  <a:extLst>
                    <a:ext uri="{9D8B030D-6E8A-4147-A177-3AD203B41FA5}">
                      <a16:colId xmlns:a16="http://schemas.microsoft.com/office/drawing/2014/main" val="20000"/>
                    </a:ext>
                  </a:extLst>
                </a:gridCol>
                <a:gridCol w="1472540">
                  <a:extLst>
                    <a:ext uri="{9D8B030D-6E8A-4147-A177-3AD203B41FA5}">
                      <a16:colId xmlns:a16="http://schemas.microsoft.com/office/drawing/2014/main" val="20001"/>
                    </a:ext>
                  </a:extLst>
                </a:gridCol>
                <a:gridCol w="5922099">
                  <a:extLst>
                    <a:ext uri="{9D8B030D-6E8A-4147-A177-3AD203B41FA5}">
                      <a16:colId xmlns:a16="http://schemas.microsoft.com/office/drawing/2014/main" val="20002"/>
                    </a:ext>
                  </a:extLst>
                </a:gridCol>
              </a:tblGrid>
              <a:tr h="303990">
                <a:tc>
                  <a:txBody>
                    <a:bodyPr/>
                    <a:lstStyle/>
                    <a:p>
                      <a:r>
                        <a:rPr lang="de-CH" sz="1400" dirty="0"/>
                        <a:t>Bezeichnung</a:t>
                      </a:r>
                    </a:p>
                  </a:txBody>
                  <a:tcPr marT="45723" marB="45723">
                    <a:solidFill>
                      <a:srgbClr val="56AF31"/>
                    </a:solidFill>
                  </a:tcPr>
                </a:tc>
                <a:tc>
                  <a:txBody>
                    <a:bodyPr/>
                    <a:lstStyle/>
                    <a:p>
                      <a:r>
                        <a:rPr lang="de-CH" sz="1400" dirty="0"/>
                        <a:t>Betrag</a:t>
                      </a:r>
                    </a:p>
                  </a:txBody>
                  <a:tcPr marT="45723" marB="45723">
                    <a:solidFill>
                      <a:srgbClr val="56AF31"/>
                    </a:solidFill>
                  </a:tcPr>
                </a:tc>
                <a:tc>
                  <a:txBody>
                    <a:bodyPr/>
                    <a:lstStyle/>
                    <a:p>
                      <a:r>
                        <a:rPr lang="de-CH" sz="1400" dirty="0"/>
                        <a:t>Bemerkungen</a:t>
                      </a:r>
                    </a:p>
                  </a:txBody>
                  <a:tcPr marT="45723" marB="45723">
                    <a:solidFill>
                      <a:srgbClr val="56AF31"/>
                    </a:solidFill>
                  </a:tcPr>
                </a:tc>
                <a:extLst>
                  <a:ext uri="{0D108BD9-81ED-4DB2-BD59-A6C34878D82A}">
                    <a16:rowId xmlns:a16="http://schemas.microsoft.com/office/drawing/2014/main" val="10000"/>
                  </a:ext>
                </a:extLst>
              </a:tr>
              <a:tr h="241602">
                <a:tc>
                  <a:txBody>
                    <a:bodyPr/>
                    <a:lstStyle/>
                    <a:p>
                      <a:r>
                        <a:rPr lang="de-CH" sz="1100" b="1" dirty="0"/>
                        <a:t>Personalaufwand</a:t>
                      </a:r>
                    </a:p>
                  </a:txBody>
                  <a:tcPr marT="45723" marB="45723">
                    <a:solidFill>
                      <a:srgbClr val="E6EED5"/>
                    </a:solidFill>
                  </a:tcPr>
                </a:tc>
                <a:tc>
                  <a:txBody>
                    <a:bodyPr/>
                    <a:lstStyle/>
                    <a:p>
                      <a:pPr>
                        <a:tabLst>
                          <a:tab pos="1252538" algn="r"/>
                        </a:tabLst>
                      </a:pPr>
                      <a:r>
                        <a:rPr lang="de-CH" sz="1100" b="1" dirty="0"/>
                        <a:t>CHF	793’342.37</a:t>
                      </a:r>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Minderaufwand gegenüber Vorjahr von CHF 5’168.69</a:t>
                      </a:r>
                    </a:p>
                    <a:p>
                      <a:pPr marL="171450" indent="-171450">
                        <a:buFontTx/>
                        <a:buChar char="-"/>
                      </a:pPr>
                      <a:r>
                        <a:rPr lang="de-CH" sz="1100" b="0" kern="1200" baseline="0" dirty="0">
                          <a:solidFill>
                            <a:schemeClr val="dk1"/>
                          </a:solidFill>
                          <a:latin typeface="+mn-lt"/>
                          <a:ea typeface="+mn-ea"/>
                          <a:cs typeface="+mn-cs"/>
                        </a:rPr>
                        <a:t>Weniger Personalaufwand Kunsteisbahn aufgrund der COVID-19 Pandemie</a:t>
                      </a:r>
                    </a:p>
                  </a:txBody>
                  <a:tcPr marT="45723" marB="45723">
                    <a:solidFill>
                      <a:srgbClr val="E6EED5"/>
                    </a:solidFill>
                  </a:tcPr>
                </a:tc>
                <a:extLst>
                  <a:ext uri="{0D108BD9-81ED-4DB2-BD59-A6C34878D82A}">
                    <a16:rowId xmlns:a16="http://schemas.microsoft.com/office/drawing/2014/main" val="10001"/>
                  </a:ext>
                </a:extLst>
              </a:tr>
              <a:tr h="971720">
                <a:tc>
                  <a:txBody>
                    <a:bodyPr/>
                    <a:lstStyle/>
                    <a:p>
                      <a:r>
                        <a:rPr lang="de-CH" sz="1100" b="1" dirty="0"/>
                        <a:t>Sachaufwand</a:t>
                      </a:r>
                    </a:p>
                  </a:txBody>
                  <a:tcPr marT="45723" marB="45723">
                    <a:solidFill>
                      <a:srgbClr val="F4F8EC"/>
                    </a:solidFill>
                  </a:tcPr>
                </a:tc>
                <a:tc>
                  <a:txBody>
                    <a:bodyPr/>
                    <a:lstStyle/>
                    <a:p>
                      <a:pPr>
                        <a:tabLst>
                          <a:tab pos="1252538" algn="r"/>
                        </a:tabLst>
                      </a:pPr>
                      <a:r>
                        <a:rPr lang="de-CH" sz="1100" b="1" dirty="0"/>
                        <a:t>CHF 	1’480’621.66</a:t>
                      </a:r>
                    </a:p>
                  </a:txBody>
                  <a:tcPr marT="45723" marB="45723">
                    <a:solidFill>
                      <a:srgbClr val="F4F8EC"/>
                    </a:solidFill>
                  </a:tcPr>
                </a:tc>
                <a:tc>
                  <a:txBody>
                    <a:bodyPr/>
                    <a:lstStyle/>
                    <a:p>
                      <a:pPr marL="171450" indent="-171450">
                        <a:buFontTx/>
                        <a:buChar char="-"/>
                      </a:pPr>
                      <a:r>
                        <a:rPr lang="de-CH" sz="1100" b="0" kern="1200" baseline="0" dirty="0">
                          <a:solidFill>
                            <a:schemeClr val="dk1"/>
                          </a:solidFill>
                          <a:latin typeface="+mn-lt"/>
                          <a:ea typeface="+mn-ea"/>
                          <a:cs typeface="+mn-cs"/>
                        </a:rPr>
                        <a:t>Mehraufwand gegenüber Vorjahr um CHF 310241.95</a:t>
                      </a:r>
                    </a:p>
                    <a:p>
                      <a:pPr marL="171450" indent="-171450">
                        <a:buFontTx/>
                        <a:buChar char="-"/>
                      </a:pPr>
                      <a:r>
                        <a:rPr lang="de-CH" sz="1100" b="0" kern="1200" dirty="0">
                          <a:solidFill>
                            <a:schemeClr val="dk1"/>
                          </a:solidFill>
                          <a:latin typeface="+mn-lt"/>
                          <a:ea typeface="+mn-ea"/>
                          <a:cs typeface="+mn-cs"/>
                        </a:rPr>
                        <a:t>Grössere Abweichungen in den Bereichen Sanierung Zivilschutzanlage CHF +28'500.00, Schulhaus (Vorjahr Sanierung Heizung) CHF -62'000.00, Gemeindestrassen (Rückstellungen div. Sanierungen) CHF +93'000.00, Forststrassen/Waldpflege CHF          -39'000.00, Werkhof (Arbeiten Dritte) CHF +16'000.00, Unterhalt Fahrzeuge CHF +26'000.00, Gewässerverbauungen CHF -12'000.00.</a:t>
                      </a:r>
                    </a:p>
                  </a:txBody>
                  <a:tcPr marT="45723" marB="45723">
                    <a:solidFill>
                      <a:srgbClr val="F4F8EC"/>
                    </a:solidFill>
                  </a:tcPr>
                </a:tc>
                <a:extLst>
                  <a:ext uri="{0D108BD9-81ED-4DB2-BD59-A6C34878D82A}">
                    <a16:rowId xmlns:a16="http://schemas.microsoft.com/office/drawing/2014/main" val="10002"/>
                  </a:ext>
                </a:extLst>
              </a:tr>
              <a:tr h="277810">
                <a:tc>
                  <a:txBody>
                    <a:bodyPr/>
                    <a:lstStyle/>
                    <a:p>
                      <a:r>
                        <a:rPr lang="de-CH" sz="1100" b="1" dirty="0"/>
                        <a:t>Passivzinsen</a:t>
                      </a:r>
                    </a:p>
                  </a:txBody>
                  <a:tcPr marT="45723" marB="45723">
                    <a:solidFill>
                      <a:srgbClr val="E6EED5"/>
                    </a:solidFill>
                  </a:tcPr>
                </a:tc>
                <a:tc>
                  <a:txBody>
                    <a:bodyPr/>
                    <a:lstStyle/>
                    <a:p>
                      <a:pPr>
                        <a:tabLst>
                          <a:tab pos="1252538" algn="r"/>
                        </a:tabLst>
                      </a:pPr>
                      <a:r>
                        <a:rPr lang="de-CH" sz="1100" b="1" dirty="0"/>
                        <a:t>CHF	</a:t>
                      </a:r>
                      <a:r>
                        <a:rPr lang="de-CH" sz="1100" b="1" baseline="0" dirty="0"/>
                        <a:t>161’215.95</a:t>
                      </a:r>
                      <a:endParaRPr lang="de-CH" sz="1100" b="1" dirty="0"/>
                    </a:p>
                  </a:txBody>
                  <a:tcPr marT="45723" marB="45723">
                    <a:solidFill>
                      <a:srgbClr val="E6EED5"/>
                    </a:solidFill>
                  </a:tcPr>
                </a:tc>
                <a:tc>
                  <a:txBody>
                    <a:bodyPr/>
                    <a:lstStyle/>
                    <a:p>
                      <a:pPr marL="171450" indent="-171450">
                        <a:buFontTx/>
                        <a:buChar char="-"/>
                      </a:pPr>
                      <a:r>
                        <a:rPr lang="de-CH" sz="1100" b="0" kern="1200" dirty="0">
                          <a:solidFill>
                            <a:schemeClr val="dk1"/>
                          </a:solidFill>
                          <a:latin typeface="+mn-lt"/>
                          <a:ea typeface="+mn-ea"/>
                          <a:cs typeface="+mn-cs"/>
                        </a:rPr>
                        <a:t>Gegenüber Vorjahr um CHF 36’737.37 gesunken. </a:t>
                      </a:r>
                    </a:p>
                    <a:p>
                      <a:pPr marL="171450" indent="-171450">
                        <a:buFontTx/>
                        <a:buChar char="-"/>
                      </a:pPr>
                      <a:r>
                        <a:rPr lang="de-CH" sz="1100" b="0" kern="1200" baseline="0" dirty="0">
                          <a:solidFill>
                            <a:schemeClr val="dk1"/>
                          </a:solidFill>
                          <a:latin typeface="+mn-lt"/>
                          <a:ea typeface="+mn-ea"/>
                          <a:cs typeface="+mn-cs"/>
                        </a:rPr>
                        <a:t>Bessere Zinssätze &amp; </a:t>
                      </a:r>
                      <a:r>
                        <a:rPr lang="de-CH" sz="1100" b="0" kern="1200" baseline="0" dirty="0" err="1">
                          <a:solidFill>
                            <a:schemeClr val="dk1"/>
                          </a:solidFill>
                          <a:latin typeface="+mn-lt"/>
                          <a:ea typeface="+mn-ea"/>
                          <a:cs typeface="+mn-cs"/>
                        </a:rPr>
                        <a:t>Kontokorrentlimiten</a:t>
                      </a:r>
                      <a:r>
                        <a:rPr lang="de-CH" sz="1100" b="0" kern="1200" baseline="0" dirty="0">
                          <a:solidFill>
                            <a:schemeClr val="dk1"/>
                          </a:solidFill>
                          <a:latin typeface="+mn-lt"/>
                          <a:ea typeface="+mn-ea"/>
                          <a:cs typeface="+mn-cs"/>
                        </a:rPr>
                        <a:t> weniger in Anspruch genommen.</a:t>
                      </a:r>
                    </a:p>
                  </a:txBody>
                  <a:tcPr marT="45723" marB="45723">
                    <a:solidFill>
                      <a:srgbClr val="E6EED5"/>
                    </a:solidFill>
                  </a:tcPr>
                </a:tc>
                <a:extLst>
                  <a:ext uri="{0D108BD9-81ED-4DB2-BD59-A6C34878D82A}">
                    <a16:rowId xmlns:a16="http://schemas.microsoft.com/office/drawing/2014/main" val="10003"/>
                  </a:ext>
                </a:extLst>
              </a:tr>
              <a:tr h="743874">
                <a:tc>
                  <a:txBody>
                    <a:bodyPr/>
                    <a:lstStyle/>
                    <a:p>
                      <a:r>
                        <a:rPr lang="de-CH" sz="1100" b="1" dirty="0"/>
                        <a:t>Abschreibungen</a:t>
                      </a:r>
                    </a:p>
                  </a:txBody>
                  <a:tcPr marT="45723" marB="45723">
                    <a:solidFill>
                      <a:srgbClr val="F4F8EC"/>
                    </a:solidFill>
                  </a:tcPr>
                </a:tc>
                <a:tc>
                  <a:txBody>
                    <a:bodyPr/>
                    <a:lstStyle/>
                    <a:p>
                      <a:pPr>
                        <a:tabLst>
                          <a:tab pos="1252538" algn="r"/>
                        </a:tabLst>
                      </a:pPr>
                      <a:r>
                        <a:rPr lang="de-CH" sz="1100" b="1" dirty="0"/>
                        <a:t>CHF	</a:t>
                      </a:r>
                      <a:r>
                        <a:rPr lang="de-CH" sz="1100" b="1" baseline="0" dirty="0"/>
                        <a:t>1’782’242.99</a:t>
                      </a:r>
                      <a:endParaRPr lang="de-CH" sz="1100" b="1" dirty="0"/>
                    </a:p>
                  </a:txBody>
                  <a:tcPr marT="45723" marB="45723">
                    <a:solidFill>
                      <a:srgbClr val="F4F8EC"/>
                    </a:solidFill>
                  </a:tcPr>
                </a:tc>
                <a:tc>
                  <a:txBody>
                    <a:bodyPr/>
                    <a:lstStyle/>
                    <a:p>
                      <a:pPr marL="171450" indent="-171450">
                        <a:buFontTx/>
                        <a:buChar char="-"/>
                      </a:pPr>
                      <a:r>
                        <a:rPr lang="de-CH" sz="1100" b="0" kern="1200" dirty="0">
                          <a:solidFill>
                            <a:schemeClr val="dk1"/>
                          </a:solidFill>
                          <a:latin typeface="+mn-lt"/>
                          <a:ea typeface="+mn-ea"/>
                          <a:cs typeface="+mn-cs"/>
                        </a:rPr>
                        <a:t>Gesetzliche Abschreibungen von 10% werden</a:t>
                      </a:r>
                      <a:r>
                        <a:rPr lang="de-CH" sz="1100" b="0" kern="1200" baseline="0" dirty="0">
                          <a:solidFill>
                            <a:schemeClr val="dk1"/>
                          </a:solidFill>
                          <a:latin typeface="+mn-lt"/>
                          <a:ea typeface="+mn-ea"/>
                          <a:cs typeface="+mn-cs"/>
                        </a:rPr>
                        <a:t> eingehalten.</a:t>
                      </a:r>
                    </a:p>
                    <a:p>
                      <a:pPr marL="171450" indent="-171450">
                        <a:buFontTx/>
                        <a:buChar char="-"/>
                      </a:pPr>
                      <a:r>
                        <a:rPr lang="de-CH" sz="1100" b="0" kern="1200" baseline="0" dirty="0">
                          <a:solidFill>
                            <a:schemeClr val="dk1"/>
                          </a:solidFill>
                          <a:latin typeface="+mn-lt"/>
                          <a:ea typeface="+mn-ea"/>
                          <a:cs typeface="+mn-cs"/>
                        </a:rPr>
                        <a:t>Abschreibungen Verwaltungsvermögen CHF 1’720’609.92</a:t>
                      </a:r>
                    </a:p>
                    <a:p>
                      <a:pPr marL="171450" indent="-171450">
                        <a:buFontTx/>
                        <a:buChar char="-"/>
                      </a:pPr>
                      <a:r>
                        <a:rPr lang="de-CH" sz="1100" b="0" kern="1200" baseline="0" dirty="0">
                          <a:solidFill>
                            <a:schemeClr val="dk1"/>
                          </a:solidFill>
                          <a:latin typeface="+mn-lt"/>
                          <a:ea typeface="+mn-ea"/>
                          <a:cs typeface="+mn-cs"/>
                        </a:rPr>
                        <a:t>Abschreibungen Finanzvermögen CHF 61’633.07</a:t>
                      </a:r>
                    </a:p>
                    <a:p>
                      <a:pPr marL="171450" indent="-171450">
                        <a:buFontTx/>
                        <a:buChar char="-"/>
                      </a:pPr>
                      <a:r>
                        <a:rPr lang="de-CH" sz="1100" b="0" kern="1200" baseline="0" dirty="0">
                          <a:solidFill>
                            <a:schemeClr val="dk1"/>
                          </a:solidFill>
                          <a:latin typeface="+mn-lt"/>
                          <a:ea typeface="+mn-ea"/>
                          <a:cs typeface="+mn-cs"/>
                        </a:rPr>
                        <a:t>Zusätzliche Abschreibungen im Verwaltungsvermögen enthalten von CHF 460’000.00 (Anlagen BBH), CHF 85’700.00 (Aktien BBH) sowie weitere zusätzliche Abschreibungen aufgrund des erfreulichen Ergebnisses von CHF 469’799.00.</a:t>
                      </a:r>
                    </a:p>
                  </a:txBody>
                  <a:tcPr marT="45723" marB="45723">
                    <a:solidFill>
                      <a:srgbClr val="F4F8EC"/>
                    </a:solidFill>
                  </a:tcPr>
                </a:tc>
                <a:extLst>
                  <a:ext uri="{0D108BD9-81ED-4DB2-BD59-A6C34878D82A}">
                    <a16:rowId xmlns:a16="http://schemas.microsoft.com/office/drawing/2014/main" val="10004"/>
                  </a:ext>
                </a:extLst>
              </a:tr>
              <a:tr h="250059">
                <a:tc>
                  <a:txBody>
                    <a:bodyPr/>
                    <a:lstStyle/>
                    <a:p>
                      <a:r>
                        <a:rPr lang="de-CH" sz="1100" b="1" dirty="0"/>
                        <a:t>Beiträge ohne Zweckbindung</a:t>
                      </a:r>
                    </a:p>
                  </a:txBody>
                  <a:tcPr marT="45723" marB="45723">
                    <a:solidFill>
                      <a:srgbClr val="E6EED5"/>
                    </a:solidFill>
                  </a:tcPr>
                </a:tc>
                <a:tc>
                  <a:txBody>
                    <a:bodyPr/>
                    <a:lstStyle/>
                    <a:p>
                      <a:pPr>
                        <a:tabLst>
                          <a:tab pos="1252538" algn="r"/>
                        </a:tabLst>
                      </a:pPr>
                      <a:r>
                        <a:rPr lang="de-CH" sz="1100" b="1" dirty="0"/>
                        <a:t>CHF	21’941.65</a:t>
                      </a:r>
                    </a:p>
                  </a:txBody>
                  <a:tcPr marT="45723" marB="45723">
                    <a:solidFill>
                      <a:srgbClr val="E6EED5"/>
                    </a:solidFill>
                  </a:tcPr>
                </a:tc>
                <a:tc>
                  <a:txBody>
                    <a:bodyPr/>
                    <a:lstStyle/>
                    <a:p>
                      <a:pPr marL="171450" indent="-171450" algn="l" defTabSz="914400" rtl="0" eaLnBrk="1" latinLnBrk="0" hangingPunct="1">
                        <a:buFontTx/>
                        <a:buChar char="-"/>
                      </a:pPr>
                      <a:r>
                        <a:rPr lang="de-CH" sz="1100" b="0" kern="1200" dirty="0">
                          <a:solidFill>
                            <a:schemeClr val="dk1"/>
                          </a:solidFill>
                          <a:latin typeface="+mn-lt"/>
                          <a:ea typeface="+mn-ea"/>
                          <a:cs typeface="+mn-cs"/>
                        </a:rPr>
                        <a:t>Steuern überbaute Grundstücke Art. 188</a:t>
                      </a:r>
                    </a:p>
                  </a:txBody>
                  <a:tcPr marT="45723" marB="45723">
                    <a:solidFill>
                      <a:srgbClr val="E6EED5"/>
                    </a:solidFill>
                  </a:tcPr>
                </a:tc>
                <a:extLst>
                  <a:ext uri="{0D108BD9-81ED-4DB2-BD59-A6C34878D82A}">
                    <a16:rowId xmlns:a16="http://schemas.microsoft.com/office/drawing/2014/main" val="10005"/>
                  </a:ext>
                </a:extLst>
              </a:tr>
              <a:tr h="437596">
                <a:tc>
                  <a:txBody>
                    <a:bodyPr/>
                    <a:lstStyle/>
                    <a:p>
                      <a:r>
                        <a:rPr lang="de-CH" sz="1100" b="1" dirty="0"/>
                        <a:t>Entschädigung an Gemeinwesen</a:t>
                      </a:r>
                    </a:p>
                  </a:txBody>
                  <a:tcPr marT="45723" marB="45723">
                    <a:solidFill>
                      <a:srgbClr val="F4F8EC"/>
                    </a:solidFill>
                  </a:tcPr>
                </a:tc>
                <a:tc>
                  <a:txBody>
                    <a:bodyPr/>
                    <a:lstStyle/>
                    <a:p>
                      <a:pPr>
                        <a:tabLst>
                          <a:tab pos="1252538" algn="r"/>
                        </a:tabLst>
                      </a:pPr>
                      <a:r>
                        <a:rPr lang="de-CH" sz="1100" b="1" dirty="0"/>
                        <a:t>CHF	655’060.64</a:t>
                      </a:r>
                    </a:p>
                  </a:txBody>
                  <a:tcPr marT="45723" marB="45723">
                    <a:solidFill>
                      <a:srgbClr val="F4F8EC"/>
                    </a:solidFill>
                  </a:tcPr>
                </a:tc>
                <a:tc>
                  <a:txBody>
                    <a:bodyPr/>
                    <a:lstStyle/>
                    <a:p>
                      <a:pPr marL="171450" indent="-171450">
                        <a:buFontTx/>
                        <a:buChar char="-"/>
                      </a:pPr>
                      <a:r>
                        <a:rPr lang="de-CH" sz="1100" b="0" kern="1200" dirty="0">
                          <a:solidFill>
                            <a:schemeClr val="dk1"/>
                          </a:solidFill>
                          <a:latin typeface="+mn-lt"/>
                          <a:ea typeface="+mn-ea"/>
                          <a:cs typeface="+mn-cs"/>
                        </a:rPr>
                        <a:t>CHF 26’546.35 höher</a:t>
                      </a:r>
                      <a:r>
                        <a:rPr lang="de-CH" sz="1100" b="0" kern="1200" baseline="0" dirty="0">
                          <a:solidFill>
                            <a:schemeClr val="dk1"/>
                          </a:solidFill>
                          <a:latin typeface="+mn-lt"/>
                          <a:ea typeface="+mn-ea"/>
                          <a:cs typeface="+mn-cs"/>
                        </a:rPr>
                        <a:t> als im Vorjahr</a:t>
                      </a:r>
                      <a:r>
                        <a:rPr lang="de-CH" sz="1100" b="0" kern="1200" dirty="0">
                          <a:solidFill>
                            <a:schemeClr val="dk1"/>
                          </a:solidFill>
                          <a:latin typeface="+mn-lt"/>
                          <a:ea typeface="+mn-ea"/>
                          <a:cs typeface="+mn-cs"/>
                        </a:rPr>
                        <a:t>.</a:t>
                      </a:r>
                    </a:p>
                    <a:p>
                      <a:pPr marL="171450" indent="-171450">
                        <a:buFontTx/>
                        <a:buChar char="-"/>
                      </a:pPr>
                      <a:r>
                        <a:rPr lang="de-CH" sz="1100" b="0" kern="1200" dirty="0">
                          <a:solidFill>
                            <a:schemeClr val="dk1"/>
                          </a:solidFill>
                          <a:latin typeface="+mn-lt"/>
                          <a:ea typeface="+mn-ea"/>
                          <a:cs typeface="+mn-cs"/>
                        </a:rPr>
                        <a:t>Grössere Abweichungen in den Bereichen Betriebskosten ARA Saastal</a:t>
                      </a:r>
                    </a:p>
                    <a:p>
                      <a:pPr marL="171450" indent="-171450">
                        <a:buFontTx/>
                        <a:buChar char="-"/>
                      </a:pPr>
                      <a:r>
                        <a:rPr lang="de-CH" sz="1100" b="0" kern="1200" dirty="0">
                          <a:solidFill>
                            <a:schemeClr val="dk1"/>
                          </a:solidFill>
                          <a:latin typeface="+mn-lt"/>
                          <a:ea typeface="+mn-ea"/>
                          <a:cs typeface="+mn-cs"/>
                        </a:rPr>
                        <a:t>Hierunter fallen: KESB Stalden-Saas, Stützpunktfeuerwehr Saastal, Schulgelder OS, ARA Saastal &amp; Jugendarbeit Saas</a:t>
                      </a:r>
                    </a:p>
                  </a:txBody>
                  <a:tcPr marT="45723" marB="45723">
                    <a:solidFill>
                      <a:srgbClr val="F4F8EC"/>
                    </a:solidFill>
                  </a:tcPr>
                </a:tc>
                <a:extLst>
                  <a:ext uri="{0D108BD9-81ED-4DB2-BD59-A6C34878D82A}">
                    <a16:rowId xmlns:a16="http://schemas.microsoft.com/office/drawing/2014/main" val="10006"/>
                  </a:ext>
                </a:extLst>
              </a:tr>
              <a:tr h="735455">
                <a:tc>
                  <a:txBody>
                    <a:bodyPr/>
                    <a:lstStyle/>
                    <a:p>
                      <a:r>
                        <a:rPr lang="de-CH" sz="1100" b="1" dirty="0"/>
                        <a:t>Eigene Beiträge</a:t>
                      </a:r>
                    </a:p>
                  </a:txBody>
                  <a:tcPr marT="45723" marB="45723">
                    <a:solidFill>
                      <a:srgbClr val="E6EED5"/>
                    </a:solidFill>
                  </a:tcPr>
                </a:tc>
                <a:tc>
                  <a:txBody>
                    <a:bodyPr/>
                    <a:lstStyle/>
                    <a:p>
                      <a:pPr>
                        <a:tabLst>
                          <a:tab pos="1252538" algn="r"/>
                        </a:tabLst>
                      </a:pPr>
                      <a:r>
                        <a:rPr lang="de-CH" sz="1100" b="1" dirty="0"/>
                        <a:t>CHF</a:t>
                      </a:r>
                      <a:r>
                        <a:rPr lang="de-CH" sz="1100" b="1" baseline="0" dirty="0"/>
                        <a:t>	1’394’858.84</a:t>
                      </a:r>
                      <a:endParaRPr lang="de-CH" sz="1100" b="1" dirty="0"/>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CHF 5’418.84 Mehraufwand als budgetiert</a:t>
                      </a:r>
                    </a:p>
                    <a:p>
                      <a:pPr marL="171450" indent="-171450">
                        <a:buFontTx/>
                        <a:buChar char="-"/>
                      </a:pPr>
                      <a:r>
                        <a:rPr lang="de-CH" sz="1100" b="0" kern="1200" baseline="0" dirty="0">
                          <a:solidFill>
                            <a:schemeClr val="dk1"/>
                          </a:solidFill>
                          <a:latin typeface="+mn-lt"/>
                          <a:ea typeface="+mn-ea"/>
                          <a:cs typeface="+mn-cs"/>
                        </a:rPr>
                        <a:t>CHF 99’957.15 Mehraufwand als im Vorjahr</a:t>
                      </a:r>
                    </a:p>
                    <a:p>
                      <a:pPr marL="171450" indent="-171450">
                        <a:buFontTx/>
                        <a:buChar char="-"/>
                      </a:pPr>
                      <a:r>
                        <a:rPr lang="de-CH" sz="1100" b="0" kern="1200" baseline="0" dirty="0">
                          <a:solidFill>
                            <a:schemeClr val="dk1"/>
                          </a:solidFill>
                          <a:latin typeface="+mn-lt"/>
                          <a:ea typeface="+mn-ea"/>
                          <a:cs typeface="+mn-cs"/>
                        </a:rPr>
                        <a:t>Grössere Abweichungen in den Bereichen Anteil Lehrpersonal OS, PS &amp; KG, Kantonsstrasse &amp; Altersheim (Langzeitpflege / Verluste COVID-19)</a:t>
                      </a:r>
                    </a:p>
                  </a:txBody>
                  <a:tcPr marT="45723" marB="45723">
                    <a:solidFill>
                      <a:srgbClr val="E6EED5"/>
                    </a:solidFill>
                  </a:tcPr>
                </a:tc>
                <a:extLst>
                  <a:ext uri="{0D108BD9-81ED-4DB2-BD59-A6C34878D82A}">
                    <a16:rowId xmlns:a16="http://schemas.microsoft.com/office/drawing/2014/main" val="10007"/>
                  </a:ext>
                </a:extLst>
              </a:tr>
              <a:tr h="197473">
                <a:tc>
                  <a:txBody>
                    <a:bodyPr/>
                    <a:lstStyle/>
                    <a:p>
                      <a:r>
                        <a:rPr lang="de-CH" sz="1100" b="1" dirty="0"/>
                        <a:t>Einlagen in Spezialfinanzierungen</a:t>
                      </a:r>
                    </a:p>
                  </a:txBody>
                  <a:tcPr marT="45723" marB="45723">
                    <a:solidFill>
                      <a:srgbClr val="F4F8EC"/>
                    </a:solidFill>
                  </a:tcPr>
                </a:tc>
                <a:tc>
                  <a:txBody>
                    <a:bodyPr/>
                    <a:lstStyle/>
                    <a:p>
                      <a:pPr>
                        <a:tabLst>
                          <a:tab pos="1252538" algn="r"/>
                        </a:tabLst>
                      </a:pPr>
                      <a:r>
                        <a:rPr lang="de-CH" sz="1100" b="1" dirty="0"/>
                        <a:t>CHF	64’565.01</a:t>
                      </a:r>
                    </a:p>
                  </a:txBody>
                  <a:tcPr marT="45723" marB="45723">
                    <a:solidFill>
                      <a:srgbClr val="F4F8EC"/>
                    </a:solidFill>
                  </a:tcPr>
                </a:tc>
                <a:tc>
                  <a:txBody>
                    <a:bodyPr/>
                    <a:lstStyle/>
                    <a:p>
                      <a:pPr marL="171450" indent="-171450">
                        <a:buFontTx/>
                        <a:buChar char="-"/>
                      </a:pPr>
                      <a:r>
                        <a:rPr lang="de-CH" sz="1100" b="0" kern="1200" baseline="0" dirty="0">
                          <a:solidFill>
                            <a:schemeClr val="dk1"/>
                          </a:solidFill>
                          <a:latin typeface="+mn-lt"/>
                          <a:ea typeface="+mn-ea"/>
                          <a:cs typeface="+mn-cs"/>
                        </a:rPr>
                        <a:t>Überschuss im Bereich Wasser CHF 44’092.91</a:t>
                      </a:r>
                    </a:p>
                    <a:p>
                      <a:pPr marL="171450" indent="-171450">
                        <a:buFontTx/>
                        <a:buChar char="-"/>
                      </a:pPr>
                      <a:r>
                        <a:rPr lang="de-CH" sz="1100" b="0" kern="1200" baseline="0" dirty="0">
                          <a:solidFill>
                            <a:schemeClr val="dk1"/>
                          </a:solidFill>
                          <a:latin typeface="+mn-lt"/>
                          <a:ea typeface="+mn-ea"/>
                          <a:cs typeface="+mn-cs"/>
                        </a:rPr>
                        <a:t>Überschuss im Bereich Abfall CHF 20’472.10 (Einführung Grundgebühr)</a:t>
                      </a:r>
                    </a:p>
                  </a:txBody>
                  <a:tcPr marT="45723" marB="45723">
                    <a:solidFill>
                      <a:srgbClr val="F4F8EC"/>
                    </a:solidFill>
                  </a:tcPr>
                </a:tc>
                <a:extLst>
                  <a:ext uri="{0D108BD9-81ED-4DB2-BD59-A6C34878D82A}">
                    <a16:rowId xmlns:a16="http://schemas.microsoft.com/office/drawing/2014/main" val="3673676450"/>
                  </a:ext>
                </a:extLst>
              </a:tr>
              <a:tr h="251672">
                <a:tc>
                  <a:txBody>
                    <a:bodyPr/>
                    <a:lstStyle/>
                    <a:p>
                      <a:r>
                        <a:rPr lang="de-CH" sz="1100" b="1" dirty="0"/>
                        <a:t>Interne Verrechnungen</a:t>
                      </a:r>
                    </a:p>
                  </a:txBody>
                  <a:tcPr marT="45723" marB="45723">
                    <a:solidFill>
                      <a:srgbClr val="E6EED5"/>
                    </a:solidFill>
                  </a:tcPr>
                </a:tc>
                <a:tc>
                  <a:txBody>
                    <a:bodyPr/>
                    <a:lstStyle/>
                    <a:p>
                      <a:pPr>
                        <a:tabLst>
                          <a:tab pos="1252538" algn="r"/>
                        </a:tabLst>
                      </a:pPr>
                      <a:r>
                        <a:rPr lang="de-CH" sz="1100" b="1" dirty="0"/>
                        <a:t>CHF	185’843.35</a:t>
                      </a:r>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Interne Verrechnungen Personalaufwand Werkhof/Verwaltung sowie Darlehenszinsen</a:t>
                      </a:r>
                    </a:p>
                  </a:txBody>
                  <a:tcPr marT="45723" marB="45723">
                    <a:solidFill>
                      <a:srgbClr val="E6EED5"/>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423332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2541392"/>
            <a:ext cx="9144000" cy="1775216"/>
          </a:xfrm>
        </p:spPr>
        <p:txBody>
          <a:bodyPr>
            <a:normAutofit/>
          </a:bodyPr>
          <a:lstStyle/>
          <a:p>
            <a:r>
              <a:rPr lang="de-CH" dirty="0"/>
              <a:t>4. Anträge &amp; Verschiedenes</a:t>
            </a:r>
          </a:p>
        </p:txBody>
      </p:sp>
    </p:spTree>
    <p:extLst>
      <p:ext uri="{BB962C8B-B14F-4D97-AF65-F5344CB8AC3E}">
        <p14:creationId xmlns:p14="http://schemas.microsoft.com/office/powerpoint/2010/main" val="129065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F091-4624-4A91-9B90-15269585D5E3}"/>
              </a:ext>
            </a:extLst>
          </p:cNvPr>
          <p:cNvSpPr>
            <a:spLocks noGrp="1"/>
          </p:cNvSpPr>
          <p:nvPr>
            <p:ph type="title"/>
          </p:nvPr>
        </p:nvSpPr>
        <p:spPr>
          <a:xfrm>
            <a:off x="1592864" y="48436"/>
            <a:ext cx="10182796" cy="540808"/>
          </a:xfrm>
        </p:spPr>
        <p:txBody>
          <a:bodyPr>
            <a:normAutofit fontScale="90000"/>
          </a:bodyPr>
          <a:lstStyle/>
          <a:p>
            <a:r>
              <a:rPr lang="de-CH" dirty="0"/>
              <a:t>Laufende Rechnung - Ertrag</a:t>
            </a:r>
          </a:p>
        </p:txBody>
      </p:sp>
      <p:graphicFrame>
        <p:nvGraphicFramePr>
          <p:cNvPr id="4" name="Inhaltsplatzhalter 11">
            <a:extLst>
              <a:ext uri="{FF2B5EF4-FFF2-40B4-BE49-F238E27FC236}">
                <a16:creationId xmlns:a16="http://schemas.microsoft.com/office/drawing/2014/main" id="{B411CE2F-33AA-4485-AB57-861A38150E4F}"/>
              </a:ext>
            </a:extLst>
          </p:cNvPr>
          <p:cNvGraphicFramePr>
            <a:graphicFrameLocks/>
          </p:cNvGraphicFramePr>
          <p:nvPr>
            <p:extLst>
              <p:ext uri="{D42A27DB-BD31-4B8C-83A1-F6EECF244321}">
                <p14:modId xmlns:p14="http://schemas.microsoft.com/office/powerpoint/2010/main" val="2831243234"/>
              </p:ext>
            </p:extLst>
          </p:nvPr>
        </p:nvGraphicFramePr>
        <p:xfrm>
          <a:off x="1694779" y="589244"/>
          <a:ext cx="10182795" cy="5914913"/>
        </p:xfrm>
        <a:graphic>
          <a:graphicData uri="http://schemas.openxmlformats.org/drawingml/2006/table">
            <a:tbl>
              <a:tblPr firstRow="1" bandRow="1">
                <a:tableStyleId>{21E4AEA4-8DFA-4A89-87EB-49C32662AFE0}</a:tableStyleId>
              </a:tblPr>
              <a:tblGrid>
                <a:gridCol w="2794094">
                  <a:extLst>
                    <a:ext uri="{9D8B030D-6E8A-4147-A177-3AD203B41FA5}">
                      <a16:colId xmlns:a16="http://schemas.microsoft.com/office/drawing/2014/main" val="20000"/>
                    </a:ext>
                  </a:extLst>
                </a:gridCol>
                <a:gridCol w="1466602">
                  <a:extLst>
                    <a:ext uri="{9D8B030D-6E8A-4147-A177-3AD203B41FA5}">
                      <a16:colId xmlns:a16="http://schemas.microsoft.com/office/drawing/2014/main" val="20001"/>
                    </a:ext>
                  </a:extLst>
                </a:gridCol>
                <a:gridCol w="5922099">
                  <a:extLst>
                    <a:ext uri="{9D8B030D-6E8A-4147-A177-3AD203B41FA5}">
                      <a16:colId xmlns:a16="http://schemas.microsoft.com/office/drawing/2014/main" val="20002"/>
                    </a:ext>
                  </a:extLst>
                </a:gridCol>
              </a:tblGrid>
              <a:tr h="303990">
                <a:tc>
                  <a:txBody>
                    <a:bodyPr/>
                    <a:lstStyle/>
                    <a:p>
                      <a:r>
                        <a:rPr lang="de-CH" sz="1400" dirty="0"/>
                        <a:t>Bezeichnung</a:t>
                      </a:r>
                    </a:p>
                  </a:txBody>
                  <a:tcPr marT="45723" marB="45723">
                    <a:solidFill>
                      <a:srgbClr val="56AF31"/>
                    </a:solidFill>
                  </a:tcPr>
                </a:tc>
                <a:tc>
                  <a:txBody>
                    <a:bodyPr/>
                    <a:lstStyle/>
                    <a:p>
                      <a:r>
                        <a:rPr lang="de-CH" sz="1400" dirty="0"/>
                        <a:t>Betrag</a:t>
                      </a:r>
                    </a:p>
                  </a:txBody>
                  <a:tcPr marT="45723" marB="45723">
                    <a:solidFill>
                      <a:srgbClr val="56AF31"/>
                    </a:solidFill>
                  </a:tcPr>
                </a:tc>
                <a:tc>
                  <a:txBody>
                    <a:bodyPr/>
                    <a:lstStyle/>
                    <a:p>
                      <a:r>
                        <a:rPr lang="de-CH" sz="1400" dirty="0"/>
                        <a:t>Bemerkungen</a:t>
                      </a:r>
                    </a:p>
                  </a:txBody>
                  <a:tcPr marT="45723" marB="45723">
                    <a:solidFill>
                      <a:srgbClr val="56AF31"/>
                    </a:solidFill>
                  </a:tcPr>
                </a:tc>
                <a:extLst>
                  <a:ext uri="{0D108BD9-81ED-4DB2-BD59-A6C34878D82A}">
                    <a16:rowId xmlns:a16="http://schemas.microsoft.com/office/drawing/2014/main" val="10000"/>
                  </a:ext>
                </a:extLst>
              </a:tr>
              <a:tr h="241602">
                <a:tc>
                  <a:txBody>
                    <a:bodyPr/>
                    <a:lstStyle/>
                    <a:p>
                      <a:r>
                        <a:rPr lang="de-CH" sz="1100" b="1" dirty="0"/>
                        <a:t>Steuern</a:t>
                      </a:r>
                    </a:p>
                  </a:txBody>
                  <a:tcPr marT="45723" marB="45723">
                    <a:solidFill>
                      <a:srgbClr val="E6EED5"/>
                    </a:solidFill>
                  </a:tcPr>
                </a:tc>
                <a:tc>
                  <a:txBody>
                    <a:bodyPr/>
                    <a:lstStyle/>
                    <a:p>
                      <a:pPr>
                        <a:tabLst>
                          <a:tab pos="1252538" algn="r"/>
                        </a:tabLst>
                      </a:pPr>
                      <a:r>
                        <a:rPr lang="de-CH" sz="1100" b="1" dirty="0"/>
                        <a:t>CHF	3’473’135.47</a:t>
                      </a:r>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Gegenüber Vorjahr Mehreinnahmen von CHF 283’326.55</a:t>
                      </a:r>
                    </a:p>
                    <a:p>
                      <a:pPr marL="171450" indent="-171450">
                        <a:buFontTx/>
                        <a:buChar char="-"/>
                      </a:pPr>
                      <a:r>
                        <a:rPr lang="de-CH" sz="1100" b="0" kern="1200" baseline="0" dirty="0">
                          <a:solidFill>
                            <a:schemeClr val="dk1"/>
                          </a:solidFill>
                          <a:latin typeface="+mn-lt"/>
                          <a:ea typeface="+mn-ea"/>
                          <a:cs typeface="+mn-cs"/>
                        </a:rPr>
                        <a:t>Gegenüber Budget Mehreinnahmen von rund CHF 745’000.00</a:t>
                      </a:r>
                    </a:p>
                    <a:p>
                      <a:pPr marL="171450" indent="-171450">
                        <a:buFontTx/>
                        <a:buChar char="-"/>
                      </a:pPr>
                      <a:r>
                        <a:rPr lang="de-CH" sz="1100" b="0" kern="1200" baseline="0" dirty="0">
                          <a:solidFill>
                            <a:schemeClr val="dk1"/>
                          </a:solidFill>
                          <a:latin typeface="+mn-lt"/>
                          <a:ea typeface="+mn-ea"/>
                          <a:cs typeface="+mn-cs"/>
                        </a:rPr>
                        <a:t>Bei der Budgetierung eher verhalten optimistisch budgetiert sowie Auswirkungen COVID-19 schwierig einzuschätzen.</a:t>
                      </a:r>
                    </a:p>
                  </a:txBody>
                  <a:tcPr marT="45723" marB="45723">
                    <a:solidFill>
                      <a:srgbClr val="E6EED5"/>
                    </a:solidFill>
                  </a:tcPr>
                </a:tc>
                <a:extLst>
                  <a:ext uri="{0D108BD9-81ED-4DB2-BD59-A6C34878D82A}">
                    <a16:rowId xmlns:a16="http://schemas.microsoft.com/office/drawing/2014/main" val="10001"/>
                  </a:ext>
                </a:extLst>
              </a:tr>
              <a:tr h="352259">
                <a:tc>
                  <a:txBody>
                    <a:bodyPr/>
                    <a:lstStyle/>
                    <a:p>
                      <a:r>
                        <a:rPr lang="de-CH" sz="1100" b="1" dirty="0"/>
                        <a:t>Regalien &amp; Konzessionen</a:t>
                      </a:r>
                    </a:p>
                  </a:txBody>
                  <a:tcPr marT="45723" marB="45723">
                    <a:solidFill>
                      <a:srgbClr val="F4F8EC"/>
                    </a:solidFill>
                  </a:tcPr>
                </a:tc>
                <a:tc>
                  <a:txBody>
                    <a:bodyPr/>
                    <a:lstStyle/>
                    <a:p>
                      <a:pPr>
                        <a:tabLst>
                          <a:tab pos="1252538" algn="r"/>
                        </a:tabLst>
                      </a:pPr>
                      <a:r>
                        <a:rPr lang="de-CH" sz="1100" b="1" dirty="0"/>
                        <a:t>CHF 	354’185.00</a:t>
                      </a:r>
                    </a:p>
                  </a:txBody>
                  <a:tcPr marT="45723" marB="45723">
                    <a:solidFill>
                      <a:srgbClr val="F4F8EC"/>
                    </a:solidFill>
                  </a:tcPr>
                </a:tc>
                <a:tc>
                  <a:txBody>
                    <a:bodyPr/>
                    <a:lstStyle/>
                    <a:p>
                      <a:pPr marL="171450" indent="-171450">
                        <a:buFontTx/>
                        <a:buChar char="-"/>
                      </a:pPr>
                      <a:r>
                        <a:rPr lang="de-CH" sz="1100" b="0" kern="1200" baseline="0" dirty="0">
                          <a:solidFill>
                            <a:schemeClr val="dk1"/>
                          </a:solidFill>
                          <a:latin typeface="+mn-lt"/>
                          <a:ea typeface="+mn-ea"/>
                          <a:cs typeface="+mn-cs"/>
                        </a:rPr>
                        <a:t>Gegenüber Vorjahr CHF 19’888.00 weniger Einnahmen Wasserzinsen</a:t>
                      </a:r>
                    </a:p>
                  </a:txBody>
                  <a:tcPr marT="45723" marB="45723">
                    <a:solidFill>
                      <a:srgbClr val="F4F8EC"/>
                    </a:solidFill>
                  </a:tcPr>
                </a:tc>
                <a:extLst>
                  <a:ext uri="{0D108BD9-81ED-4DB2-BD59-A6C34878D82A}">
                    <a16:rowId xmlns:a16="http://schemas.microsoft.com/office/drawing/2014/main" val="10002"/>
                  </a:ext>
                </a:extLst>
              </a:tr>
              <a:tr h="277810">
                <a:tc>
                  <a:txBody>
                    <a:bodyPr/>
                    <a:lstStyle/>
                    <a:p>
                      <a:r>
                        <a:rPr lang="de-CH" sz="1100" b="1" dirty="0"/>
                        <a:t>Vermögenserträge</a:t>
                      </a:r>
                    </a:p>
                  </a:txBody>
                  <a:tcPr marT="45723" marB="45723">
                    <a:solidFill>
                      <a:srgbClr val="E6EED5"/>
                    </a:solidFill>
                  </a:tcPr>
                </a:tc>
                <a:tc>
                  <a:txBody>
                    <a:bodyPr/>
                    <a:lstStyle/>
                    <a:p>
                      <a:pPr>
                        <a:tabLst>
                          <a:tab pos="1252538" algn="r"/>
                        </a:tabLst>
                      </a:pPr>
                      <a:r>
                        <a:rPr lang="de-CH" sz="1100" b="1" dirty="0"/>
                        <a:t>CHF	</a:t>
                      </a:r>
                      <a:r>
                        <a:rPr lang="de-CH" sz="1100" b="1" baseline="0" dirty="0"/>
                        <a:t>626’265.17</a:t>
                      </a:r>
                      <a:endParaRPr lang="de-CH" sz="1100" b="1" dirty="0"/>
                    </a:p>
                  </a:txBody>
                  <a:tcPr marT="45723" marB="45723">
                    <a:solidFill>
                      <a:srgbClr val="E6EED5"/>
                    </a:solidFill>
                  </a:tcPr>
                </a:tc>
                <a:tc>
                  <a:txBody>
                    <a:bodyPr/>
                    <a:lstStyle/>
                    <a:p>
                      <a:pPr marL="171450" indent="-171450">
                        <a:buFontTx/>
                        <a:buChar char="-"/>
                      </a:pPr>
                      <a:r>
                        <a:rPr lang="de-CH" sz="1100" b="0" kern="1200" dirty="0">
                          <a:solidFill>
                            <a:schemeClr val="dk1"/>
                          </a:solidFill>
                          <a:latin typeface="+mn-lt"/>
                          <a:ea typeface="+mn-ea"/>
                          <a:cs typeface="+mn-cs"/>
                        </a:rPr>
                        <a:t>Mindereinnahmen von CHF 197’638.37</a:t>
                      </a:r>
                    </a:p>
                    <a:p>
                      <a:pPr marL="171450" indent="-171450">
                        <a:buFontTx/>
                        <a:buChar char="-"/>
                      </a:pPr>
                      <a:r>
                        <a:rPr lang="de-CH" sz="1100" b="0" kern="1200" dirty="0">
                          <a:solidFill>
                            <a:schemeClr val="dk1"/>
                          </a:solidFill>
                          <a:latin typeface="+mn-lt"/>
                          <a:ea typeface="+mn-ea"/>
                          <a:cs typeface="+mn-cs"/>
                        </a:rPr>
                        <a:t>Die Haupteinnahmen stammen aus der Vermietung der Anlagen Bergbahnen mit CHF 525’000.00 (Kantonale IHG-Darlehen mussten nicht amortisiert werden; Weitergabe Liquiditätsvorteil an Bergbahnen – Mietvertrag entsprechend verlängert).</a:t>
                      </a:r>
                    </a:p>
                  </a:txBody>
                  <a:tcPr marT="45723" marB="45723">
                    <a:solidFill>
                      <a:srgbClr val="E6EED5"/>
                    </a:solidFill>
                  </a:tcPr>
                </a:tc>
                <a:extLst>
                  <a:ext uri="{0D108BD9-81ED-4DB2-BD59-A6C34878D82A}">
                    <a16:rowId xmlns:a16="http://schemas.microsoft.com/office/drawing/2014/main" val="10003"/>
                  </a:ext>
                </a:extLst>
              </a:tr>
              <a:tr h="743874">
                <a:tc>
                  <a:txBody>
                    <a:bodyPr/>
                    <a:lstStyle/>
                    <a:p>
                      <a:r>
                        <a:rPr lang="de-CH" sz="1100" b="1" dirty="0"/>
                        <a:t>Entgelte</a:t>
                      </a:r>
                    </a:p>
                  </a:txBody>
                  <a:tcPr marT="45723" marB="45723">
                    <a:solidFill>
                      <a:srgbClr val="F4F8EC"/>
                    </a:solidFill>
                  </a:tcPr>
                </a:tc>
                <a:tc>
                  <a:txBody>
                    <a:bodyPr/>
                    <a:lstStyle/>
                    <a:p>
                      <a:pPr>
                        <a:tabLst>
                          <a:tab pos="1252538" algn="r"/>
                        </a:tabLst>
                      </a:pPr>
                      <a:r>
                        <a:rPr lang="de-CH" sz="1100" b="1" dirty="0"/>
                        <a:t>CHF	</a:t>
                      </a:r>
                      <a:r>
                        <a:rPr lang="de-CH" sz="1100" b="1" baseline="0" dirty="0"/>
                        <a:t>1’288’309.29</a:t>
                      </a:r>
                      <a:endParaRPr lang="de-CH" sz="1100" b="1" dirty="0"/>
                    </a:p>
                  </a:txBody>
                  <a:tcPr marT="45723" marB="45723">
                    <a:solidFill>
                      <a:srgbClr val="F4F8EC"/>
                    </a:solidFill>
                  </a:tcPr>
                </a:tc>
                <a:tc>
                  <a:txBody>
                    <a:bodyPr/>
                    <a:lstStyle/>
                    <a:p>
                      <a:pPr marL="171450" indent="-171450">
                        <a:buFontTx/>
                        <a:buChar char="-"/>
                      </a:pPr>
                      <a:r>
                        <a:rPr lang="de-CH" sz="1100" b="0" kern="1200" dirty="0">
                          <a:solidFill>
                            <a:schemeClr val="dk1"/>
                          </a:solidFill>
                          <a:latin typeface="+mn-lt"/>
                          <a:ea typeface="+mn-ea"/>
                          <a:cs typeface="+mn-cs"/>
                        </a:rPr>
                        <a:t>Mehreinnahmen von CHF 47’338.78 (Einführung Grundgebühr Abfall)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1100" b="0" kern="1200" dirty="0">
                          <a:solidFill>
                            <a:schemeClr val="dk1"/>
                          </a:solidFill>
                          <a:latin typeface="+mn-lt"/>
                          <a:ea typeface="+mn-ea"/>
                          <a:cs typeface="+mn-cs"/>
                        </a:rPr>
                        <a:t>allgemeine Erträge / Dienstleistungen an Dritte</a:t>
                      </a:r>
                    </a:p>
                    <a:p>
                      <a:pPr marL="171450" indent="-171450">
                        <a:buFontTx/>
                        <a:buChar char="-"/>
                      </a:pPr>
                      <a:r>
                        <a:rPr lang="de-CH" sz="1100" b="0" kern="1200" dirty="0">
                          <a:solidFill>
                            <a:schemeClr val="dk1"/>
                          </a:solidFill>
                          <a:latin typeface="+mn-lt"/>
                          <a:ea typeface="+mn-ea"/>
                          <a:cs typeface="+mn-cs"/>
                        </a:rPr>
                        <a:t>Feuerwehrersatzgebühr</a:t>
                      </a:r>
                    </a:p>
                    <a:p>
                      <a:pPr marL="171450" indent="-171450">
                        <a:buFontTx/>
                        <a:buChar char="-"/>
                      </a:pPr>
                      <a:r>
                        <a:rPr lang="de-CH" sz="1100" b="0" kern="1200" dirty="0">
                          <a:solidFill>
                            <a:schemeClr val="dk1"/>
                          </a:solidFill>
                          <a:latin typeface="+mn-lt"/>
                          <a:ea typeface="+mn-ea"/>
                          <a:cs typeface="+mn-cs"/>
                        </a:rPr>
                        <a:t>Parkplatzgebühren</a:t>
                      </a:r>
                    </a:p>
                    <a:p>
                      <a:pPr marL="171450" indent="-171450">
                        <a:buFontTx/>
                        <a:buChar char="-"/>
                      </a:pPr>
                      <a:r>
                        <a:rPr lang="de-CH" sz="1100" b="0" kern="1200" dirty="0">
                          <a:solidFill>
                            <a:schemeClr val="dk1"/>
                          </a:solidFill>
                          <a:latin typeface="+mn-lt"/>
                          <a:ea typeface="+mn-ea"/>
                          <a:cs typeface="+mn-cs"/>
                        </a:rPr>
                        <a:t>Wasser-, Abwasser- &amp; Abfallgebühren</a:t>
                      </a:r>
                    </a:p>
                    <a:p>
                      <a:pPr marL="171450" indent="-171450">
                        <a:buFontTx/>
                        <a:buChar char="-"/>
                      </a:pPr>
                      <a:r>
                        <a:rPr lang="de-CH" sz="1100" b="0" kern="1200" dirty="0">
                          <a:solidFill>
                            <a:schemeClr val="dk1"/>
                          </a:solidFill>
                          <a:latin typeface="+mn-lt"/>
                          <a:ea typeface="+mn-ea"/>
                          <a:cs typeface="+mn-cs"/>
                        </a:rPr>
                        <a:t>Durchleitungsabgabe EV</a:t>
                      </a:r>
                    </a:p>
                    <a:p>
                      <a:pPr marL="171450" indent="-171450">
                        <a:buFontTx/>
                        <a:buChar char="-"/>
                      </a:pPr>
                      <a:r>
                        <a:rPr lang="de-CH" sz="1100" b="0" kern="1200" dirty="0">
                          <a:solidFill>
                            <a:schemeClr val="dk1"/>
                          </a:solidFill>
                          <a:latin typeface="+mn-lt"/>
                          <a:ea typeface="+mn-ea"/>
                          <a:cs typeface="+mn-cs"/>
                        </a:rPr>
                        <a:t>Tourismusförderungstaxen</a:t>
                      </a:r>
                    </a:p>
                  </a:txBody>
                  <a:tcPr marT="45723" marB="45723">
                    <a:solidFill>
                      <a:srgbClr val="F4F8EC"/>
                    </a:solidFill>
                  </a:tcPr>
                </a:tc>
                <a:extLst>
                  <a:ext uri="{0D108BD9-81ED-4DB2-BD59-A6C34878D82A}">
                    <a16:rowId xmlns:a16="http://schemas.microsoft.com/office/drawing/2014/main" val="10004"/>
                  </a:ext>
                </a:extLst>
              </a:tr>
              <a:tr h="250059">
                <a:tc>
                  <a:txBody>
                    <a:bodyPr/>
                    <a:lstStyle/>
                    <a:p>
                      <a:r>
                        <a:rPr lang="de-CH" sz="1100" b="1" dirty="0"/>
                        <a:t>Anteile &amp; Beiträge ohne Zweckbindung</a:t>
                      </a:r>
                    </a:p>
                  </a:txBody>
                  <a:tcPr marT="45723" marB="45723">
                    <a:solidFill>
                      <a:srgbClr val="E6EED5"/>
                    </a:solidFill>
                  </a:tcPr>
                </a:tc>
                <a:tc>
                  <a:txBody>
                    <a:bodyPr/>
                    <a:lstStyle/>
                    <a:p>
                      <a:pPr>
                        <a:tabLst>
                          <a:tab pos="1252538" algn="r"/>
                        </a:tabLst>
                      </a:pPr>
                      <a:r>
                        <a:rPr lang="de-CH" sz="1100" b="1" dirty="0"/>
                        <a:t>CHF	409’565.47</a:t>
                      </a:r>
                    </a:p>
                  </a:txBody>
                  <a:tcPr marT="45723" marB="45723">
                    <a:solidFill>
                      <a:srgbClr val="E6EED5"/>
                    </a:solidFill>
                  </a:tcPr>
                </a:tc>
                <a:tc>
                  <a:txBody>
                    <a:bodyPr/>
                    <a:lstStyle/>
                    <a:p>
                      <a:pPr marL="171450" indent="-171450" algn="l" defTabSz="914400" rtl="0" eaLnBrk="1" latinLnBrk="0" hangingPunct="1">
                        <a:buFontTx/>
                        <a:buChar char="-"/>
                      </a:pPr>
                      <a:r>
                        <a:rPr lang="de-CH" sz="1100" b="0" kern="1200" dirty="0">
                          <a:solidFill>
                            <a:schemeClr val="dk1"/>
                          </a:solidFill>
                          <a:latin typeface="+mn-lt"/>
                          <a:ea typeface="+mn-ea"/>
                          <a:cs typeface="+mn-cs"/>
                        </a:rPr>
                        <a:t>Beitrag Finanzausgleich von CHF 406’359.00</a:t>
                      </a:r>
                    </a:p>
                    <a:p>
                      <a:pPr marL="171450" indent="-171450" algn="l" defTabSz="914400" rtl="0" eaLnBrk="1" latinLnBrk="0" hangingPunct="1">
                        <a:buFontTx/>
                        <a:buChar char="-"/>
                      </a:pPr>
                      <a:r>
                        <a:rPr lang="de-CH" sz="1100" b="0" kern="1200" dirty="0">
                          <a:solidFill>
                            <a:schemeClr val="dk1"/>
                          </a:solidFill>
                          <a:latin typeface="+mn-lt"/>
                          <a:ea typeface="+mn-ea"/>
                          <a:cs typeface="+mn-cs"/>
                        </a:rPr>
                        <a:t>Für den Übergang vom alten zum neuen Finanzausgleichssystem erhält die Gemeinde einen Härteausgleichsbeitrag von CHF 86’030.00 (4 Jahre fix &amp; 12 Jahre sinkend, aktuell 6. Jahr sinkend)</a:t>
                      </a:r>
                    </a:p>
                  </a:txBody>
                  <a:tcPr marT="45723" marB="45723">
                    <a:solidFill>
                      <a:srgbClr val="E6EED5"/>
                    </a:solidFill>
                  </a:tcPr>
                </a:tc>
                <a:extLst>
                  <a:ext uri="{0D108BD9-81ED-4DB2-BD59-A6C34878D82A}">
                    <a16:rowId xmlns:a16="http://schemas.microsoft.com/office/drawing/2014/main" val="10005"/>
                  </a:ext>
                </a:extLst>
              </a:tr>
              <a:tr h="437596">
                <a:tc>
                  <a:txBody>
                    <a:bodyPr/>
                    <a:lstStyle/>
                    <a:p>
                      <a:r>
                        <a:rPr lang="de-CH" sz="1100" b="1" dirty="0"/>
                        <a:t>Rückerstattung von Gemeinwesen</a:t>
                      </a:r>
                    </a:p>
                  </a:txBody>
                  <a:tcPr marT="45723" marB="45723">
                    <a:solidFill>
                      <a:srgbClr val="F4F8EC"/>
                    </a:solidFill>
                  </a:tcPr>
                </a:tc>
                <a:tc>
                  <a:txBody>
                    <a:bodyPr/>
                    <a:lstStyle/>
                    <a:p>
                      <a:pPr>
                        <a:tabLst>
                          <a:tab pos="1252538" algn="r"/>
                        </a:tabLst>
                      </a:pPr>
                      <a:r>
                        <a:rPr lang="de-CH" sz="1100" b="1" dirty="0"/>
                        <a:t>CHF	253’875.30</a:t>
                      </a:r>
                    </a:p>
                  </a:txBody>
                  <a:tcPr marT="45723" marB="45723">
                    <a:solidFill>
                      <a:srgbClr val="F4F8EC"/>
                    </a:solidFill>
                  </a:tcPr>
                </a:tc>
                <a:tc>
                  <a:txBody>
                    <a:bodyPr/>
                    <a:lstStyle/>
                    <a:p>
                      <a:pPr marL="171450" indent="-171450">
                        <a:buFontTx/>
                        <a:buChar char="-"/>
                      </a:pPr>
                      <a:r>
                        <a:rPr lang="de-CH" sz="1100" b="0" kern="1200" dirty="0">
                          <a:solidFill>
                            <a:schemeClr val="dk1"/>
                          </a:solidFill>
                          <a:latin typeface="+mn-lt"/>
                          <a:ea typeface="+mn-ea"/>
                          <a:cs typeface="+mn-cs"/>
                        </a:rPr>
                        <a:t>Mindereinnahmen von CHF 13’298.00</a:t>
                      </a:r>
                    </a:p>
                    <a:p>
                      <a:pPr marL="171450" indent="-171450">
                        <a:buFontTx/>
                        <a:buChar char="-"/>
                      </a:pPr>
                      <a:r>
                        <a:rPr lang="de-CH" sz="1100" b="0" kern="1200" dirty="0">
                          <a:solidFill>
                            <a:schemeClr val="dk1"/>
                          </a:solidFill>
                          <a:latin typeface="+mn-lt"/>
                          <a:ea typeface="+mn-ea"/>
                          <a:cs typeface="+mn-cs"/>
                        </a:rPr>
                        <a:t>Schulgelder Auswärtige</a:t>
                      </a:r>
                    </a:p>
                    <a:p>
                      <a:pPr marL="171450" indent="-171450">
                        <a:buFontTx/>
                        <a:buChar char="-"/>
                      </a:pPr>
                      <a:r>
                        <a:rPr lang="de-CH" sz="1100" b="0" kern="1200" dirty="0">
                          <a:solidFill>
                            <a:schemeClr val="dk1"/>
                          </a:solidFill>
                          <a:latin typeface="+mn-lt"/>
                          <a:ea typeface="+mn-ea"/>
                          <a:cs typeface="+mn-cs"/>
                        </a:rPr>
                        <a:t>Rückerstattungen Kanton</a:t>
                      </a:r>
                    </a:p>
                  </a:txBody>
                  <a:tcPr marT="45723" marB="45723">
                    <a:solidFill>
                      <a:srgbClr val="F4F8EC"/>
                    </a:solidFill>
                  </a:tcPr>
                </a:tc>
                <a:extLst>
                  <a:ext uri="{0D108BD9-81ED-4DB2-BD59-A6C34878D82A}">
                    <a16:rowId xmlns:a16="http://schemas.microsoft.com/office/drawing/2014/main" val="10006"/>
                  </a:ext>
                </a:extLst>
              </a:tr>
              <a:tr h="412281">
                <a:tc>
                  <a:txBody>
                    <a:bodyPr/>
                    <a:lstStyle/>
                    <a:p>
                      <a:r>
                        <a:rPr lang="de-CH" sz="1100" b="1" dirty="0"/>
                        <a:t>Beiträge für eigene Rechnung</a:t>
                      </a:r>
                    </a:p>
                  </a:txBody>
                  <a:tcPr marT="45723" marB="45723">
                    <a:solidFill>
                      <a:srgbClr val="E6EED5"/>
                    </a:solidFill>
                  </a:tcPr>
                </a:tc>
                <a:tc>
                  <a:txBody>
                    <a:bodyPr/>
                    <a:lstStyle/>
                    <a:p>
                      <a:pPr>
                        <a:tabLst>
                          <a:tab pos="1252538" algn="r"/>
                        </a:tabLst>
                      </a:pPr>
                      <a:r>
                        <a:rPr lang="de-CH" sz="1100" b="1" dirty="0"/>
                        <a:t>CHF</a:t>
                      </a:r>
                      <a:r>
                        <a:rPr lang="de-CH" sz="1100" b="1" baseline="0" dirty="0"/>
                        <a:t>	77’843.90</a:t>
                      </a:r>
                      <a:endParaRPr lang="de-CH" sz="1100" b="1" dirty="0"/>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Rückerstattung Kanton Rail-Check &amp; Bibliothek</a:t>
                      </a:r>
                    </a:p>
                    <a:p>
                      <a:pPr marL="171450" indent="-171450">
                        <a:buFontTx/>
                        <a:buChar char="-"/>
                      </a:pPr>
                      <a:r>
                        <a:rPr lang="de-CH" sz="1100" b="0" kern="1200" baseline="0" dirty="0">
                          <a:solidFill>
                            <a:schemeClr val="dk1"/>
                          </a:solidFill>
                          <a:latin typeface="+mn-lt"/>
                          <a:ea typeface="+mn-ea"/>
                          <a:cs typeface="+mn-cs"/>
                        </a:rPr>
                        <a:t>Anteil Bergbahnen Hohsaas AG Überwachung Triftgletscher (50% / keine Subventionen)</a:t>
                      </a:r>
                    </a:p>
                  </a:txBody>
                  <a:tcPr marT="45723" marB="45723">
                    <a:solidFill>
                      <a:srgbClr val="E6EED5"/>
                    </a:solidFill>
                  </a:tcPr>
                </a:tc>
                <a:extLst>
                  <a:ext uri="{0D108BD9-81ED-4DB2-BD59-A6C34878D82A}">
                    <a16:rowId xmlns:a16="http://schemas.microsoft.com/office/drawing/2014/main" val="10007"/>
                  </a:ext>
                </a:extLst>
              </a:tr>
              <a:tr h="197473">
                <a:tc>
                  <a:txBody>
                    <a:bodyPr/>
                    <a:lstStyle/>
                    <a:p>
                      <a:r>
                        <a:rPr lang="de-CH" sz="1100" b="1" dirty="0"/>
                        <a:t>Entnahmen aus Spezialfinanzierungen</a:t>
                      </a:r>
                    </a:p>
                  </a:txBody>
                  <a:tcPr marT="45723" marB="45723">
                    <a:solidFill>
                      <a:srgbClr val="F4F8EC"/>
                    </a:solidFill>
                  </a:tcPr>
                </a:tc>
                <a:tc>
                  <a:txBody>
                    <a:bodyPr/>
                    <a:lstStyle/>
                    <a:p>
                      <a:pPr>
                        <a:tabLst>
                          <a:tab pos="1252538" algn="r"/>
                        </a:tabLst>
                      </a:pPr>
                      <a:r>
                        <a:rPr lang="de-CH" sz="1100" b="1" dirty="0"/>
                        <a:t>CHF	64’291.12</a:t>
                      </a:r>
                    </a:p>
                  </a:txBody>
                  <a:tcPr marT="45723" marB="45723">
                    <a:solidFill>
                      <a:srgbClr val="F4F8EC"/>
                    </a:solidFill>
                  </a:tcPr>
                </a:tc>
                <a:tc>
                  <a:txBody>
                    <a:bodyPr/>
                    <a:lstStyle/>
                    <a:p>
                      <a:pPr marL="171450" indent="-171450">
                        <a:buFontTx/>
                        <a:buChar char="-"/>
                      </a:pPr>
                      <a:r>
                        <a:rPr lang="de-CH" sz="1100" b="0" kern="1200" baseline="0" dirty="0">
                          <a:solidFill>
                            <a:schemeClr val="dk1"/>
                          </a:solidFill>
                          <a:latin typeface="+mn-lt"/>
                          <a:ea typeface="+mn-ea"/>
                          <a:cs typeface="+mn-cs"/>
                        </a:rPr>
                        <a:t>Fehlbeiträge im Bereich Abwasser von CHF 64’291.12</a:t>
                      </a:r>
                    </a:p>
                    <a:p>
                      <a:pPr marL="171450" indent="-171450">
                        <a:buFontTx/>
                        <a:buChar char="-"/>
                      </a:pPr>
                      <a:r>
                        <a:rPr lang="de-CH" sz="1100" b="0" kern="1200" baseline="0" dirty="0">
                          <a:solidFill>
                            <a:schemeClr val="dk1"/>
                          </a:solidFill>
                          <a:latin typeface="+mn-lt"/>
                          <a:ea typeface="+mn-ea"/>
                          <a:cs typeface="+mn-cs"/>
                        </a:rPr>
                        <a:t>Neues homologiertes Abwasserreglement / Einführung Grundgebühr Abwasser ab 2022</a:t>
                      </a:r>
                    </a:p>
                  </a:txBody>
                  <a:tcPr marT="45723" marB="45723">
                    <a:solidFill>
                      <a:srgbClr val="F4F8EC"/>
                    </a:solidFill>
                  </a:tcPr>
                </a:tc>
                <a:extLst>
                  <a:ext uri="{0D108BD9-81ED-4DB2-BD59-A6C34878D82A}">
                    <a16:rowId xmlns:a16="http://schemas.microsoft.com/office/drawing/2014/main" val="3673676450"/>
                  </a:ext>
                </a:extLst>
              </a:tr>
              <a:tr h="251672">
                <a:tc>
                  <a:txBody>
                    <a:bodyPr/>
                    <a:lstStyle/>
                    <a:p>
                      <a:r>
                        <a:rPr lang="de-CH" sz="1100" b="1" dirty="0"/>
                        <a:t>Interne Verrechnungen</a:t>
                      </a:r>
                    </a:p>
                  </a:txBody>
                  <a:tcPr marT="45723" marB="45723">
                    <a:solidFill>
                      <a:srgbClr val="E6EED5"/>
                    </a:solidFill>
                  </a:tcPr>
                </a:tc>
                <a:tc>
                  <a:txBody>
                    <a:bodyPr/>
                    <a:lstStyle/>
                    <a:p>
                      <a:pPr>
                        <a:tabLst>
                          <a:tab pos="1252538" algn="r"/>
                        </a:tabLst>
                      </a:pPr>
                      <a:r>
                        <a:rPr lang="de-CH" sz="1100" b="1" dirty="0"/>
                        <a:t>CHF	185’843.35</a:t>
                      </a:r>
                    </a:p>
                  </a:txBody>
                  <a:tcPr marT="45723" marB="45723">
                    <a:solidFill>
                      <a:srgbClr val="E6EED5"/>
                    </a:solidFill>
                  </a:tcPr>
                </a:tc>
                <a:tc>
                  <a:txBody>
                    <a:bodyPr/>
                    <a:lstStyle/>
                    <a:p>
                      <a:pPr marL="171450" indent="-171450">
                        <a:buFontTx/>
                        <a:buChar char="-"/>
                      </a:pPr>
                      <a:r>
                        <a:rPr lang="de-CH" sz="1100" b="0" kern="1200" baseline="0" dirty="0">
                          <a:solidFill>
                            <a:schemeClr val="dk1"/>
                          </a:solidFill>
                          <a:latin typeface="+mn-lt"/>
                          <a:ea typeface="+mn-ea"/>
                          <a:cs typeface="+mn-cs"/>
                        </a:rPr>
                        <a:t>Interne Verrechnungen Personalaufwand Werkhof/Verwaltung sowie Darlehenszinsen</a:t>
                      </a:r>
                    </a:p>
                  </a:txBody>
                  <a:tcPr marT="45723" marB="45723">
                    <a:solidFill>
                      <a:srgbClr val="E6EED5"/>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841990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mei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meinde Saas-Grund.potx" id="{2CEFDD06-B1D8-41BE-80E8-6F9D83CBCFF7}" vid="{21A0F795-9F95-4DC6-A55A-297795F0940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Gemeinde Saas-Grund</Template>
  <TotalTime>0</TotalTime>
  <Words>4852</Words>
  <Application>Microsoft Office PowerPoint</Application>
  <PresentationFormat>Breitbild</PresentationFormat>
  <Paragraphs>1513</Paragraphs>
  <Slides>80</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80</vt:i4>
      </vt:variant>
    </vt:vector>
  </HeadingPairs>
  <TitlesOfParts>
    <vt:vector size="87" baseType="lpstr">
      <vt:lpstr>Arial</vt:lpstr>
      <vt:lpstr>Arial-BoldItalicMT</vt:lpstr>
      <vt:lpstr>Calibri</vt:lpstr>
      <vt:lpstr>Symbol</vt:lpstr>
      <vt:lpstr>SymbolMT</vt:lpstr>
      <vt:lpstr>Wingdings</vt:lpstr>
      <vt:lpstr>Office</vt:lpstr>
      <vt:lpstr>PowerPoint-Präsentation</vt:lpstr>
      <vt:lpstr>1. Begrüssung / Wahl der Stimmenzähler</vt:lpstr>
      <vt:lpstr>2. Protokoll der Urversammlung vom 16.12.2021  (lag zur Einsichtnahme auf)</vt:lpstr>
      <vt:lpstr>PowerPoint-Präsentation</vt:lpstr>
      <vt:lpstr>PowerPoint-Präsentation</vt:lpstr>
      <vt:lpstr>4. Jahresrechnung 2021</vt:lpstr>
      <vt:lpstr>Kurzüberblick</vt:lpstr>
      <vt:lpstr>Laufende Rechnung - Aufwand</vt:lpstr>
      <vt:lpstr>Laufende Rechnung - Ertrag</vt:lpstr>
      <vt:lpstr>Investitionsrechnung 2021</vt:lpstr>
      <vt:lpstr>Bilanz 2021</vt:lpstr>
      <vt:lpstr>Zusatz- &amp; Nachtragskredite</vt:lpstr>
      <vt:lpstr>Finanzkennzahlen</vt:lpstr>
      <vt:lpstr>5. Teilrevision Zonen- &amp; Nutzungsplanung Neubau Eishalle</vt:lpstr>
      <vt:lpstr>PowerPoint-Präsentation</vt:lpstr>
      <vt:lpstr>6. Bergbahnen Hohsaas AG; Konsultativabstimmungen</vt:lpstr>
      <vt:lpstr>Bergbahnen Hohsaas AG - Konsultativabstimmung</vt:lpstr>
      <vt:lpstr>PowerPoint-Präsentation</vt:lpstr>
      <vt:lpstr>Intensivstation – Sanierung BBHAG Sicht Gemeinde</vt:lpstr>
      <vt:lpstr>Intensivstation – Sanierung BBHAG Sicht Gemeinde</vt:lpstr>
      <vt:lpstr>Reha – Aktuelle Situation und Risiken</vt:lpstr>
      <vt:lpstr>Reha – Zukunftsszenarien</vt:lpstr>
      <vt:lpstr>PowerPoint-Präsentation</vt:lpstr>
      <vt:lpstr>Autonomie – Langfristige Fortführungsfähigkeit</vt:lpstr>
      <vt:lpstr>Heutige Verhältnisse - Aktionärsübersicht</vt:lpstr>
      <vt:lpstr>Varianten «Verkauf»</vt:lpstr>
      <vt:lpstr>Kapitalerhöhung – grober Ablauf</vt:lpstr>
      <vt:lpstr> Kapitalerhöhung – Grober Ablauf ordentliche</vt:lpstr>
      <vt:lpstr> Kapitalerhöhung – Wer kann zeichnen?</vt:lpstr>
      <vt:lpstr> Kapitalerhöhung – Simulation Fallbeispiel</vt:lpstr>
      <vt:lpstr> Verkauf bestehende Aktien</vt:lpstr>
      <vt:lpstr> Verkauf bestehende Aktien</vt:lpstr>
      <vt:lpstr> Verkauf bestehende Aktien – Wer kann verkaufen?</vt:lpstr>
      <vt:lpstr> Verkauf bestehende Aktien– Simulation Fallbeispiel</vt:lpstr>
      <vt:lpstr>Vergleich der Varianten «Verkauf»</vt:lpstr>
      <vt:lpstr>Autonomie – Langfristige Fortführungsfähigkeit</vt:lpstr>
      <vt:lpstr>Rückkaufrecht der Bergbahnen Hohsaas AG</vt:lpstr>
      <vt:lpstr>Aktueller Buchwert in der Verwaltungsrechnung</vt:lpstr>
      <vt:lpstr>Beurteilungskriterien für eine Integration</vt:lpstr>
      <vt:lpstr>Kosteneinsparungspotentiale</vt:lpstr>
      <vt:lpstr>Beurteilungskriterien Saastal Bergbahnen</vt:lpstr>
      <vt:lpstr>Beurteilungskriterien Saastal Bergbahnen</vt:lpstr>
      <vt:lpstr>Beurteilungskriterien Saastal Bergbahnen</vt:lpstr>
      <vt:lpstr>Kosteneinsparungspotential Saastal BB</vt:lpstr>
      <vt:lpstr>Beurteilungskriterien Verkauf an einen Dritten</vt:lpstr>
      <vt:lpstr>Bergbahnen Hohsaas AG nach der Sanierung</vt:lpstr>
      <vt:lpstr>Ausgangslage</vt:lpstr>
      <vt:lpstr>Betriebsbewilligungen bis…</vt:lpstr>
      <vt:lpstr>Investitionen getätigt/in Ausführung seit NLS</vt:lpstr>
      <vt:lpstr>Investitionen langfristig (7 Jahre)</vt:lpstr>
      <vt:lpstr>Rückstellungen / Erneuerung Bahnen</vt:lpstr>
      <vt:lpstr>Umsatzverlauf Winter</vt:lpstr>
      <vt:lpstr>Umsatzverlauf Sommer</vt:lpstr>
      <vt:lpstr>Liquidität BBH</vt:lpstr>
      <vt:lpstr>Mietzahlungen an Gemeinde</vt:lpstr>
      <vt:lpstr>Reduzierte Mietzahlung 2021 (COVID-19)</vt:lpstr>
      <vt:lpstr>Nettoschuld pro Kopf (Gemeinde)</vt:lpstr>
      <vt:lpstr>Zusammenfassung</vt:lpstr>
      <vt:lpstr>Weiterführung &amp; Potential</vt:lpstr>
      <vt:lpstr>Weiterführung &amp; Potential</vt:lpstr>
      <vt:lpstr>Weiterführung &amp; Potential</vt:lpstr>
      <vt:lpstr>Schlussfolgerungen</vt:lpstr>
      <vt:lpstr>Bergbahnen Hohsaas AG - Konsultativabstimmung</vt:lpstr>
      <vt:lpstr>Grundsatzfrage «Verkauf» Bergbahnen</vt:lpstr>
      <vt:lpstr>Varianten «Verkauf»</vt:lpstr>
      <vt:lpstr>Verkauf Aktienmehrheit an Saastal Bergbahnen AG</vt:lpstr>
      <vt:lpstr>Verkauf Aktienmehrheit an Dritte</vt:lpstr>
      <vt:lpstr>7. Anträge &amp; Verschiedenes</vt:lpstr>
      <vt:lpstr>PowerPoint-Präsentation</vt:lpstr>
      <vt:lpstr>1. Protokoll der Burgerversammlung vom 16.12.2021  (lag zur Einsichtnahme auf)</vt:lpstr>
      <vt:lpstr>2. Jahresrechnung 2021</vt:lpstr>
      <vt:lpstr>Kurzüberblick</vt:lpstr>
      <vt:lpstr>Laufende Rechnung</vt:lpstr>
      <vt:lpstr>Investitionsrechnung 2021</vt:lpstr>
      <vt:lpstr>Bilanz 2021</vt:lpstr>
      <vt:lpstr>Zusatz- &amp; Nachtragskredite</vt:lpstr>
      <vt:lpstr>3. Alpreglement</vt:lpstr>
      <vt:lpstr>Gemäss Gemeindegesetz Art. 17 berät und beschliesst die Ur- &amp; Burgerversammlung die Annahme und die Abänderung aller kommunalen Reglemente.  Art. 16 Abs. 4 hält fest, dass die Reglemente artikelweise oder, wenn es die Mehrheit der Versammlung beschliesst, kapitelweise oder gesamthaft der Abstimmung unterbreitet werden.   Ersatz Alpreglement vom 28.06.1996 Anpassung an die heutigen Gegebenheiten / Vereinheitlichung   Vorschlag: Genehmigung Reglement gesamthaft</vt:lpstr>
      <vt:lpstr>Fragen?     Genehmigung</vt:lpstr>
      <vt:lpstr>4. Anträge &amp; Verschiedenes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Florian Ruffiner - Avalua AG</dc:creator>
  <cp:lastModifiedBy>Sandro Kalbermatten</cp:lastModifiedBy>
  <cp:revision>91</cp:revision>
  <cp:lastPrinted>2022-05-25T09:46:16Z</cp:lastPrinted>
  <dcterms:created xsi:type="dcterms:W3CDTF">2022-05-23T07:25:44Z</dcterms:created>
  <dcterms:modified xsi:type="dcterms:W3CDTF">2022-06-08T08:04:48Z</dcterms:modified>
</cp:coreProperties>
</file>