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7" r:id="rId11"/>
    <p:sldId id="266" r:id="rId12"/>
    <p:sldId id="260" r:id="rId13"/>
    <p:sldId id="277" r:id="rId14"/>
    <p:sldId id="279" r:id="rId15"/>
    <p:sldId id="280" r:id="rId16"/>
    <p:sldId id="281" r:id="rId17"/>
    <p:sldId id="282" r:id="rId18"/>
    <p:sldId id="283" r:id="rId19"/>
    <p:sldId id="284" r:id="rId20"/>
    <p:sldId id="268" r:id="rId21"/>
    <p:sldId id="269" r:id="rId22"/>
    <p:sldId id="270" r:id="rId23"/>
    <p:sldId id="271" r:id="rId24"/>
    <p:sldId id="272" r:id="rId25"/>
    <p:sldId id="273" r:id="rId26"/>
    <p:sldId id="274" r:id="rId27"/>
    <p:sldId id="275" r:id="rId28"/>
    <p:sldId id="276" r:id="rId29"/>
    <p:sldId id="285"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F31"/>
    <a:srgbClr val="F4F8EC"/>
    <a:srgbClr val="E6E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59" d="100"/>
          <a:sy n="159" d="100"/>
        </p:scale>
        <p:origin x="22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E9B80-A9D3-4C4B-8923-4EAAB4F816E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CC1FF234-1409-4E7B-9410-E0A79DCCD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A313C52E-0C37-465D-8B1A-73AFF2D4BF4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5" name="Fußzeilenplatzhalter 4">
            <a:extLst>
              <a:ext uri="{FF2B5EF4-FFF2-40B4-BE49-F238E27FC236}">
                <a16:creationId xmlns:a16="http://schemas.microsoft.com/office/drawing/2014/main" id="{41D10872-F866-405A-BD93-C12569B6617D}"/>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2749A8F6-63E6-4BFA-9AD4-48A7ACC2F669}"/>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59236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A6A90-6504-4D0C-A3A4-7D5BBC6EF6D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8AA1CB46-0199-43B3-B05C-44029929C55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8D0D5C0-0CEB-47FD-97D9-132ED999E902}"/>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5" name="Fußzeilenplatzhalter 4">
            <a:extLst>
              <a:ext uri="{FF2B5EF4-FFF2-40B4-BE49-F238E27FC236}">
                <a16:creationId xmlns:a16="http://schemas.microsoft.com/office/drawing/2014/main" id="{594C0A15-FF83-4324-A12D-BE33DF4FC9FC}"/>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6336E7BC-D525-40C6-A28B-67AB91F5ADEB}"/>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147323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0015563-3664-4C19-BCD1-F6BD513E5DA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05553E95-948E-43BE-913A-7AE46FD837F6}"/>
              </a:ext>
            </a:extLst>
          </p:cNvPr>
          <p:cNvSpPr>
            <a:spLocks noGrp="1"/>
          </p:cNvSpPr>
          <p:nvPr>
            <p:ph type="body" orient="vert" idx="1"/>
          </p:nvPr>
        </p:nvSpPr>
        <p:spPr>
          <a:xfrm>
            <a:off x="1524000" y="365125"/>
            <a:ext cx="70485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EDCC20B-6C18-4C5F-BA41-2525D03A7E17}"/>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5" name="Fußzeilenplatzhalter 4">
            <a:extLst>
              <a:ext uri="{FF2B5EF4-FFF2-40B4-BE49-F238E27FC236}">
                <a16:creationId xmlns:a16="http://schemas.microsoft.com/office/drawing/2014/main" id="{F73B4438-F396-4FCB-9EF7-82E51B9A61A4}"/>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EBF6A2B5-72D8-4C4C-A467-60B042D094FE}"/>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405027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214AF-C432-4883-AB43-2BC7F7BC600F}"/>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1B5B265-047E-48B4-8A4D-218DD79FB62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CDCF200-CBB3-405D-B352-783DF76716DD}"/>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5" name="Fußzeilenplatzhalter 4">
            <a:extLst>
              <a:ext uri="{FF2B5EF4-FFF2-40B4-BE49-F238E27FC236}">
                <a16:creationId xmlns:a16="http://schemas.microsoft.com/office/drawing/2014/main" id="{31964CBE-F178-4175-BECC-27D2CE1E2EDC}"/>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9645ECB-EE47-4010-AA9D-17B21428914E}"/>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96041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7D9DD-25B8-485C-A25C-348360061AB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3D592EC-F6C2-426A-B4E0-9F21D2EE66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0729FA0-6615-4FE7-95A9-82980FB154CD}"/>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5" name="Fußzeilenplatzhalter 4">
            <a:extLst>
              <a:ext uri="{FF2B5EF4-FFF2-40B4-BE49-F238E27FC236}">
                <a16:creationId xmlns:a16="http://schemas.microsoft.com/office/drawing/2014/main" id="{92E85970-366E-44DE-AC07-7DDF230EBBED}"/>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9CA13F45-C4B0-4D1C-837E-D716F6406D08}"/>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71852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1420C-BC0E-420C-A80E-002A0D4533F8}"/>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E74C29B-9F66-402D-B9DD-34DACE4136F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E33C1EF-5C72-45B3-AC82-5E57AA806AB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F7B2449-018C-4FE9-9A56-C7CA95BFD03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6" name="Fußzeilenplatzhalter 5">
            <a:extLst>
              <a:ext uri="{FF2B5EF4-FFF2-40B4-BE49-F238E27FC236}">
                <a16:creationId xmlns:a16="http://schemas.microsoft.com/office/drawing/2014/main" id="{9B0C62E4-2921-44C4-9AD6-A7845F83E9CE}"/>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7017FDE2-EE07-4861-80DD-B8D26BF9BDEF}"/>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11562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9E6CB-94B2-4EA1-A042-DF802EB95165}"/>
              </a:ext>
            </a:extLst>
          </p:cNvPr>
          <p:cNvSpPr>
            <a:spLocks noGrp="1"/>
          </p:cNvSpPr>
          <p:nvPr>
            <p:ph type="title"/>
          </p:nvPr>
        </p:nvSpPr>
        <p:spPr>
          <a:xfrm>
            <a:off x="1524000" y="365125"/>
            <a:ext cx="9831388"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F3F8471-3145-410C-9A97-5DCBAA906F24}"/>
              </a:ext>
            </a:extLst>
          </p:cNvPr>
          <p:cNvSpPr>
            <a:spLocks noGrp="1"/>
          </p:cNvSpPr>
          <p:nvPr>
            <p:ph type="body" idx="1"/>
          </p:nvPr>
        </p:nvSpPr>
        <p:spPr>
          <a:xfrm>
            <a:off x="1524000" y="1681163"/>
            <a:ext cx="4473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CA1567E-CC84-4EFA-BF6F-3A45A9042A25}"/>
              </a:ext>
            </a:extLst>
          </p:cNvPr>
          <p:cNvSpPr>
            <a:spLocks noGrp="1"/>
          </p:cNvSpPr>
          <p:nvPr>
            <p:ph sz="half" idx="2"/>
          </p:nvPr>
        </p:nvSpPr>
        <p:spPr>
          <a:xfrm>
            <a:off x="1524000" y="2505075"/>
            <a:ext cx="4473575"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D4BA6146-5FED-4D3C-8C97-8DF2E761A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CCCAF4A-6A80-410D-9CE6-764104FEE4B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7765916-5727-4DBB-AE0C-20E5612C615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8" name="Fußzeilenplatzhalter 7">
            <a:extLst>
              <a:ext uri="{FF2B5EF4-FFF2-40B4-BE49-F238E27FC236}">
                <a16:creationId xmlns:a16="http://schemas.microsoft.com/office/drawing/2014/main" id="{03CF95DA-DA9F-44E4-B6E0-C3C772C440C7}"/>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9" name="Foliennummernplatzhalter 8">
            <a:extLst>
              <a:ext uri="{FF2B5EF4-FFF2-40B4-BE49-F238E27FC236}">
                <a16:creationId xmlns:a16="http://schemas.microsoft.com/office/drawing/2014/main" id="{496379C8-ADEB-4C33-8845-6CA4F78E5084}"/>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410116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417F2-0786-4440-945D-F0AF09C63CC2}"/>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064B1F6-56DF-43BE-87CC-820EC8BF398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4" name="Fußzeilenplatzhalter 3">
            <a:extLst>
              <a:ext uri="{FF2B5EF4-FFF2-40B4-BE49-F238E27FC236}">
                <a16:creationId xmlns:a16="http://schemas.microsoft.com/office/drawing/2014/main" id="{4F5EEF88-8C42-46D0-8A78-EB1F3C395D80}"/>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5" name="Foliennummernplatzhalter 4">
            <a:extLst>
              <a:ext uri="{FF2B5EF4-FFF2-40B4-BE49-F238E27FC236}">
                <a16:creationId xmlns:a16="http://schemas.microsoft.com/office/drawing/2014/main" id="{6B5E0B17-3B75-4FCE-9633-F78C4EC6920A}"/>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60779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CC855F0-D8C3-40FC-9434-07FA0B6B1D28}"/>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3" name="Fußzeilenplatzhalter 2">
            <a:extLst>
              <a:ext uri="{FF2B5EF4-FFF2-40B4-BE49-F238E27FC236}">
                <a16:creationId xmlns:a16="http://schemas.microsoft.com/office/drawing/2014/main" id="{1EEA9F1E-8A2C-4227-A61C-EF2D5136F86A}"/>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4" name="Foliennummernplatzhalter 3">
            <a:extLst>
              <a:ext uri="{FF2B5EF4-FFF2-40B4-BE49-F238E27FC236}">
                <a16:creationId xmlns:a16="http://schemas.microsoft.com/office/drawing/2014/main" id="{F7ED2E88-99C3-4DA9-BD84-AA6433652C16}"/>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01611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DE2B5-E65F-4E46-B578-FE09227EBC49}"/>
              </a:ext>
            </a:extLst>
          </p:cNvPr>
          <p:cNvSpPr>
            <a:spLocks noGrp="1"/>
          </p:cNvSpPr>
          <p:nvPr>
            <p:ph type="title"/>
          </p:nvPr>
        </p:nvSpPr>
        <p:spPr>
          <a:xfrm>
            <a:off x="1524000" y="457200"/>
            <a:ext cx="324802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1B4B802-3CD9-4F7A-8FB7-D21189E8D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D50FAD35-7F25-43A0-B2EB-551CC118D47A}"/>
              </a:ext>
            </a:extLst>
          </p:cNvPr>
          <p:cNvSpPr>
            <a:spLocks noGrp="1"/>
          </p:cNvSpPr>
          <p:nvPr>
            <p:ph type="body" sz="half" idx="2"/>
          </p:nvPr>
        </p:nvSpPr>
        <p:spPr>
          <a:xfrm>
            <a:off x="1524000" y="2057400"/>
            <a:ext cx="32480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AFA2BC8-8F84-4D18-8393-AB60E47C05E9}"/>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6" name="Fußzeilenplatzhalter 5">
            <a:extLst>
              <a:ext uri="{FF2B5EF4-FFF2-40B4-BE49-F238E27FC236}">
                <a16:creationId xmlns:a16="http://schemas.microsoft.com/office/drawing/2014/main" id="{8AAB2669-15F9-4011-8A61-F2D6B32ABCFB}"/>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36DBFB92-87FF-4377-8E45-4D1D152D281B}"/>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53865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F8732-58F0-4445-B509-86D1623C7CF3}"/>
              </a:ext>
            </a:extLst>
          </p:cNvPr>
          <p:cNvSpPr>
            <a:spLocks noGrp="1"/>
          </p:cNvSpPr>
          <p:nvPr>
            <p:ph type="title"/>
          </p:nvPr>
        </p:nvSpPr>
        <p:spPr>
          <a:xfrm>
            <a:off x="1524000" y="457200"/>
            <a:ext cx="324802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A30808A0-6B94-40E2-B478-BA3852351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a:extLst>
              <a:ext uri="{FF2B5EF4-FFF2-40B4-BE49-F238E27FC236}">
                <a16:creationId xmlns:a16="http://schemas.microsoft.com/office/drawing/2014/main" id="{91EACFAA-393D-41BB-A3DD-2CD6369C96A2}"/>
              </a:ext>
            </a:extLst>
          </p:cNvPr>
          <p:cNvSpPr>
            <a:spLocks noGrp="1"/>
          </p:cNvSpPr>
          <p:nvPr>
            <p:ph type="body" sz="half" idx="2"/>
          </p:nvPr>
        </p:nvSpPr>
        <p:spPr>
          <a:xfrm>
            <a:off x="1524000" y="2057400"/>
            <a:ext cx="32480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7CB75BE-35B4-4F58-B661-CCA0A82BED3C}"/>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11.06.2021</a:t>
            </a:fld>
            <a:endParaRPr lang="de-CH"/>
          </a:p>
        </p:txBody>
      </p:sp>
      <p:sp>
        <p:nvSpPr>
          <p:cNvPr id="6" name="Fußzeilenplatzhalter 5">
            <a:extLst>
              <a:ext uri="{FF2B5EF4-FFF2-40B4-BE49-F238E27FC236}">
                <a16:creationId xmlns:a16="http://schemas.microsoft.com/office/drawing/2014/main" id="{9F146A8C-A365-495C-809C-6AC2EBB645E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D9ED8C90-3DF1-48C2-8893-7B1E73220387}"/>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07494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4A39B0D-83E5-4296-BBCA-8B9AB70B5559}"/>
              </a:ext>
            </a:extLst>
          </p:cNvPr>
          <p:cNvSpPr>
            <a:spLocks noGrp="1"/>
          </p:cNvSpPr>
          <p:nvPr>
            <p:ph type="title"/>
          </p:nvPr>
        </p:nvSpPr>
        <p:spPr>
          <a:xfrm>
            <a:off x="1604740" y="410633"/>
            <a:ext cx="10182796" cy="540808"/>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A635820D-D41F-479A-A980-3D1CB79C8A3D}"/>
              </a:ext>
            </a:extLst>
          </p:cNvPr>
          <p:cNvSpPr>
            <a:spLocks noGrp="1"/>
          </p:cNvSpPr>
          <p:nvPr>
            <p:ph type="body" idx="1"/>
          </p:nvPr>
        </p:nvSpPr>
        <p:spPr>
          <a:xfrm>
            <a:off x="1604740" y="1126067"/>
            <a:ext cx="10182796" cy="553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0" name="Grafik 9">
            <a:extLst>
              <a:ext uri="{FF2B5EF4-FFF2-40B4-BE49-F238E27FC236}">
                <a16:creationId xmlns:a16="http://schemas.microsoft.com/office/drawing/2014/main" id="{ABB45D9F-0F9A-4E45-8B07-22AE043893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4464" y="136525"/>
            <a:ext cx="1047272" cy="1296000"/>
          </a:xfrm>
          <a:prstGeom prst="rect">
            <a:avLst/>
          </a:prstGeom>
        </p:spPr>
      </p:pic>
      <p:pic>
        <p:nvPicPr>
          <p:cNvPr id="12" name="Grafik 11">
            <a:extLst>
              <a:ext uri="{FF2B5EF4-FFF2-40B4-BE49-F238E27FC236}">
                <a16:creationId xmlns:a16="http://schemas.microsoft.com/office/drawing/2014/main" id="{B15EC6F4-B906-446E-AC41-0DA34166617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251458" cy="6858000"/>
          </a:xfrm>
          <a:prstGeom prst="rect">
            <a:avLst/>
          </a:prstGeom>
        </p:spPr>
      </p:pic>
    </p:spTree>
    <p:extLst>
      <p:ext uri="{BB962C8B-B14F-4D97-AF65-F5344CB8AC3E}">
        <p14:creationId xmlns:p14="http://schemas.microsoft.com/office/powerpoint/2010/main" val="394934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p:txBody>
          <a:bodyPr>
            <a:noAutofit/>
          </a:bodyPr>
          <a:lstStyle/>
          <a:p>
            <a:r>
              <a:rPr lang="de-CH" sz="4000" dirty="0"/>
              <a:t>Urversammlung vom 10. Juni 2021</a:t>
            </a:r>
          </a:p>
        </p:txBody>
      </p:sp>
      <p:sp>
        <p:nvSpPr>
          <p:cNvPr id="3" name="Inhaltsplatzhalter 2">
            <a:extLst>
              <a:ext uri="{FF2B5EF4-FFF2-40B4-BE49-F238E27FC236}">
                <a16:creationId xmlns:a16="http://schemas.microsoft.com/office/drawing/2014/main" id="{E721C5DF-2706-4040-B728-573858182950}"/>
              </a:ext>
            </a:extLst>
          </p:cNvPr>
          <p:cNvSpPr>
            <a:spLocks noGrp="1"/>
          </p:cNvSpPr>
          <p:nvPr>
            <p:ph idx="1"/>
          </p:nvPr>
        </p:nvSpPr>
        <p:spPr/>
        <p:txBody>
          <a:bodyPr/>
          <a:lstStyle/>
          <a:p>
            <a:pPr marL="0" indent="0">
              <a:buNone/>
            </a:pPr>
            <a:r>
              <a:rPr lang="de-CH" b="1" dirty="0"/>
              <a:t>Traktanden:</a:t>
            </a:r>
          </a:p>
          <a:p>
            <a:pPr marL="457200" indent="-457200">
              <a:buAutoNum type="arabicPeriod"/>
            </a:pPr>
            <a:r>
              <a:rPr lang="de-CH" dirty="0"/>
              <a:t>Begrüssung / Wahl der Stimmenzähler</a:t>
            </a:r>
          </a:p>
          <a:p>
            <a:pPr marL="457200" indent="-457200">
              <a:buAutoNum type="arabicPeriod"/>
            </a:pPr>
            <a:r>
              <a:rPr lang="de-CH" dirty="0"/>
              <a:t>Protokoll der ordentlichen Urversammlung vom 18.02.2021 (lag zur Einsichtnahme auf)</a:t>
            </a:r>
          </a:p>
          <a:p>
            <a:pPr marL="457200" indent="-457200">
              <a:buAutoNum type="arabicPeriod"/>
            </a:pPr>
            <a:r>
              <a:rPr lang="de-CH" dirty="0"/>
              <a:t>Verwaltungsrechnung 2020</a:t>
            </a:r>
          </a:p>
          <a:p>
            <a:pPr marL="914400" lvl="1" indent="-457200">
              <a:buFont typeface="+mj-lt"/>
              <a:buAutoNum type="alphaLcParenR"/>
            </a:pPr>
            <a:r>
              <a:rPr lang="de-CH" sz="2400" dirty="0"/>
              <a:t>Präsentation</a:t>
            </a:r>
          </a:p>
          <a:p>
            <a:pPr marL="914400" lvl="1" indent="-457200">
              <a:buFont typeface="+mj-lt"/>
              <a:buAutoNum type="alphaLcParenR"/>
            </a:pPr>
            <a:r>
              <a:rPr lang="de-CH" sz="2400" dirty="0"/>
              <a:t>Genehmigung</a:t>
            </a:r>
          </a:p>
          <a:p>
            <a:pPr marL="457200" lvl="1" indent="-457200">
              <a:spcBef>
                <a:spcPts val="1000"/>
              </a:spcBef>
              <a:buFont typeface="+mj-lt"/>
              <a:buAutoNum type="arabicPeriod" startAt="4"/>
            </a:pPr>
            <a:r>
              <a:rPr lang="de-CH" sz="2400" dirty="0"/>
              <a:t>Bericht der Revisionsstelle</a:t>
            </a:r>
          </a:p>
          <a:p>
            <a:pPr marL="457200" lvl="1" indent="-457200">
              <a:spcBef>
                <a:spcPts val="1000"/>
              </a:spcBef>
              <a:buFont typeface="+mj-lt"/>
              <a:buAutoNum type="arabicPeriod" startAt="4"/>
            </a:pPr>
            <a:r>
              <a:rPr lang="de-CH" sz="2400" dirty="0"/>
              <a:t>Anträge &amp; Verschiedenes</a:t>
            </a:r>
          </a:p>
        </p:txBody>
      </p:sp>
    </p:spTree>
    <p:extLst>
      <p:ext uri="{BB962C8B-B14F-4D97-AF65-F5344CB8AC3E}">
        <p14:creationId xmlns:p14="http://schemas.microsoft.com/office/powerpoint/2010/main" val="14446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Zusatz- &amp; Nachtragskredite</a:t>
            </a:r>
          </a:p>
        </p:txBody>
      </p:sp>
      <p:sp>
        <p:nvSpPr>
          <p:cNvPr id="5" name="Textfeld 4">
            <a:extLst>
              <a:ext uri="{FF2B5EF4-FFF2-40B4-BE49-F238E27FC236}">
                <a16:creationId xmlns:a16="http://schemas.microsoft.com/office/drawing/2014/main" id="{96F93D87-0BFE-43F7-9D08-B5DB39FD34BA}"/>
              </a:ext>
            </a:extLst>
          </p:cNvPr>
          <p:cNvSpPr txBox="1"/>
          <p:nvPr/>
        </p:nvSpPr>
        <p:spPr>
          <a:xfrm>
            <a:off x="1580988" y="609786"/>
            <a:ext cx="9938076" cy="4108689"/>
          </a:xfrm>
          <a:prstGeom prst="rect">
            <a:avLst/>
          </a:prstGeom>
          <a:noFill/>
        </p:spPr>
        <p:txBody>
          <a:bodyPr wrap="square">
            <a:spAutoFit/>
          </a:bodyPr>
          <a:lstStyle/>
          <a:p>
            <a:pPr algn="just">
              <a:lnSpc>
                <a:spcPct val="115000"/>
              </a:lnSpc>
              <a:spcAft>
                <a:spcPts val="1000"/>
              </a:spcAft>
            </a:pPr>
            <a:r>
              <a:rPr lang="de-CH" sz="1800" dirty="0">
                <a:effectLst/>
                <a:latin typeface="Arial" panose="020B0604020202020204" pitchFamily="34" charset="0"/>
                <a:ea typeface="Calibri" panose="020F0502020204030204" pitchFamily="34" charset="0"/>
                <a:cs typeface="Times New Roman" panose="02020603050405020304" pitchFamily="18" charset="0"/>
              </a:rPr>
              <a:t>Gemäss der Verordnung betreffend die Führung des Finanzhaushaltes der Gemeinden (VFFG) sind Zusatzkredite zu Verpflichtungskrediten (Investitionsrechnung) und Nachtragskredite zu Budgetkrediten (Laufende Rechnung), welche vom Gemeinderat beschlossen und den Betrag von Fr. 50‘000 übersteigen, der Urversammlung zur Kenntnis zu bringen (vgl. Art. 69ter2 und </a:t>
            </a:r>
            <a:r>
              <a:rPr lang="de-CH" dirty="0">
                <a:effectLst/>
                <a:latin typeface="Arial" panose="020B0604020202020204" pitchFamily="34" charset="0"/>
                <a:ea typeface="Calibri" panose="020F0502020204030204" pitchFamily="34" charset="0"/>
                <a:cs typeface="Times New Roman" panose="02020603050405020304" pitchFamily="18" charset="0"/>
              </a:rPr>
              <a:t>69quinqiues2 VFFG). Nachfolgend die entsprechenden Tabellen für das Verwaltungsjahr 2020.</a:t>
            </a:r>
          </a:p>
          <a:p>
            <a:pPr algn="just">
              <a:lnSpc>
                <a:spcPct val="115000"/>
              </a:lnSpc>
              <a:spcAft>
                <a:spcPts val="1000"/>
              </a:spcAft>
            </a:pPr>
            <a:endParaRPr lang="de-CH"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de-CH" b="1" dirty="0">
                <a:effectLst/>
                <a:latin typeface="Arial" panose="020B0604020202020204" pitchFamily="34" charset="0"/>
                <a:ea typeface="Calibri" panose="020F0502020204030204" pitchFamily="34" charset="0"/>
                <a:cs typeface="Times New Roman" panose="02020603050405020304" pitchFamily="18" charset="0"/>
              </a:rPr>
              <a:t>Laufende Rechnung</a:t>
            </a:r>
          </a:p>
          <a:p>
            <a:pPr algn="just">
              <a:lnSpc>
                <a:spcPct val="115000"/>
              </a:lnSpc>
              <a:spcAft>
                <a:spcPts val="1000"/>
              </a:spcAft>
            </a:pPr>
            <a:endParaRPr lang="de-CH"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de-CH"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de-CH" sz="500"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de-CH" b="1" dirty="0">
                <a:latin typeface="Arial" panose="020B0604020202020204" pitchFamily="34" charset="0"/>
                <a:cs typeface="Times New Roman" panose="02020603050405020304" pitchFamily="18" charset="0"/>
              </a:rPr>
              <a:t>Investitionsrechnung</a:t>
            </a:r>
          </a:p>
        </p:txBody>
      </p:sp>
      <p:graphicFrame>
        <p:nvGraphicFramePr>
          <p:cNvPr id="12" name="Tabelle 11">
            <a:extLst>
              <a:ext uri="{FF2B5EF4-FFF2-40B4-BE49-F238E27FC236}">
                <a16:creationId xmlns:a16="http://schemas.microsoft.com/office/drawing/2014/main" id="{F56829E6-820D-47AB-B274-286EE594ED23}"/>
              </a:ext>
            </a:extLst>
          </p:cNvPr>
          <p:cNvGraphicFramePr>
            <a:graphicFrameLocks noGrp="1"/>
          </p:cNvGraphicFramePr>
          <p:nvPr>
            <p:extLst>
              <p:ext uri="{D42A27DB-BD31-4B8C-83A1-F6EECF244321}">
                <p14:modId xmlns:p14="http://schemas.microsoft.com/office/powerpoint/2010/main" val="1363810810"/>
              </p:ext>
            </p:extLst>
          </p:nvPr>
        </p:nvGraphicFramePr>
        <p:xfrm>
          <a:off x="1681929" y="3183135"/>
          <a:ext cx="7285007" cy="884164"/>
        </p:xfrm>
        <a:graphic>
          <a:graphicData uri="http://schemas.openxmlformats.org/drawingml/2006/table">
            <a:tbl>
              <a:tblPr firstRow="1" firstCol="1" bandRow="1"/>
              <a:tblGrid>
                <a:gridCol w="1302673">
                  <a:extLst>
                    <a:ext uri="{9D8B030D-6E8A-4147-A177-3AD203B41FA5}">
                      <a16:colId xmlns:a16="http://schemas.microsoft.com/office/drawing/2014/main" val="5174228"/>
                    </a:ext>
                  </a:extLst>
                </a:gridCol>
                <a:gridCol w="2604568">
                  <a:extLst>
                    <a:ext uri="{9D8B030D-6E8A-4147-A177-3AD203B41FA5}">
                      <a16:colId xmlns:a16="http://schemas.microsoft.com/office/drawing/2014/main" val="1321197557"/>
                    </a:ext>
                  </a:extLst>
                </a:gridCol>
                <a:gridCol w="1125922">
                  <a:extLst>
                    <a:ext uri="{9D8B030D-6E8A-4147-A177-3AD203B41FA5}">
                      <a16:colId xmlns:a16="http://schemas.microsoft.com/office/drawing/2014/main" val="252356709"/>
                    </a:ext>
                  </a:extLst>
                </a:gridCol>
                <a:gridCol w="1125922">
                  <a:extLst>
                    <a:ext uri="{9D8B030D-6E8A-4147-A177-3AD203B41FA5}">
                      <a16:colId xmlns:a16="http://schemas.microsoft.com/office/drawing/2014/main" val="3642456212"/>
                    </a:ext>
                  </a:extLst>
                </a:gridCol>
                <a:gridCol w="1125922">
                  <a:extLst>
                    <a:ext uri="{9D8B030D-6E8A-4147-A177-3AD203B41FA5}">
                      <a16:colId xmlns:a16="http://schemas.microsoft.com/office/drawing/2014/main" val="2651214774"/>
                    </a:ext>
                  </a:extLst>
                </a:gridCol>
              </a:tblGrid>
              <a:tr h="221041">
                <a:tc>
                  <a:txBody>
                    <a:bodyPr/>
                    <a:lstStyle/>
                    <a:p>
                      <a:pPr>
                        <a:lnSpc>
                          <a:spcPct val="115000"/>
                        </a:lnSpc>
                        <a:spcAft>
                          <a:spcPts val="1000"/>
                        </a:spcAft>
                      </a:pPr>
                      <a:r>
                        <a:rPr lang="de-CH" sz="1200" b="1" dirty="0">
                          <a:effectLst/>
                          <a:latin typeface="Arial" panose="020B0604020202020204" pitchFamily="34" charset="0"/>
                          <a:ea typeface="Calibri" panose="020F0502020204030204" pitchFamily="34" charset="0"/>
                          <a:cs typeface="Times New Roman" panose="02020603050405020304" pitchFamily="18" charset="0"/>
                        </a:rPr>
                        <a:t>Konto</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Bezeichnung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Abweichung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599227361"/>
                  </a:ext>
                </a:extLst>
              </a:tr>
              <a:tr h="221041">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620.3310.00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Abschreibungen</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66'000.00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133'779.02</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67'779.02</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375936"/>
                  </a:ext>
                </a:extLst>
              </a:tr>
              <a:tr h="221041">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830.3520.00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Weiterleitung T’Taxen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174'000.00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247'061.50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73'061.50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355390"/>
                  </a:ext>
                </a:extLst>
              </a:tr>
              <a:tr h="221041">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831.3320.00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zusätzliche Abschreibungen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649'100.00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793'308.59</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144'208.59</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058" marR="84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507608"/>
                  </a:ext>
                </a:extLst>
              </a:tr>
            </a:tbl>
          </a:graphicData>
        </a:graphic>
      </p:graphicFrame>
      <p:graphicFrame>
        <p:nvGraphicFramePr>
          <p:cNvPr id="14" name="Tabelle 13">
            <a:extLst>
              <a:ext uri="{FF2B5EF4-FFF2-40B4-BE49-F238E27FC236}">
                <a16:creationId xmlns:a16="http://schemas.microsoft.com/office/drawing/2014/main" id="{FF126808-9C83-4EBE-90D8-F7ECD6BD00EC}"/>
              </a:ext>
            </a:extLst>
          </p:cNvPr>
          <p:cNvGraphicFramePr>
            <a:graphicFrameLocks noGrp="1"/>
          </p:cNvGraphicFramePr>
          <p:nvPr>
            <p:extLst>
              <p:ext uri="{D42A27DB-BD31-4B8C-83A1-F6EECF244321}">
                <p14:modId xmlns:p14="http://schemas.microsoft.com/office/powerpoint/2010/main" val="538377494"/>
              </p:ext>
            </p:extLst>
          </p:nvPr>
        </p:nvGraphicFramePr>
        <p:xfrm>
          <a:off x="1681929" y="4718475"/>
          <a:ext cx="7292707" cy="1106370"/>
        </p:xfrm>
        <a:graphic>
          <a:graphicData uri="http://schemas.openxmlformats.org/drawingml/2006/table">
            <a:tbl>
              <a:tblPr firstRow="1" firstCol="1" bandRow="1"/>
              <a:tblGrid>
                <a:gridCol w="1304050">
                  <a:extLst>
                    <a:ext uri="{9D8B030D-6E8A-4147-A177-3AD203B41FA5}">
                      <a16:colId xmlns:a16="http://schemas.microsoft.com/office/drawing/2014/main" val="1460543431"/>
                    </a:ext>
                  </a:extLst>
                </a:gridCol>
                <a:gridCol w="2607321">
                  <a:extLst>
                    <a:ext uri="{9D8B030D-6E8A-4147-A177-3AD203B41FA5}">
                      <a16:colId xmlns:a16="http://schemas.microsoft.com/office/drawing/2014/main" val="2801041018"/>
                    </a:ext>
                  </a:extLst>
                </a:gridCol>
                <a:gridCol w="1127112">
                  <a:extLst>
                    <a:ext uri="{9D8B030D-6E8A-4147-A177-3AD203B41FA5}">
                      <a16:colId xmlns:a16="http://schemas.microsoft.com/office/drawing/2014/main" val="913655269"/>
                    </a:ext>
                  </a:extLst>
                </a:gridCol>
                <a:gridCol w="1127112">
                  <a:extLst>
                    <a:ext uri="{9D8B030D-6E8A-4147-A177-3AD203B41FA5}">
                      <a16:colId xmlns:a16="http://schemas.microsoft.com/office/drawing/2014/main" val="3452837120"/>
                    </a:ext>
                  </a:extLst>
                </a:gridCol>
                <a:gridCol w="1127112">
                  <a:extLst>
                    <a:ext uri="{9D8B030D-6E8A-4147-A177-3AD203B41FA5}">
                      <a16:colId xmlns:a16="http://schemas.microsoft.com/office/drawing/2014/main" val="3505680367"/>
                    </a:ext>
                  </a:extLst>
                </a:gridCol>
              </a:tblGrid>
              <a:tr h="221274">
                <a:tc>
                  <a:txBody>
                    <a:bodyPr/>
                    <a:lstStyle/>
                    <a:p>
                      <a:pPr>
                        <a:lnSpc>
                          <a:spcPct val="115000"/>
                        </a:lnSpc>
                        <a:spcAft>
                          <a:spcPts val="1000"/>
                        </a:spcAft>
                      </a:pPr>
                      <a:r>
                        <a:rPr lang="de-CH" sz="1200" b="1">
                          <a:effectLst/>
                          <a:latin typeface="Arial" panose="020B0604020202020204" pitchFamily="34" charset="0"/>
                          <a:ea typeface="Calibri" panose="020F0502020204030204" pitchFamily="34" charset="0"/>
                          <a:cs typeface="Times New Roman" panose="02020603050405020304" pitchFamily="18" charset="0"/>
                        </a:rPr>
                        <a:t>Konto</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Bezeichnung</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Abweichung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53630255"/>
                  </a:ext>
                </a:extLst>
              </a:tr>
              <a:tr h="221274">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100.5000.00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Amtliche Vermessung Los 1</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175'902.45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175'902.45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615295"/>
                  </a:ext>
                </a:extLst>
              </a:tr>
              <a:tr h="221274">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490.5250.00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Ärztezentrum Saastal - Darlehen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150'000.00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150'000.00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780025"/>
                  </a:ext>
                </a:extLst>
              </a:tr>
              <a:tr h="221274">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620.5010.00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Beleuchtung Haupt- &amp; Nebenstr.</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50'000.00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206'779.02</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156'779.02</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160234"/>
                  </a:ext>
                </a:extLst>
              </a:tr>
              <a:tr h="221274">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720.5030.00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Abfallcontainerhäuschen Dammstr.</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52'634.15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52'634.15</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095953"/>
                  </a:ext>
                </a:extLst>
              </a:tr>
            </a:tbl>
          </a:graphicData>
        </a:graphic>
      </p:graphicFrame>
    </p:spTree>
    <p:extLst>
      <p:ext uri="{BB962C8B-B14F-4D97-AF65-F5344CB8AC3E}">
        <p14:creationId xmlns:p14="http://schemas.microsoft.com/office/powerpoint/2010/main" val="80930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Finanzkennzahlen</a:t>
            </a:r>
          </a:p>
        </p:txBody>
      </p:sp>
      <p:sp>
        <p:nvSpPr>
          <p:cNvPr id="5" name="Textfeld 4">
            <a:extLst>
              <a:ext uri="{FF2B5EF4-FFF2-40B4-BE49-F238E27FC236}">
                <a16:creationId xmlns:a16="http://schemas.microsoft.com/office/drawing/2014/main" id="{0B3F1B49-4760-42B4-859E-A6AEBEC6A956}"/>
              </a:ext>
            </a:extLst>
          </p:cNvPr>
          <p:cNvSpPr txBox="1"/>
          <p:nvPr/>
        </p:nvSpPr>
        <p:spPr>
          <a:xfrm>
            <a:off x="1604739" y="609786"/>
            <a:ext cx="10182795" cy="2414187"/>
          </a:xfrm>
          <a:prstGeom prst="rect">
            <a:avLst/>
          </a:prstGeom>
          <a:noFill/>
        </p:spPr>
        <p:txBody>
          <a:bodyPr wrap="square">
            <a:spAutoFit/>
          </a:bodyPr>
          <a:lstStyle/>
          <a:p>
            <a:pPr algn="just">
              <a:lnSpc>
                <a:spcPct val="115000"/>
              </a:lnSpc>
              <a:spcAft>
                <a:spcPts val="1000"/>
              </a:spcAft>
              <a:tabLst>
                <a:tab pos="3230563" algn="l"/>
                <a:tab pos="6816725" algn="l"/>
              </a:tabLst>
            </a:pPr>
            <a:r>
              <a:rPr lang="de-CH" sz="800" dirty="0">
                <a:effectLst/>
                <a:latin typeface="Arial" panose="020B0604020202020204" pitchFamily="34" charset="0"/>
                <a:ea typeface="Calibri" panose="020F0502020204030204" pitchFamily="34" charset="0"/>
                <a:cs typeface="Times New Roman" panose="02020603050405020304" pitchFamily="18" charset="0"/>
              </a:rPr>
              <a:t> </a:t>
            </a:r>
            <a:r>
              <a:rPr lang="de-CH" sz="1600" b="1" dirty="0">
                <a:effectLst/>
                <a:latin typeface="Arial" panose="020B0604020202020204" pitchFamily="34" charset="0"/>
                <a:ea typeface="Calibri" panose="020F0502020204030204" pitchFamily="34" charset="0"/>
                <a:cs typeface="Times New Roman" panose="02020603050405020304" pitchFamily="18" charset="0"/>
              </a:rPr>
              <a:t>	</a:t>
            </a:r>
            <a:r>
              <a:rPr lang="de-CH" sz="1600" b="1" u="sng" dirty="0">
                <a:effectLst/>
                <a:latin typeface="Arial" panose="020B0604020202020204" pitchFamily="34" charset="0"/>
                <a:ea typeface="Calibri" panose="020F0502020204030204" pitchFamily="34" charset="0"/>
                <a:cs typeface="Times New Roman" panose="02020603050405020304" pitchFamily="18" charset="0"/>
              </a:rPr>
              <a:t>2019</a:t>
            </a:r>
            <a:r>
              <a:rPr lang="de-CH" sz="1600" b="1" dirty="0">
                <a:effectLst/>
                <a:latin typeface="Arial" panose="020B0604020202020204" pitchFamily="34" charset="0"/>
                <a:ea typeface="Calibri" panose="020F0502020204030204" pitchFamily="34" charset="0"/>
                <a:cs typeface="Times New Roman" panose="02020603050405020304" pitchFamily="18" charset="0"/>
              </a:rPr>
              <a:t>	</a:t>
            </a:r>
            <a:r>
              <a:rPr lang="de-CH" sz="1600" b="1" u="sng" dirty="0">
                <a:effectLst/>
                <a:latin typeface="Arial" panose="020B0604020202020204" pitchFamily="34" charset="0"/>
                <a:ea typeface="Calibri" panose="020F0502020204030204" pitchFamily="34" charset="0"/>
                <a:cs typeface="Times New Roman" panose="02020603050405020304" pitchFamily="18" charset="0"/>
              </a:rPr>
              <a:t>2020</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sz="1600" dirty="0">
                <a:effectLst/>
                <a:latin typeface="Arial" panose="020B0604020202020204" pitchFamily="34" charset="0"/>
                <a:ea typeface="Calibri" panose="020F0502020204030204" pitchFamily="34" charset="0"/>
                <a:cs typeface="Times New Roman" panose="02020603050405020304" pitchFamily="18" charset="0"/>
              </a:rPr>
              <a:t>Selbstfinanzierungsgrad	ungenügend	sehr gut</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sz="1600" dirty="0">
                <a:effectLst/>
                <a:latin typeface="Arial" panose="020B0604020202020204" pitchFamily="34" charset="0"/>
                <a:ea typeface="Calibri" panose="020F0502020204030204" pitchFamily="34" charset="0"/>
                <a:cs typeface="Times New Roman" panose="02020603050405020304" pitchFamily="18" charset="0"/>
              </a:rPr>
              <a:t>Selbstfinanzierungskapazität	ungenügend	sehr gut</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sz="1600" dirty="0">
                <a:effectLst/>
                <a:latin typeface="Arial" panose="020B0604020202020204" pitchFamily="34" charset="0"/>
                <a:ea typeface="Calibri" panose="020F0502020204030204" pitchFamily="34" charset="0"/>
                <a:cs typeface="Times New Roman" panose="02020603050405020304" pitchFamily="18" charset="0"/>
              </a:rPr>
              <a:t>Abschreibungssatz	genügende Abschreibungen	genügende Abschreibungen</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sz="1600" dirty="0">
                <a:effectLst/>
                <a:latin typeface="Arial" panose="020B0604020202020204" pitchFamily="34" charset="0"/>
                <a:ea typeface="Calibri" panose="020F0502020204030204" pitchFamily="34" charset="0"/>
                <a:cs typeface="Times New Roman" panose="02020603050405020304" pitchFamily="18" charset="0"/>
              </a:rPr>
              <a:t>Nettoschuld pro Kopf	ausserordentlich gr. Verschuldung	ausserordentlich gr. Verschuldung</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sz="1600" dirty="0">
                <a:effectLst/>
                <a:latin typeface="Arial" panose="020B0604020202020204" pitchFamily="34" charset="0"/>
                <a:ea typeface="Calibri" panose="020F0502020204030204" pitchFamily="34" charset="0"/>
                <a:cs typeface="Times New Roman" panose="02020603050405020304" pitchFamily="18" charset="0"/>
              </a:rPr>
              <a:t>Bruttoschuldenvolumenquote	gut	ungenügend</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358F068D-2280-44B8-AFD4-788104BA3EA7}"/>
              </a:ext>
            </a:extLst>
          </p:cNvPr>
          <p:cNvSpPr txBox="1"/>
          <p:nvPr/>
        </p:nvSpPr>
        <p:spPr>
          <a:xfrm>
            <a:off x="1678281" y="3834028"/>
            <a:ext cx="9501319" cy="2677656"/>
          </a:xfrm>
          <a:prstGeom prst="rect">
            <a:avLst/>
          </a:prstGeom>
          <a:noFill/>
        </p:spPr>
        <p:txBody>
          <a:bodyPr wrap="none" rtlCol="0">
            <a:spAutoFit/>
          </a:bodyPr>
          <a:lstStyle/>
          <a:p>
            <a:pPr algn="ctr"/>
            <a:r>
              <a:rPr lang="de-CH" sz="2400" b="1" dirty="0"/>
              <a:t>Fragen ?</a:t>
            </a:r>
          </a:p>
          <a:p>
            <a:pPr algn="ctr"/>
            <a:endParaRPr lang="de-CH" sz="2400" b="1" dirty="0"/>
          </a:p>
          <a:p>
            <a:pPr algn="ctr"/>
            <a:endParaRPr lang="de-CH" sz="2400" b="1" dirty="0"/>
          </a:p>
          <a:p>
            <a:pPr algn="ctr"/>
            <a:r>
              <a:rPr lang="de-CH" sz="2400" b="1" dirty="0"/>
              <a:t>4. Revisorenbericht</a:t>
            </a:r>
          </a:p>
          <a:p>
            <a:pPr algn="ctr"/>
            <a:endParaRPr lang="de-CH" sz="2400" b="1" dirty="0"/>
          </a:p>
          <a:p>
            <a:pPr algn="ctr"/>
            <a:endParaRPr lang="de-CH" sz="2400" b="1" dirty="0"/>
          </a:p>
          <a:p>
            <a:pPr algn="ctr"/>
            <a:r>
              <a:rPr lang="de-CH" sz="2400" b="1" dirty="0"/>
              <a:t>Genehmigung Jahresrechnung inkl. Zusatz- &amp; Nachtragskredite</a:t>
            </a:r>
          </a:p>
        </p:txBody>
      </p:sp>
      <p:sp>
        <p:nvSpPr>
          <p:cNvPr id="7" name="Pfeil nach rechts 2">
            <a:extLst>
              <a:ext uri="{FF2B5EF4-FFF2-40B4-BE49-F238E27FC236}">
                <a16:creationId xmlns:a16="http://schemas.microsoft.com/office/drawing/2014/main" id="{792AF95A-06D6-4159-9FEE-0C3D4CF455BD}"/>
              </a:ext>
            </a:extLst>
          </p:cNvPr>
          <p:cNvSpPr/>
          <p:nvPr/>
        </p:nvSpPr>
        <p:spPr>
          <a:xfrm rot="5400000">
            <a:off x="6204360" y="4434970"/>
            <a:ext cx="449159" cy="422923"/>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Pfeil nach rechts 2">
            <a:extLst>
              <a:ext uri="{FF2B5EF4-FFF2-40B4-BE49-F238E27FC236}">
                <a16:creationId xmlns:a16="http://schemas.microsoft.com/office/drawing/2014/main" id="{5E8CC74D-DA64-4732-9B2F-F07DEDB37CBD}"/>
              </a:ext>
            </a:extLst>
          </p:cNvPr>
          <p:cNvSpPr/>
          <p:nvPr/>
        </p:nvSpPr>
        <p:spPr>
          <a:xfrm rot="5400000">
            <a:off x="6204359" y="5497700"/>
            <a:ext cx="449159" cy="422923"/>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9100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lstStyle/>
          <a:p>
            <a:r>
              <a:rPr lang="de-CH" dirty="0"/>
              <a:t>5. Anträge &amp; Verschiedenes</a:t>
            </a:r>
          </a:p>
        </p:txBody>
      </p:sp>
    </p:spTree>
    <p:extLst>
      <p:ext uri="{BB962C8B-B14F-4D97-AF65-F5344CB8AC3E}">
        <p14:creationId xmlns:p14="http://schemas.microsoft.com/office/powerpoint/2010/main" val="76549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p:txBody>
          <a:bodyPr>
            <a:normAutofit fontScale="90000"/>
          </a:bodyPr>
          <a:lstStyle/>
          <a:p>
            <a:r>
              <a:rPr lang="de-CH" dirty="0"/>
              <a:t>Deibfels Tunnel</a:t>
            </a:r>
          </a:p>
        </p:txBody>
      </p:sp>
      <p:pic>
        <p:nvPicPr>
          <p:cNvPr id="7" name="Grafik 6">
            <a:extLst>
              <a:ext uri="{FF2B5EF4-FFF2-40B4-BE49-F238E27FC236}">
                <a16:creationId xmlns:a16="http://schemas.microsoft.com/office/drawing/2014/main" id="{4A9D4E87-4A93-4CAC-80E4-8BF392819E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721922" y="1060958"/>
            <a:ext cx="8490985" cy="5386409"/>
          </a:xfrm>
          <a:prstGeom prst="rect">
            <a:avLst/>
          </a:prstGeom>
        </p:spPr>
      </p:pic>
    </p:spTree>
    <p:extLst>
      <p:ext uri="{BB962C8B-B14F-4D97-AF65-F5344CB8AC3E}">
        <p14:creationId xmlns:p14="http://schemas.microsoft.com/office/powerpoint/2010/main" val="187916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19CB6DC-3851-456B-8807-FB0F997612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08166" y="191419"/>
            <a:ext cx="10527379" cy="6375635"/>
          </a:xfrm>
          <a:prstGeom prst="rect">
            <a:avLst/>
          </a:prstGeom>
        </p:spPr>
      </p:pic>
    </p:spTree>
    <p:extLst>
      <p:ext uri="{BB962C8B-B14F-4D97-AF65-F5344CB8AC3E}">
        <p14:creationId xmlns:p14="http://schemas.microsoft.com/office/powerpoint/2010/main" val="422649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132E516-F68E-4196-B855-65748C87F4B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73480" y="207818"/>
            <a:ext cx="10264225" cy="4857008"/>
          </a:xfrm>
          <a:prstGeom prst="rect">
            <a:avLst/>
          </a:prstGeom>
        </p:spPr>
      </p:pic>
    </p:spTree>
    <p:extLst>
      <p:ext uri="{BB962C8B-B14F-4D97-AF65-F5344CB8AC3E}">
        <p14:creationId xmlns:p14="http://schemas.microsoft.com/office/powerpoint/2010/main" val="247103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AFDEDC4-CF6D-4911-88B9-AF04F30B923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37853" y="166254"/>
            <a:ext cx="10389011" cy="4952010"/>
          </a:xfrm>
          <a:prstGeom prst="rect">
            <a:avLst/>
          </a:prstGeom>
        </p:spPr>
      </p:pic>
    </p:spTree>
    <p:extLst>
      <p:ext uri="{BB962C8B-B14F-4D97-AF65-F5344CB8AC3E}">
        <p14:creationId xmlns:p14="http://schemas.microsoft.com/office/powerpoint/2010/main" val="1256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C587C08-72D8-4E35-8D35-0E7A85E5A79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79417" y="267194"/>
            <a:ext cx="10312699" cy="4750131"/>
          </a:xfrm>
          <a:prstGeom prst="rect">
            <a:avLst/>
          </a:prstGeom>
        </p:spPr>
      </p:pic>
    </p:spTree>
    <p:extLst>
      <p:ext uri="{BB962C8B-B14F-4D97-AF65-F5344CB8AC3E}">
        <p14:creationId xmlns:p14="http://schemas.microsoft.com/office/powerpoint/2010/main" val="195286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866BC10-5598-49C6-A41E-255180B070C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25979" y="261257"/>
            <a:ext cx="10617638" cy="5333092"/>
          </a:xfrm>
          <a:prstGeom prst="rect">
            <a:avLst/>
          </a:prstGeom>
        </p:spPr>
      </p:pic>
    </p:spTree>
    <p:extLst>
      <p:ext uri="{BB962C8B-B14F-4D97-AF65-F5344CB8AC3E}">
        <p14:creationId xmlns:p14="http://schemas.microsoft.com/office/powerpoint/2010/main" val="3026196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09D5582-A87D-4676-ABC8-D773F5869AB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91293" y="199775"/>
            <a:ext cx="10248406" cy="5720336"/>
          </a:xfrm>
          <a:prstGeom prst="rect">
            <a:avLst/>
          </a:prstGeom>
        </p:spPr>
      </p:pic>
      <p:sp>
        <p:nvSpPr>
          <p:cNvPr id="5" name="Rechteck 4">
            <a:extLst>
              <a:ext uri="{FF2B5EF4-FFF2-40B4-BE49-F238E27FC236}">
                <a16:creationId xmlns:a16="http://schemas.microsoft.com/office/drawing/2014/main" id="{9781A49B-FEEB-4DFA-9946-19417D2BAD84}"/>
              </a:ext>
            </a:extLst>
          </p:cNvPr>
          <p:cNvSpPr/>
          <p:nvPr/>
        </p:nvSpPr>
        <p:spPr>
          <a:xfrm>
            <a:off x="11394374" y="136566"/>
            <a:ext cx="504701" cy="57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15921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lstStyle/>
          <a:p>
            <a:r>
              <a:rPr lang="de-CH" dirty="0"/>
              <a:t>1. Begrüssung / Wahl der Stimmenzähler</a:t>
            </a:r>
          </a:p>
        </p:txBody>
      </p:sp>
    </p:spTree>
    <p:extLst>
      <p:ext uri="{BB962C8B-B14F-4D97-AF65-F5344CB8AC3E}">
        <p14:creationId xmlns:p14="http://schemas.microsoft.com/office/powerpoint/2010/main" val="182851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p:txBody>
          <a:bodyPr>
            <a:noAutofit/>
          </a:bodyPr>
          <a:lstStyle/>
          <a:p>
            <a:r>
              <a:rPr lang="de-CH" sz="4000" dirty="0"/>
              <a:t>Burgerversammlung vom 10. Juni 2021</a:t>
            </a:r>
          </a:p>
        </p:txBody>
      </p:sp>
      <p:sp>
        <p:nvSpPr>
          <p:cNvPr id="3" name="Inhaltsplatzhalter 2">
            <a:extLst>
              <a:ext uri="{FF2B5EF4-FFF2-40B4-BE49-F238E27FC236}">
                <a16:creationId xmlns:a16="http://schemas.microsoft.com/office/drawing/2014/main" id="{E721C5DF-2706-4040-B728-573858182950}"/>
              </a:ext>
            </a:extLst>
          </p:cNvPr>
          <p:cNvSpPr>
            <a:spLocks noGrp="1"/>
          </p:cNvSpPr>
          <p:nvPr>
            <p:ph idx="1"/>
          </p:nvPr>
        </p:nvSpPr>
        <p:spPr/>
        <p:txBody>
          <a:bodyPr/>
          <a:lstStyle/>
          <a:p>
            <a:pPr marL="0" indent="0">
              <a:buNone/>
            </a:pPr>
            <a:r>
              <a:rPr lang="de-CH" b="1" dirty="0"/>
              <a:t>Traktanden:</a:t>
            </a:r>
          </a:p>
          <a:p>
            <a:pPr marL="457200" indent="-457200">
              <a:buAutoNum type="arabicPeriod"/>
            </a:pPr>
            <a:r>
              <a:rPr lang="de-CH" dirty="0"/>
              <a:t>Protokoll der ordentlichen Burgerversammlung vom 18.02.2021 (lag zur Einsichtnahme auf)</a:t>
            </a:r>
          </a:p>
          <a:p>
            <a:pPr marL="457200" indent="-457200">
              <a:buAutoNum type="arabicPeriod"/>
            </a:pPr>
            <a:r>
              <a:rPr lang="de-CH" dirty="0"/>
              <a:t>Verwaltungsrechnung 2020</a:t>
            </a:r>
          </a:p>
          <a:p>
            <a:pPr marL="914400" lvl="1" indent="-457200">
              <a:buFont typeface="+mj-lt"/>
              <a:buAutoNum type="alphaLcParenR"/>
            </a:pPr>
            <a:r>
              <a:rPr lang="de-CH" sz="2400" dirty="0"/>
              <a:t>Präsentation</a:t>
            </a:r>
          </a:p>
          <a:p>
            <a:pPr marL="914400" lvl="1" indent="-457200">
              <a:buFont typeface="+mj-lt"/>
              <a:buAutoNum type="alphaLcParenR"/>
            </a:pPr>
            <a:r>
              <a:rPr lang="de-CH" sz="2400" dirty="0"/>
              <a:t>Genehmigung</a:t>
            </a:r>
          </a:p>
          <a:p>
            <a:pPr marL="457200" lvl="1" indent="-457200">
              <a:spcBef>
                <a:spcPts val="1000"/>
              </a:spcBef>
              <a:buFont typeface="+mj-lt"/>
              <a:buAutoNum type="arabicPeriod" startAt="3"/>
            </a:pPr>
            <a:r>
              <a:rPr lang="de-CH" sz="2400" dirty="0"/>
              <a:t>Bericht der Revisionsstelle</a:t>
            </a:r>
          </a:p>
          <a:p>
            <a:pPr marL="457200" lvl="1" indent="-457200">
              <a:spcBef>
                <a:spcPts val="1000"/>
              </a:spcBef>
              <a:buFont typeface="+mj-lt"/>
              <a:buAutoNum type="arabicPeriod" startAt="3"/>
            </a:pPr>
            <a:r>
              <a:rPr lang="de-CH" sz="2400" dirty="0"/>
              <a:t>Anträge &amp; Verschiedenes</a:t>
            </a:r>
          </a:p>
        </p:txBody>
      </p:sp>
    </p:spTree>
    <p:extLst>
      <p:ext uri="{BB962C8B-B14F-4D97-AF65-F5344CB8AC3E}">
        <p14:creationId xmlns:p14="http://schemas.microsoft.com/office/powerpoint/2010/main" val="57571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1540860"/>
            <a:ext cx="9144000" cy="3776281"/>
          </a:xfrm>
        </p:spPr>
        <p:txBody>
          <a:bodyPr>
            <a:normAutofit fontScale="90000"/>
          </a:bodyPr>
          <a:lstStyle/>
          <a:p>
            <a:r>
              <a:rPr lang="de-CH" dirty="0"/>
              <a:t>1. Protokoll der </a:t>
            </a:r>
            <a:r>
              <a:rPr lang="de-CH" dirty="0" err="1"/>
              <a:t>ordent-lichen</a:t>
            </a:r>
            <a:r>
              <a:rPr lang="de-CH" dirty="0"/>
              <a:t> Burgerversammlung vom 18.02.2021</a:t>
            </a:r>
            <a:br>
              <a:rPr lang="de-CH" dirty="0"/>
            </a:br>
            <a:br>
              <a:rPr lang="de-CH" dirty="0"/>
            </a:br>
            <a:r>
              <a:rPr lang="de-CH" dirty="0"/>
              <a:t>(lag zur Einsichtnahme auf)</a:t>
            </a:r>
          </a:p>
        </p:txBody>
      </p:sp>
    </p:spTree>
    <p:extLst>
      <p:ext uri="{BB962C8B-B14F-4D97-AF65-F5344CB8AC3E}">
        <p14:creationId xmlns:p14="http://schemas.microsoft.com/office/powerpoint/2010/main" val="364055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290945" y="2985196"/>
            <a:ext cx="11901055" cy="887608"/>
          </a:xfrm>
        </p:spPr>
        <p:txBody>
          <a:bodyPr>
            <a:normAutofit fontScale="90000"/>
          </a:bodyPr>
          <a:lstStyle/>
          <a:p>
            <a:r>
              <a:rPr lang="de-CH" dirty="0"/>
              <a:t>2. Verwaltungsrechnung 2020</a:t>
            </a:r>
          </a:p>
        </p:txBody>
      </p:sp>
    </p:spTree>
    <p:extLst>
      <p:ext uri="{BB962C8B-B14F-4D97-AF65-F5344CB8AC3E}">
        <p14:creationId xmlns:p14="http://schemas.microsoft.com/office/powerpoint/2010/main" val="45599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Kurzüberblick</a:t>
            </a:r>
          </a:p>
        </p:txBody>
      </p:sp>
      <p:graphicFrame>
        <p:nvGraphicFramePr>
          <p:cNvPr id="5" name="Inhaltsplatzhalter 4">
            <a:extLst>
              <a:ext uri="{FF2B5EF4-FFF2-40B4-BE49-F238E27FC236}">
                <a16:creationId xmlns:a16="http://schemas.microsoft.com/office/drawing/2014/main" id="{2CC45F4E-53C8-4A99-9BC4-D76D66E2B2B3}"/>
              </a:ext>
            </a:extLst>
          </p:cNvPr>
          <p:cNvGraphicFramePr>
            <a:graphicFrameLocks noGrp="1"/>
          </p:cNvGraphicFramePr>
          <p:nvPr>
            <p:ph idx="1"/>
            <p:extLst>
              <p:ext uri="{D42A27DB-BD31-4B8C-83A1-F6EECF244321}">
                <p14:modId xmlns:p14="http://schemas.microsoft.com/office/powerpoint/2010/main" val="3819739412"/>
              </p:ext>
            </p:extLst>
          </p:nvPr>
        </p:nvGraphicFramePr>
        <p:xfrm>
          <a:off x="1604740" y="860641"/>
          <a:ext cx="8833671" cy="4919980"/>
        </p:xfrm>
        <a:graphic>
          <a:graphicData uri="http://schemas.openxmlformats.org/drawingml/2006/table">
            <a:tbl>
              <a:tblPr firstRow="1" firstCol="1" bandRow="1"/>
              <a:tblGrid>
                <a:gridCol w="3976824">
                  <a:extLst>
                    <a:ext uri="{9D8B030D-6E8A-4147-A177-3AD203B41FA5}">
                      <a16:colId xmlns:a16="http://schemas.microsoft.com/office/drawing/2014/main" val="2796939242"/>
                    </a:ext>
                  </a:extLst>
                </a:gridCol>
                <a:gridCol w="1618949">
                  <a:extLst>
                    <a:ext uri="{9D8B030D-6E8A-4147-A177-3AD203B41FA5}">
                      <a16:colId xmlns:a16="http://schemas.microsoft.com/office/drawing/2014/main" val="2001794328"/>
                    </a:ext>
                  </a:extLst>
                </a:gridCol>
                <a:gridCol w="1618949">
                  <a:extLst>
                    <a:ext uri="{9D8B030D-6E8A-4147-A177-3AD203B41FA5}">
                      <a16:colId xmlns:a16="http://schemas.microsoft.com/office/drawing/2014/main" val="3141726101"/>
                    </a:ext>
                  </a:extLst>
                </a:gridCol>
                <a:gridCol w="1618949">
                  <a:extLst>
                    <a:ext uri="{9D8B030D-6E8A-4147-A177-3AD203B41FA5}">
                      <a16:colId xmlns:a16="http://schemas.microsoft.com/office/drawing/2014/main" val="2806452739"/>
                    </a:ext>
                  </a:extLst>
                </a:gridCol>
              </a:tblGrid>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dirty="0">
                          <a:effectLst/>
                          <a:latin typeface="Arial" panose="020B0604020202020204" pitchFamily="34" charset="0"/>
                          <a:ea typeface="Calibri" panose="020F0502020204030204" pitchFamily="34" charset="0"/>
                          <a:cs typeface="Times New Roman" panose="02020603050405020304" pitchFamily="18" charset="0"/>
                        </a:rPr>
                        <a:t>Rechnung</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Voranschlag</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42978616"/>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08998834"/>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Laufende Rechnung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dirty="0">
                          <a:effectLst/>
                          <a:latin typeface="Arial" panose="020B0604020202020204" pitchFamily="34" charset="0"/>
                          <a:ea typeface="Calibri" panose="020F0502020204030204" pitchFamily="34" charset="0"/>
                          <a:cs typeface="Times New Roman" panose="02020603050405020304" pitchFamily="18" charset="0"/>
                        </a:rPr>
                        <a:t> </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841911533"/>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Ertrag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473'513.11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466'900.00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453'780.60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124403436"/>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Aufwand</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217'946.61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182'700.00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193'909.18</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68495865"/>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Cashflow</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255'566.50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284'200.00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259'871.42</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38543065"/>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Abschreibungen Verwaltungsvermögen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244'542.40</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262'900.00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240'316.40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13157971"/>
                  </a:ext>
                </a:extLst>
              </a:tr>
              <a:tr h="240876">
                <a:tc>
                  <a:txBody>
                    <a:bodyPr/>
                    <a:lstStyle/>
                    <a:p>
                      <a:pPr>
                        <a:lnSpc>
                          <a:spcPct val="115000"/>
                        </a:lnSpc>
                        <a:spcAft>
                          <a:spcPts val="1000"/>
                        </a:spcAft>
                      </a:pPr>
                      <a:r>
                        <a:rPr lang="de-CH" sz="1500" b="1" dirty="0">
                          <a:effectLst/>
                          <a:latin typeface="Arial" panose="020B0604020202020204" pitchFamily="34" charset="0"/>
                          <a:ea typeface="Calibri" panose="020F0502020204030204" pitchFamily="34" charset="0"/>
                          <a:cs typeface="Times New Roman" panose="02020603050405020304" pitchFamily="18" charset="0"/>
                        </a:rPr>
                        <a:t>Aufwandüberschuss</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2537549"/>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Ertragsüberschuss</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11'024.10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21'300.00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19'555.02</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27193038"/>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42438111"/>
                  </a:ext>
                </a:extLst>
              </a:tr>
              <a:tr h="240876">
                <a:tc>
                  <a:txBody>
                    <a:bodyPr/>
                    <a:lstStyle/>
                    <a:p>
                      <a:pPr>
                        <a:lnSpc>
                          <a:spcPct val="115000"/>
                        </a:lnSpc>
                        <a:spcAft>
                          <a:spcPts val="1000"/>
                        </a:spcAft>
                      </a:pPr>
                      <a:r>
                        <a:rPr lang="de-CH" sz="1500" b="1" dirty="0">
                          <a:effectLst/>
                          <a:latin typeface="Arial" panose="020B0604020202020204" pitchFamily="34" charset="0"/>
                          <a:ea typeface="Calibri" panose="020F0502020204030204" pitchFamily="34" charset="0"/>
                          <a:cs typeface="Times New Roman" panose="02020603050405020304" pitchFamily="18" charset="0"/>
                        </a:rPr>
                        <a:t>Investitionsrechnung</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dirty="0">
                          <a:effectLst/>
                          <a:latin typeface="Arial" panose="020B0604020202020204" pitchFamily="34" charset="0"/>
                          <a:ea typeface="Calibri" panose="020F0502020204030204" pitchFamily="34" charset="0"/>
                          <a:cs typeface="Times New Roman" panose="02020603050405020304" pitchFamily="18" charset="0"/>
                        </a:rPr>
                        <a:t> </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596767169"/>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Ausgaben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178'212.15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365'000.00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107'130.90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43137514"/>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Ertrag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29’800.00</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643763657"/>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Nettoinvestitionen inkl. Finanzvermögen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178'212.15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345'000.00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77'330.90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13373154"/>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472545210"/>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Finanzierung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dirty="0">
                          <a:effectLst/>
                          <a:latin typeface="Arial" panose="020B0604020202020204" pitchFamily="34" charset="0"/>
                          <a:ea typeface="Calibri" panose="020F0502020204030204" pitchFamily="34" charset="0"/>
                          <a:cs typeface="Times New Roman" panose="02020603050405020304" pitchFamily="18" charset="0"/>
                        </a:rPr>
                        <a:t> </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14061712"/>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Selbstfinanzierungsmarge (Cashflow)</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255'566.50</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284'200.00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259'871.42</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82980192"/>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Nettoinvestitionen inkl. Finanzvermögen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178'212.15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345'000.00</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77'330.90</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26537786"/>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Finanzierungsüberschuss</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77'354.35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182'540.52</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48310427"/>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Finanzierungsfehlbetrag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60'800.00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dirty="0">
                          <a:effectLst/>
                          <a:latin typeface="Arial" panose="020B0604020202020204" pitchFamily="34" charset="0"/>
                          <a:ea typeface="Calibri" panose="020F0502020204030204" pitchFamily="34" charset="0"/>
                          <a:cs typeface="Times New Roman" panose="02020603050405020304" pitchFamily="18" charset="0"/>
                        </a:rPr>
                        <a:t> </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690418028"/>
                  </a:ext>
                </a:extLst>
              </a:tr>
            </a:tbl>
          </a:graphicData>
        </a:graphic>
      </p:graphicFrame>
    </p:spTree>
    <p:extLst>
      <p:ext uri="{BB962C8B-B14F-4D97-AF65-F5344CB8AC3E}">
        <p14:creationId xmlns:p14="http://schemas.microsoft.com/office/powerpoint/2010/main" val="413227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Laufende Rechnung</a:t>
            </a:r>
          </a:p>
        </p:txBody>
      </p:sp>
      <p:graphicFrame>
        <p:nvGraphicFramePr>
          <p:cNvPr id="3" name="Tabelle 2">
            <a:extLst>
              <a:ext uri="{FF2B5EF4-FFF2-40B4-BE49-F238E27FC236}">
                <a16:creationId xmlns:a16="http://schemas.microsoft.com/office/drawing/2014/main" id="{945D106B-C336-402A-91E2-2518916BF1FB}"/>
              </a:ext>
            </a:extLst>
          </p:cNvPr>
          <p:cNvGraphicFramePr>
            <a:graphicFrameLocks noGrp="1"/>
          </p:cNvGraphicFramePr>
          <p:nvPr>
            <p:extLst>
              <p:ext uri="{D42A27DB-BD31-4B8C-83A1-F6EECF244321}">
                <p14:modId xmlns:p14="http://schemas.microsoft.com/office/powerpoint/2010/main" val="2541763931"/>
              </p:ext>
            </p:extLst>
          </p:nvPr>
        </p:nvGraphicFramePr>
        <p:xfrm>
          <a:off x="1705881" y="721557"/>
          <a:ext cx="9789433" cy="5473880"/>
        </p:xfrm>
        <a:graphic>
          <a:graphicData uri="http://schemas.openxmlformats.org/drawingml/2006/table">
            <a:tbl>
              <a:tblPr/>
              <a:tblGrid>
                <a:gridCol w="63745">
                  <a:extLst>
                    <a:ext uri="{9D8B030D-6E8A-4147-A177-3AD203B41FA5}">
                      <a16:colId xmlns:a16="http://schemas.microsoft.com/office/drawing/2014/main" val="1468884708"/>
                    </a:ext>
                  </a:extLst>
                </a:gridCol>
                <a:gridCol w="3660792">
                  <a:extLst>
                    <a:ext uri="{9D8B030D-6E8A-4147-A177-3AD203B41FA5}">
                      <a16:colId xmlns:a16="http://schemas.microsoft.com/office/drawing/2014/main" val="2948574843"/>
                    </a:ext>
                  </a:extLst>
                </a:gridCol>
                <a:gridCol w="1010816">
                  <a:extLst>
                    <a:ext uri="{9D8B030D-6E8A-4147-A177-3AD203B41FA5}">
                      <a16:colId xmlns:a16="http://schemas.microsoft.com/office/drawing/2014/main" val="832999237"/>
                    </a:ext>
                  </a:extLst>
                </a:gridCol>
                <a:gridCol w="1010816">
                  <a:extLst>
                    <a:ext uri="{9D8B030D-6E8A-4147-A177-3AD203B41FA5}">
                      <a16:colId xmlns:a16="http://schemas.microsoft.com/office/drawing/2014/main" val="2686201534"/>
                    </a:ext>
                  </a:extLst>
                </a:gridCol>
                <a:gridCol w="1010816">
                  <a:extLst>
                    <a:ext uri="{9D8B030D-6E8A-4147-A177-3AD203B41FA5}">
                      <a16:colId xmlns:a16="http://schemas.microsoft.com/office/drawing/2014/main" val="3464552254"/>
                    </a:ext>
                  </a:extLst>
                </a:gridCol>
                <a:gridCol w="1010816">
                  <a:extLst>
                    <a:ext uri="{9D8B030D-6E8A-4147-A177-3AD203B41FA5}">
                      <a16:colId xmlns:a16="http://schemas.microsoft.com/office/drawing/2014/main" val="2495137837"/>
                    </a:ext>
                  </a:extLst>
                </a:gridCol>
                <a:gridCol w="1010816">
                  <a:extLst>
                    <a:ext uri="{9D8B030D-6E8A-4147-A177-3AD203B41FA5}">
                      <a16:colId xmlns:a16="http://schemas.microsoft.com/office/drawing/2014/main" val="2485828550"/>
                    </a:ext>
                  </a:extLst>
                </a:gridCol>
                <a:gridCol w="1010816">
                  <a:extLst>
                    <a:ext uri="{9D8B030D-6E8A-4147-A177-3AD203B41FA5}">
                      <a16:colId xmlns:a16="http://schemas.microsoft.com/office/drawing/2014/main" val="3175521610"/>
                    </a:ext>
                  </a:extLst>
                </a:gridCol>
              </a:tblGrid>
              <a:tr h="463137">
                <a:tc>
                  <a:txBody>
                    <a:bodyPr/>
                    <a:lstStyle/>
                    <a:p>
                      <a:pPr algn="l" fontAlgn="ctr"/>
                      <a:r>
                        <a:rPr lang="de-CH" sz="1700" b="1" i="0" u="none" strike="noStrike">
                          <a:solidFill>
                            <a:srgbClr val="FFFFFF"/>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solidFill>
                      <a:srgbClr val="969696"/>
                    </a:solidFill>
                  </a:tcPr>
                </a:tc>
                <a:tc>
                  <a:txBody>
                    <a:bodyPr/>
                    <a:lstStyle/>
                    <a:p>
                      <a:pPr algn="l" fontAlgn="ctr"/>
                      <a:r>
                        <a:rPr lang="de-CH" sz="1600" b="1" i="0" u="none" strike="noStrike">
                          <a:solidFill>
                            <a:srgbClr val="FFFFFF"/>
                          </a:solidFill>
                          <a:effectLst/>
                          <a:latin typeface="Arial" panose="020B0604020202020204" pitchFamily="34" charset="0"/>
                        </a:rPr>
                        <a:t>Laufende Rechnung nach Funktionen</a:t>
                      </a:r>
                    </a:p>
                  </a:txBody>
                  <a:tcPr marL="13622" marR="13622" marT="13622" marB="0" anchor="ctr">
                    <a:lnL>
                      <a:noFill/>
                    </a:lnL>
                    <a:lnR>
                      <a:noFill/>
                    </a:lnR>
                    <a:lnT w="12700" cap="flat" cmpd="sng" algn="ctr">
                      <a:solidFill>
                        <a:srgbClr val="808080"/>
                      </a:solidFill>
                      <a:prstDash val="solid"/>
                      <a:round/>
                      <a:headEnd type="none" w="med" len="med"/>
                      <a:tailEnd type="none" w="med" len="med"/>
                    </a:lnT>
                    <a:lnB>
                      <a:noFill/>
                    </a:lnB>
                    <a:solidFill>
                      <a:srgbClr val="969696"/>
                    </a:solidFill>
                  </a:tcPr>
                </a:tc>
                <a:tc gridSpan="2">
                  <a:txBody>
                    <a:bodyPr/>
                    <a:lstStyle/>
                    <a:p>
                      <a:pPr algn="ctr" fontAlgn="ctr"/>
                      <a:r>
                        <a:rPr lang="de-CH" sz="1500" b="1" i="0" u="none" strike="noStrike">
                          <a:solidFill>
                            <a:srgbClr val="FFFFFF"/>
                          </a:solidFill>
                          <a:effectLst/>
                          <a:latin typeface="Arial" panose="020B0604020202020204" pitchFamily="34" charset="0"/>
                        </a:rPr>
                        <a:t>Rechnung 2019</a:t>
                      </a:r>
                    </a:p>
                  </a:txBody>
                  <a:tcPr marL="96844" marR="96844" marT="48422" marB="48422" anchor="ctr">
                    <a:lnL>
                      <a:noFill/>
                    </a:lnL>
                    <a:lnR>
                      <a:noFill/>
                    </a:lnR>
                    <a:lnT w="12700" cap="flat" cmpd="sng" algn="ctr">
                      <a:solidFill>
                        <a:srgbClr val="808080"/>
                      </a:solidFill>
                      <a:prstDash val="solid"/>
                      <a:round/>
                      <a:headEnd type="none" w="med" len="med"/>
                      <a:tailEnd type="none" w="med" len="med"/>
                    </a:lnT>
                    <a:lnB>
                      <a:noFill/>
                    </a:lnB>
                    <a:solidFill>
                      <a:srgbClr val="969696"/>
                    </a:solidFill>
                  </a:tcPr>
                </a:tc>
                <a:tc hMerge="1">
                  <a:txBody>
                    <a:bodyPr/>
                    <a:lstStyle/>
                    <a:p>
                      <a:endParaRPr lang="de-CH"/>
                    </a:p>
                  </a:txBody>
                  <a:tcPr/>
                </a:tc>
                <a:tc gridSpan="2">
                  <a:txBody>
                    <a:bodyPr/>
                    <a:lstStyle/>
                    <a:p>
                      <a:pPr algn="ctr" fontAlgn="ctr"/>
                      <a:r>
                        <a:rPr lang="de-CH" sz="1500" b="1" i="0" u="none" strike="noStrike">
                          <a:solidFill>
                            <a:srgbClr val="FFFFFF"/>
                          </a:solidFill>
                          <a:effectLst/>
                          <a:latin typeface="Arial" panose="020B0604020202020204" pitchFamily="34" charset="0"/>
                        </a:rPr>
                        <a:t>Voranschlag 2020</a:t>
                      </a:r>
                    </a:p>
                  </a:txBody>
                  <a:tcPr marL="96844" marR="96844" marT="48422" marB="48422" anchor="ctr">
                    <a:lnL>
                      <a:noFill/>
                    </a:lnL>
                    <a:lnR>
                      <a:noFill/>
                    </a:lnR>
                    <a:lnT w="12700" cap="flat" cmpd="sng" algn="ctr">
                      <a:solidFill>
                        <a:srgbClr val="808080"/>
                      </a:solidFill>
                      <a:prstDash val="solid"/>
                      <a:round/>
                      <a:headEnd type="none" w="med" len="med"/>
                      <a:tailEnd type="none" w="med" len="med"/>
                    </a:lnT>
                    <a:lnB>
                      <a:noFill/>
                    </a:lnB>
                    <a:solidFill>
                      <a:srgbClr val="969696"/>
                    </a:solidFill>
                  </a:tcPr>
                </a:tc>
                <a:tc hMerge="1">
                  <a:txBody>
                    <a:bodyPr/>
                    <a:lstStyle/>
                    <a:p>
                      <a:endParaRPr lang="de-CH"/>
                    </a:p>
                  </a:txBody>
                  <a:tcPr/>
                </a:tc>
                <a:tc gridSpan="2">
                  <a:txBody>
                    <a:bodyPr/>
                    <a:lstStyle/>
                    <a:p>
                      <a:pPr algn="ctr" fontAlgn="ctr"/>
                      <a:r>
                        <a:rPr lang="de-CH" sz="1500" b="1" i="0" u="none" strike="noStrike">
                          <a:solidFill>
                            <a:srgbClr val="FFFFFF"/>
                          </a:solidFill>
                          <a:effectLst/>
                          <a:latin typeface="Arial" panose="020B0604020202020204" pitchFamily="34" charset="0"/>
                        </a:rPr>
                        <a:t>Rechnung 2020</a:t>
                      </a:r>
                    </a:p>
                  </a:txBody>
                  <a:tcPr marL="96844" marR="96844" marT="48422" marB="48422" anchor="ctr">
                    <a:lnL>
                      <a:noFill/>
                    </a:lnL>
                    <a:lnR>
                      <a:noFill/>
                    </a:lnR>
                    <a:lnT w="12700" cap="flat" cmpd="sng" algn="ctr">
                      <a:solidFill>
                        <a:srgbClr val="808080"/>
                      </a:solidFill>
                      <a:prstDash val="solid"/>
                      <a:round/>
                      <a:headEnd type="none" w="med" len="med"/>
                      <a:tailEnd type="none" w="med" len="med"/>
                    </a:lnT>
                    <a:lnB>
                      <a:noFill/>
                    </a:lnB>
                    <a:solidFill>
                      <a:srgbClr val="969696"/>
                    </a:solidFill>
                  </a:tcPr>
                </a:tc>
                <a:tc hMerge="1">
                  <a:txBody>
                    <a:bodyPr/>
                    <a:lstStyle/>
                    <a:p>
                      <a:endParaRPr lang="de-CH"/>
                    </a:p>
                  </a:txBody>
                  <a:tcPr/>
                </a:tc>
                <a:extLst>
                  <a:ext uri="{0D108BD9-81ED-4DB2-BD59-A6C34878D82A}">
                    <a16:rowId xmlns:a16="http://schemas.microsoft.com/office/drawing/2014/main" val="3057499316"/>
                  </a:ext>
                </a:extLst>
              </a:tr>
              <a:tr h="272433">
                <a:tc>
                  <a:txBody>
                    <a:bodyPr/>
                    <a:lstStyle/>
                    <a:p>
                      <a:pPr algn="l" fontAlgn="ctr"/>
                      <a:r>
                        <a:rPr lang="de-CH" sz="1600" b="0" i="0" u="none" strike="noStrike">
                          <a:solidFill>
                            <a:srgbClr val="000000"/>
                          </a:solidFill>
                          <a:effectLst/>
                          <a:latin typeface="Calibri" panose="020F050202020403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de-CH" sz="1500" b="0" i="0" u="none" strike="noStrike">
                        <a:solidFill>
                          <a:srgbClr val="000000"/>
                        </a:solidFill>
                        <a:effectLst/>
                        <a:latin typeface="Arial" panose="020B0604020202020204" pitchFamily="34" charset="0"/>
                      </a:endParaRPr>
                    </a:p>
                  </a:txBody>
                  <a:tcPr marL="13622" marR="13622" marT="13622" marB="0" anchor="ctr">
                    <a:lnL>
                      <a:noFill/>
                    </a:lnL>
                    <a:lnR>
                      <a:noFill/>
                    </a:lnR>
                    <a:lnT>
                      <a:noFill/>
                    </a:lnT>
                    <a:lnB>
                      <a:noFill/>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622" marR="13622" marT="13622"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622" marR="13622" marT="13622"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622" marR="13622" marT="13622"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622" marR="13622" marT="13622"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622" marR="13622" marT="13622"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622" marR="13622" marT="13622" marB="0" anchor="ctr">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79771170"/>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de-CH" sz="1200" b="0" i="0" u="none" strike="noStrike">
                        <a:solidFill>
                          <a:srgbClr val="000000"/>
                        </a:solidFill>
                        <a:effectLst/>
                        <a:latin typeface="Arial" panose="020B0604020202020204" pitchFamily="34" charset="0"/>
                      </a:endParaRP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ctr" fontAlgn="ctr"/>
                      <a:r>
                        <a:rPr lang="de-CH" sz="1200" b="0" i="0" u="none" strike="noStrike">
                          <a:solidFill>
                            <a:srgbClr val="000000"/>
                          </a:solidFill>
                          <a:effectLst/>
                          <a:latin typeface="Arial" panose="020B0604020202020204" pitchFamily="34" charset="0"/>
                        </a:rPr>
                        <a:t>Aufwand</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200" b="0" i="0" u="none" strike="noStrike">
                          <a:solidFill>
                            <a:srgbClr val="000000"/>
                          </a:solidFill>
                          <a:effectLst/>
                          <a:latin typeface="Arial" panose="020B0604020202020204" pitchFamily="34" charset="0"/>
                        </a:rPr>
                        <a:t>Ertrag</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200" b="0" i="0" u="none" strike="noStrike">
                          <a:solidFill>
                            <a:srgbClr val="000000"/>
                          </a:solidFill>
                          <a:effectLst/>
                          <a:latin typeface="Arial" panose="020B0604020202020204" pitchFamily="34" charset="0"/>
                        </a:rPr>
                        <a:t>Aufwand</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200" b="0" i="0" u="none" strike="noStrike">
                          <a:solidFill>
                            <a:srgbClr val="000000"/>
                          </a:solidFill>
                          <a:effectLst/>
                          <a:latin typeface="Arial" panose="020B0604020202020204" pitchFamily="34" charset="0"/>
                        </a:rPr>
                        <a:t>Ertrag</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200" b="0" i="0" u="none" strike="noStrike">
                          <a:solidFill>
                            <a:srgbClr val="000000"/>
                          </a:solidFill>
                          <a:effectLst/>
                          <a:latin typeface="Arial" panose="020B0604020202020204" pitchFamily="34" charset="0"/>
                        </a:rPr>
                        <a:t>Aufwand</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200" b="0" i="0" u="none" strike="noStrike">
                          <a:solidFill>
                            <a:srgbClr val="000000"/>
                          </a:solidFill>
                          <a:effectLst/>
                          <a:latin typeface="Arial" panose="020B0604020202020204" pitchFamily="34" charset="0"/>
                        </a:rPr>
                        <a:t>Ertrag</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extLst>
                  <a:ext uri="{0D108BD9-81ED-4DB2-BD59-A6C34878D82A}">
                    <a16:rowId xmlns:a16="http://schemas.microsoft.com/office/drawing/2014/main" val="2283625399"/>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de-CH" sz="1200" b="0" i="0" u="none" strike="noStrike">
                        <a:solidFill>
                          <a:srgbClr val="000000"/>
                        </a:solidFill>
                        <a:effectLst/>
                        <a:latin typeface="Arial" panose="020B0604020202020204" pitchFamily="34" charset="0"/>
                      </a:endParaRP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06070978"/>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Allgemeine Verwaltung</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16’416.20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1’273.90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11’300.00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1’500.00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11’877.60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1’453.30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298714979"/>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Öffentliche Sicherheit</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253205828"/>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Bildung</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9311173"/>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Kultur, Freizeit, Kultus</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12295396"/>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Gesundheit</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824631323"/>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Soziale Wohlfahrt</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398799295"/>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Verkehr</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95171512"/>
                  </a:ext>
                </a:extLst>
              </a:tr>
              <a:tr h="368717">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Umwelt, Raumordnung, inkl. Wasser, Abwasser, Kehricht</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898988597"/>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Volkswirtschaft, inkl. Elektrizitätswerk</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179’556.37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457’660.35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97’900.00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450’400.00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168’228.02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435’249.78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66936198"/>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Finanzen, Steuern</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266’516.44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14’578.86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de-CH" sz="1200" b="0" i="0" u="none" strike="noStrike">
                          <a:solidFill>
                            <a:srgbClr val="000000"/>
                          </a:solidFill>
                          <a:effectLst/>
                          <a:latin typeface="Arial" panose="020B0604020202020204" pitchFamily="34" charset="0"/>
                        </a:rPr>
                        <a:t>    336’400.00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15’000.00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de-CH" sz="1200" b="0" i="0" u="none" strike="noStrike">
                          <a:solidFill>
                            <a:srgbClr val="000000"/>
                          </a:solidFill>
                          <a:effectLst/>
                          <a:latin typeface="Arial" panose="020B0604020202020204" pitchFamily="34" charset="0"/>
                        </a:rPr>
                        <a:t>    254’119.96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de-CH" sz="1200" b="0" i="0" u="none" strike="noStrike">
                          <a:solidFill>
                            <a:srgbClr val="000000"/>
                          </a:solidFill>
                          <a:effectLst/>
                          <a:latin typeface="Arial" panose="020B0604020202020204" pitchFamily="34" charset="0"/>
                        </a:rPr>
                        <a:t>      17’077.52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33903639"/>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1" i="0" u="none" strike="noStrike">
                          <a:solidFill>
                            <a:srgbClr val="000000"/>
                          </a:solidFill>
                          <a:effectLst/>
                          <a:latin typeface="Arial" panose="020B0604020202020204" pitchFamily="34" charset="0"/>
                        </a:rPr>
                        <a:t>Total von Aufwand und Ertrag</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1" i="0" u="none" strike="noStrike">
                          <a:solidFill>
                            <a:srgbClr val="000000"/>
                          </a:solidFill>
                          <a:effectLst/>
                          <a:latin typeface="Arial" panose="020B0604020202020204" pitchFamily="34" charset="0"/>
                        </a:rPr>
                        <a:t>    462’489.01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de-CH" sz="1200" b="1" i="0" u="none" strike="noStrike">
                          <a:solidFill>
                            <a:srgbClr val="000000"/>
                          </a:solidFill>
                          <a:effectLst/>
                          <a:latin typeface="Arial" panose="020B0604020202020204" pitchFamily="34" charset="0"/>
                        </a:rPr>
                        <a:t>    473’513.11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de-CH" sz="1200" b="1" i="0" u="none" strike="noStrike">
                          <a:solidFill>
                            <a:srgbClr val="000000"/>
                          </a:solidFill>
                          <a:effectLst/>
                          <a:latin typeface="Arial" panose="020B0604020202020204" pitchFamily="34" charset="0"/>
                        </a:rPr>
                        <a:t>    445’600.00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ctr"/>
                      <a:r>
                        <a:rPr lang="de-CH" sz="1200" b="1" i="0" u="none" strike="noStrike">
                          <a:solidFill>
                            <a:srgbClr val="000000"/>
                          </a:solidFill>
                          <a:effectLst/>
                          <a:latin typeface="Arial" panose="020B0604020202020204" pitchFamily="34" charset="0"/>
                        </a:rPr>
                        <a:t>    466’900.00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ctr"/>
                      <a:r>
                        <a:rPr lang="de-CH" sz="1200" b="1" i="0" u="none" strike="noStrike">
                          <a:solidFill>
                            <a:srgbClr val="000000"/>
                          </a:solidFill>
                          <a:effectLst/>
                          <a:latin typeface="Arial" panose="020B0604020202020204" pitchFamily="34" charset="0"/>
                        </a:rPr>
                        <a:t>    434’225.58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de-CH" sz="1200" b="1" i="0" u="none" strike="noStrike">
                          <a:solidFill>
                            <a:srgbClr val="000000"/>
                          </a:solidFill>
                          <a:effectLst/>
                          <a:latin typeface="Arial" panose="020B0604020202020204" pitchFamily="34" charset="0"/>
                        </a:rPr>
                        <a:t>    453’780.60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39101760"/>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de-CH" sz="1200" b="0" i="0" u="none" strike="noStrike">
                        <a:solidFill>
                          <a:srgbClr val="000000"/>
                        </a:solidFill>
                        <a:effectLst/>
                        <a:latin typeface="Arial" panose="020B0604020202020204" pitchFamily="34" charset="0"/>
                      </a:endParaRP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87840596"/>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1" i="0" u="none" strike="noStrike">
                          <a:solidFill>
                            <a:srgbClr val="000000"/>
                          </a:solidFill>
                          <a:effectLst/>
                          <a:latin typeface="Arial" panose="020B0604020202020204" pitchFamily="34" charset="0"/>
                        </a:rPr>
                        <a:t>Aufwandüberschuss</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1"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1"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1"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1"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1"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1" i="0" u="none" strike="noStrike">
                          <a:solidFill>
                            <a:srgbClr val="000000"/>
                          </a:solidFill>
                          <a:effectLst/>
                          <a:latin typeface="Arial" panose="020B0604020202020204" pitchFamily="34" charset="0"/>
                        </a:rPr>
                        <a:t>                  -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833621212"/>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200" b="1" i="0" u="none" strike="noStrike">
                          <a:solidFill>
                            <a:srgbClr val="000000"/>
                          </a:solidFill>
                          <a:effectLst/>
                          <a:latin typeface="Arial" panose="020B0604020202020204" pitchFamily="34" charset="0"/>
                        </a:rPr>
                        <a:t>Ertragsüberschuss</a:t>
                      </a:r>
                    </a:p>
                  </a:txBody>
                  <a:tcPr marL="13622" marR="13622" marT="13622"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200" b="1" i="0" u="none" strike="noStrike">
                          <a:solidFill>
                            <a:srgbClr val="000000"/>
                          </a:solidFill>
                          <a:effectLst/>
                          <a:latin typeface="Arial" panose="020B0604020202020204" pitchFamily="34" charset="0"/>
                        </a:rPr>
                        <a:t>      11’024.10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1"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200" b="1" i="0" u="none" strike="noStrike">
                          <a:solidFill>
                            <a:srgbClr val="000000"/>
                          </a:solidFill>
                          <a:effectLst/>
                          <a:latin typeface="Arial" panose="020B0604020202020204" pitchFamily="34" charset="0"/>
                        </a:rPr>
                        <a:t>      21’300.00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1"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200" b="1" i="0" u="none" strike="noStrike">
                          <a:solidFill>
                            <a:srgbClr val="000000"/>
                          </a:solidFill>
                          <a:effectLst/>
                          <a:latin typeface="Arial" panose="020B0604020202020204" pitchFamily="34" charset="0"/>
                        </a:rPr>
                        <a:t>      19’555.02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200" b="1" i="0" u="none" strike="noStrike">
                          <a:solidFill>
                            <a:srgbClr val="000000"/>
                          </a:solidFill>
                          <a:effectLst/>
                          <a:latin typeface="Arial" panose="020B0604020202020204" pitchFamily="34" charset="0"/>
                        </a:rPr>
                        <a:t> </a:t>
                      </a:r>
                    </a:p>
                  </a:txBody>
                  <a:tcPr marL="13622" marR="13622" marT="13622"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795919198"/>
                  </a:ext>
                </a:extLst>
              </a:tr>
              <a:tr h="272433">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200" b="0" i="0" u="none" strike="noStrike">
                          <a:solidFill>
                            <a:srgbClr val="000000"/>
                          </a:solidFill>
                          <a:effectLst/>
                          <a:latin typeface="Arial" panose="020B0604020202020204" pitchFamily="34" charset="0"/>
                        </a:rPr>
                        <a:t> </a:t>
                      </a:r>
                    </a:p>
                  </a:txBody>
                  <a:tcPr marL="13622" marR="13622" marT="13622"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200" b="0" i="0" u="none" strike="noStrike" dirty="0">
                          <a:solidFill>
                            <a:srgbClr val="000000"/>
                          </a:solidFill>
                          <a:effectLst/>
                          <a:latin typeface="Arial" panose="020B0604020202020204" pitchFamily="34" charset="0"/>
                        </a:rPr>
                        <a:t> </a:t>
                      </a:r>
                    </a:p>
                  </a:txBody>
                  <a:tcPr marL="13622" marR="13622" marT="13622"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2110660"/>
                  </a:ext>
                </a:extLst>
              </a:tr>
            </a:tbl>
          </a:graphicData>
        </a:graphic>
      </p:graphicFrame>
    </p:spTree>
    <p:extLst>
      <p:ext uri="{BB962C8B-B14F-4D97-AF65-F5344CB8AC3E}">
        <p14:creationId xmlns:p14="http://schemas.microsoft.com/office/powerpoint/2010/main" val="37124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Investitionsrechnung 2020</a:t>
            </a:r>
          </a:p>
        </p:txBody>
      </p:sp>
      <p:sp>
        <p:nvSpPr>
          <p:cNvPr id="5" name="Textfeld 4">
            <a:extLst>
              <a:ext uri="{FF2B5EF4-FFF2-40B4-BE49-F238E27FC236}">
                <a16:creationId xmlns:a16="http://schemas.microsoft.com/office/drawing/2014/main" id="{07BF5FE5-E555-4E04-BEF6-2A5FFA9233F4}"/>
              </a:ext>
            </a:extLst>
          </p:cNvPr>
          <p:cNvSpPr txBox="1"/>
          <p:nvPr/>
        </p:nvSpPr>
        <p:spPr>
          <a:xfrm>
            <a:off x="1604740" y="735422"/>
            <a:ext cx="9932138" cy="1664558"/>
          </a:xfrm>
          <a:prstGeom prst="rect">
            <a:avLst/>
          </a:prstGeom>
          <a:noFill/>
        </p:spPr>
        <p:txBody>
          <a:bodyPr wrap="square">
            <a:spAutoFit/>
          </a:bodyPr>
          <a:lstStyle/>
          <a:p>
            <a:pPr algn="just">
              <a:lnSpc>
                <a:spcPct val="115000"/>
              </a:lnSpc>
              <a:spcAft>
                <a:spcPts val="1000"/>
              </a:spcAft>
            </a:pPr>
            <a:r>
              <a:rPr lang="de-CH" sz="1800" dirty="0">
                <a:effectLst/>
                <a:latin typeface="Arial" panose="020B0604020202020204" pitchFamily="34" charset="0"/>
                <a:ea typeface="Calibri" panose="020F0502020204030204" pitchFamily="34" charset="0"/>
                <a:cs typeface="Times New Roman" panose="02020603050405020304" pitchFamily="18" charset="0"/>
              </a:rPr>
              <a:t>Im Jahre 2020 wurden im Verwaltungsvermögen Investitionen in die Alpstallung und Sennhütte Triftalp getätigt. Im Finanzvermögen wurden in das Kaufinventar Restaurant Kreuzboden investiert. Die Investitionen beim Finanzvermögen werden gemäss Weisungen des Kantons nicht in der Investitionsrechnung ausgewiesen und müssen direkt über die Aktiven der Bilanz verbucht werden.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le 5">
            <a:extLst>
              <a:ext uri="{FF2B5EF4-FFF2-40B4-BE49-F238E27FC236}">
                <a16:creationId xmlns:a16="http://schemas.microsoft.com/office/drawing/2014/main" id="{38466138-7343-484B-9735-E1EC8043C03F}"/>
              </a:ext>
            </a:extLst>
          </p:cNvPr>
          <p:cNvGraphicFramePr>
            <a:graphicFrameLocks noGrp="1"/>
          </p:cNvGraphicFramePr>
          <p:nvPr>
            <p:extLst>
              <p:ext uri="{D42A27DB-BD31-4B8C-83A1-F6EECF244321}">
                <p14:modId xmlns:p14="http://schemas.microsoft.com/office/powerpoint/2010/main" val="3859062637"/>
              </p:ext>
            </p:extLst>
          </p:nvPr>
        </p:nvGraphicFramePr>
        <p:xfrm>
          <a:off x="1604740" y="2719435"/>
          <a:ext cx="9789588" cy="1620996"/>
        </p:xfrm>
        <a:graphic>
          <a:graphicData uri="http://schemas.openxmlformats.org/drawingml/2006/table">
            <a:tbl>
              <a:tblPr firstRow="1" firstCol="1" bandRow="1"/>
              <a:tblGrid>
                <a:gridCol w="4282335">
                  <a:extLst>
                    <a:ext uri="{9D8B030D-6E8A-4147-A177-3AD203B41FA5}">
                      <a16:colId xmlns:a16="http://schemas.microsoft.com/office/drawing/2014/main" val="123135936"/>
                    </a:ext>
                  </a:extLst>
                </a:gridCol>
                <a:gridCol w="1835751">
                  <a:extLst>
                    <a:ext uri="{9D8B030D-6E8A-4147-A177-3AD203B41FA5}">
                      <a16:colId xmlns:a16="http://schemas.microsoft.com/office/drawing/2014/main" val="2950826250"/>
                    </a:ext>
                  </a:extLst>
                </a:gridCol>
                <a:gridCol w="1835751">
                  <a:extLst>
                    <a:ext uri="{9D8B030D-6E8A-4147-A177-3AD203B41FA5}">
                      <a16:colId xmlns:a16="http://schemas.microsoft.com/office/drawing/2014/main" val="12866838"/>
                    </a:ext>
                  </a:extLst>
                </a:gridCol>
                <a:gridCol w="1835751">
                  <a:extLst>
                    <a:ext uri="{9D8B030D-6E8A-4147-A177-3AD203B41FA5}">
                      <a16:colId xmlns:a16="http://schemas.microsoft.com/office/drawing/2014/main" val="310470236"/>
                    </a:ext>
                  </a:extLst>
                </a:gridCol>
              </a:tblGrid>
              <a:tr h="270166">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Ausgaben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Einnahmen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Nettoinvestition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90468739"/>
                  </a:ext>
                </a:extLst>
              </a:tr>
              <a:tr h="270166">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Sennhütte Triftalp</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84'834.20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29'800.00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55'034.20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622233341"/>
                  </a:ext>
                </a:extLst>
              </a:tr>
              <a:tr h="270166">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Alpstallung Triftalp</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18'998.30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18'998.30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74212355"/>
                  </a:ext>
                </a:extLst>
              </a:tr>
              <a:tr h="270166">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Investitionen ohne Finanzvermögen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103'832.50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29'800.00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74'032.50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05184225"/>
                  </a:ext>
                </a:extLst>
              </a:tr>
              <a:tr h="270166">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Restaurant Kreuzboden – Kaufinventar</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3'298.40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3'298.40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801479965"/>
                  </a:ext>
                </a:extLst>
              </a:tr>
              <a:tr h="270166">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Investitionen inkl. Finanzvermögen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107'130.90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29'800.00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77'330.90</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05" marR="11300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442863211"/>
                  </a:ext>
                </a:extLst>
              </a:tr>
            </a:tbl>
          </a:graphicData>
        </a:graphic>
      </p:graphicFrame>
    </p:spTree>
    <p:extLst>
      <p:ext uri="{BB962C8B-B14F-4D97-AF65-F5344CB8AC3E}">
        <p14:creationId xmlns:p14="http://schemas.microsoft.com/office/powerpoint/2010/main" val="175133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Bilanz 2020</a:t>
            </a:r>
          </a:p>
        </p:txBody>
      </p:sp>
      <p:graphicFrame>
        <p:nvGraphicFramePr>
          <p:cNvPr id="4" name="Tabelle 3">
            <a:extLst>
              <a:ext uri="{FF2B5EF4-FFF2-40B4-BE49-F238E27FC236}">
                <a16:creationId xmlns:a16="http://schemas.microsoft.com/office/drawing/2014/main" id="{647AE1CD-3B7F-470A-AA14-6599CD24BD37}"/>
              </a:ext>
            </a:extLst>
          </p:cNvPr>
          <p:cNvGraphicFramePr>
            <a:graphicFrameLocks noGrp="1"/>
          </p:cNvGraphicFramePr>
          <p:nvPr>
            <p:extLst>
              <p:ext uri="{D42A27DB-BD31-4B8C-83A1-F6EECF244321}">
                <p14:modId xmlns:p14="http://schemas.microsoft.com/office/powerpoint/2010/main" val="2550374087"/>
              </p:ext>
            </p:extLst>
          </p:nvPr>
        </p:nvGraphicFramePr>
        <p:xfrm>
          <a:off x="1652243" y="609786"/>
          <a:ext cx="8756791" cy="3935984"/>
        </p:xfrm>
        <a:graphic>
          <a:graphicData uri="http://schemas.openxmlformats.org/drawingml/2006/table">
            <a:tbl>
              <a:tblPr firstRow="1" firstCol="1" bandRow="1"/>
              <a:tblGrid>
                <a:gridCol w="4705044">
                  <a:extLst>
                    <a:ext uri="{9D8B030D-6E8A-4147-A177-3AD203B41FA5}">
                      <a16:colId xmlns:a16="http://schemas.microsoft.com/office/drawing/2014/main" val="414066467"/>
                    </a:ext>
                  </a:extLst>
                </a:gridCol>
                <a:gridCol w="1888756">
                  <a:extLst>
                    <a:ext uri="{9D8B030D-6E8A-4147-A177-3AD203B41FA5}">
                      <a16:colId xmlns:a16="http://schemas.microsoft.com/office/drawing/2014/main" val="3438221523"/>
                    </a:ext>
                  </a:extLst>
                </a:gridCol>
                <a:gridCol w="274235">
                  <a:extLst>
                    <a:ext uri="{9D8B030D-6E8A-4147-A177-3AD203B41FA5}">
                      <a16:colId xmlns:a16="http://schemas.microsoft.com/office/drawing/2014/main" val="2005728899"/>
                    </a:ext>
                  </a:extLst>
                </a:gridCol>
                <a:gridCol w="1888756">
                  <a:extLst>
                    <a:ext uri="{9D8B030D-6E8A-4147-A177-3AD203B41FA5}">
                      <a16:colId xmlns:a16="http://schemas.microsoft.com/office/drawing/2014/main" val="3696614529"/>
                    </a:ext>
                  </a:extLst>
                </a:gridCol>
              </a:tblGrid>
              <a:tr h="241663">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Aktiven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31.12.2019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641713000"/>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Flüssige Mittel</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204'980.01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277'861.35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786340250"/>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Guthaben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73'568.75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72'457.65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346347979"/>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Anlagen Finanzvermögen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4'319'602.00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4'138'702.00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28678013"/>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Transitorische Aktiven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17'015.43</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25'148.99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26552986"/>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Sachgüter</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42'114.00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60'011.00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276006825"/>
                  </a:ext>
                </a:extLst>
              </a:tr>
              <a:tr h="241663">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Gesamtaktiven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4'657'280.19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4'514'469.99</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8310823"/>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69942351"/>
                  </a:ext>
                </a:extLst>
              </a:tr>
              <a:tr h="241663">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Passiven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31.12.2019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87276046"/>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Laufende Verpflichtungen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95'857.35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129'124.59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513768439"/>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Kurzfristige Schulden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197'870.41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210'240.92</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68609116"/>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Mittel- &amp; langfristige Schulden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3'780'978.30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3'617'371.63</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720846141"/>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Transitorische Passiven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48'449.35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63'764.05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04137932"/>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Spezialfinanzierungen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89'975.55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89'975.55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738537340"/>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Eigenkapital</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444'149.23</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463'704.25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26742805"/>
                  </a:ext>
                </a:extLst>
              </a:tr>
              <a:tr h="241663">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Gesamtpassiven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4'657'280.19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4'514'469.99</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110849410"/>
                  </a:ext>
                </a:extLst>
              </a:tr>
            </a:tbl>
          </a:graphicData>
        </a:graphic>
      </p:graphicFrame>
    </p:spTree>
    <p:extLst>
      <p:ext uri="{BB962C8B-B14F-4D97-AF65-F5344CB8AC3E}">
        <p14:creationId xmlns:p14="http://schemas.microsoft.com/office/powerpoint/2010/main" val="3087605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Zusatz- &amp; Nachtragskredite</a:t>
            </a:r>
          </a:p>
        </p:txBody>
      </p:sp>
      <p:sp>
        <p:nvSpPr>
          <p:cNvPr id="5" name="Textfeld 4">
            <a:extLst>
              <a:ext uri="{FF2B5EF4-FFF2-40B4-BE49-F238E27FC236}">
                <a16:creationId xmlns:a16="http://schemas.microsoft.com/office/drawing/2014/main" id="{96F93D87-0BFE-43F7-9D08-B5DB39FD34BA}"/>
              </a:ext>
            </a:extLst>
          </p:cNvPr>
          <p:cNvSpPr txBox="1"/>
          <p:nvPr/>
        </p:nvSpPr>
        <p:spPr>
          <a:xfrm>
            <a:off x="1580988" y="609786"/>
            <a:ext cx="9938076" cy="3763723"/>
          </a:xfrm>
          <a:prstGeom prst="rect">
            <a:avLst/>
          </a:prstGeom>
          <a:noFill/>
        </p:spPr>
        <p:txBody>
          <a:bodyPr wrap="square">
            <a:spAutoFit/>
          </a:bodyPr>
          <a:lstStyle/>
          <a:p>
            <a:pPr algn="just">
              <a:lnSpc>
                <a:spcPct val="115000"/>
              </a:lnSpc>
              <a:spcAft>
                <a:spcPts val="1000"/>
              </a:spcAft>
            </a:pPr>
            <a:r>
              <a:rPr lang="de-CH" sz="1800" dirty="0">
                <a:effectLst/>
                <a:latin typeface="Arial" panose="020B0604020202020204" pitchFamily="34" charset="0"/>
                <a:ea typeface="Calibri" panose="020F0502020204030204" pitchFamily="34" charset="0"/>
                <a:cs typeface="Times New Roman" panose="02020603050405020304" pitchFamily="18" charset="0"/>
              </a:rPr>
              <a:t>Gemäss der Verordnung betreffend die Führung des Finanzhaushaltes der Gemeinden (VFFG) sind Zusatzkredite zu Verpflichtungskrediten (Investitionsrechnung) und Nachtragskredite zu Budgetkrediten (Laufende Rechnung), welche vom Gemeinderat beschlossen und den Betrag von Fr. 50‘000 übersteigen, der Burgerversammlung zur Kenntnis zu bringen (vgl. Art. 69ter2 und </a:t>
            </a:r>
            <a:r>
              <a:rPr lang="de-CH" dirty="0">
                <a:effectLst/>
                <a:latin typeface="Arial" panose="020B0604020202020204" pitchFamily="34" charset="0"/>
                <a:ea typeface="Calibri" panose="020F0502020204030204" pitchFamily="34" charset="0"/>
                <a:cs typeface="Times New Roman" panose="02020603050405020304" pitchFamily="18" charset="0"/>
              </a:rPr>
              <a:t>69quinqiues2 VFFG). Nachfolgend die entsprechenden Tabellen für das Verwaltungsjahr 2020.</a:t>
            </a:r>
          </a:p>
          <a:p>
            <a:pPr algn="just">
              <a:lnSpc>
                <a:spcPct val="115000"/>
              </a:lnSpc>
              <a:spcAft>
                <a:spcPts val="1000"/>
              </a:spcAft>
            </a:pPr>
            <a:r>
              <a:rPr lang="de-CH" b="1" dirty="0">
                <a:effectLst/>
                <a:latin typeface="Arial" panose="020B0604020202020204" pitchFamily="34" charset="0"/>
                <a:ea typeface="Calibri" panose="020F0502020204030204" pitchFamily="34" charset="0"/>
                <a:cs typeface="Times New Roman" panose="02020603050405020304" pitchFamily="18" charset="0"/>
              </a:rPr>
              <a:t>Laufende Rechnung</a:t>
            </a:r>
          </a:p>
          <a:p>
            <a:pPr algn="just">
              <a:lnSpc>
                <a:spcPct val="115000"/>
              </a:lnSpc>
              <a:spcAft>
                <a:spcPts val="1000"/>
              </a:spcAft>
            </a:pPr>
            <a:endParaRPr lang="de-CH"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de-CH"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de-CH" b="1"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DF6BAB77-06CD-4EDD-A418-7B4824045F5C}"/>
              </a:ext>
            </a:extLst>
          </p:cNvPr>
          <p:cNvGraphicFramePr>
            <a:graphicFrameLocks noGrp="1"/>
          </p:cNvGraphicFramePr>
          <p:nvPr>
            <p:extLst>
              <p:ext uri="{D42A27DB-BD31-4B8C-83A1-F6EECF244321}">
                <p14:modId xmlns:p14="http://schemas.microsoft.com/office/powerpoint/2010/main" val="2285002202"/>
              </p:ext>
            </p:extLst>
          </p:nvPr>
        </p:nvGraphicFramePr>
        <p:xfrm>
          <a:off x="1681929" y="3078187"/>
          <a:ext cx="7288428" cy="603165"/>
        </p:xfrm>
        <a:graphic>
          <a:graphicData uri="http://schemas.openxmlformats.org/drawingml/2006/table">
            <a:tbl>
              <a:tblPr firstRow="1" firstCol="1" bandRow="1"/>
              <a:tblGrid>
                <a:gridCol w="1302748">
                  <a:extLst>
                    <a:ext uri="{9D8B030D-6E8A-4147-A177-3AD203B41FA5}">
                      <a16:colId xmlns:a16="http://schemas.microsoft.com/office/drawing/2014/main" val="2999072056"/>
                    </a:ext>
                  </a:extLst>
                </a:gridCol>
                <a:gridCol w="2610791">
                  <a:extLst>
                    <a:ext uri="{9D8B030D-6E8A-4147-A177-3AD203B41FA5}">
                      <a16:colId xmlns:a16="http://schemas.microsoft.com/office/drawing/2014/main" val="1122211748"/>
                    </a:ext>
                  </a:extLst>
                </a:gridCol>
                <a:gridCol w="1124963">
                  <a:extLst>
                    <a:ext uri="{9D8B030D-6E8A-4147-A177-3AD203B41FA5}">
                      <a16:colId xmlns:a16="http://schemas.microsoft.com/office/drawing/2014/main" val="2971960618"/>
                    </a:ext>
                  </a:extLst>
                </a:gridCol>
                <a:gridCol w="1124963">
                  <a:extLst>
                    <a:ext uri="{9D8B030D-6E8A-4147-A177-3AD203B41FA5}">
                      <a16:colId xmlns:a16="http://schemas.microsoft.com/office/drawing/2014/main" val="2635770659"/>
                    </a:ext>
                  </a:extLst>
                </a:gridCol>
                <a:gridCol w="1124963">
                  <a:extLst>
                    <a:ext uri="{9D8B030D-6E8A-4147-A177-3AD203B41FA5}">
                      <a16:colId xmlns:a16="http://schemas.microsoft.com/office/drawing/2014/main" val="4254169376"/>
                    </a:ext>
                  </a:extLst>
                </a:gridCol>
              </a:tblGrid>
              <a:tr h="201055">
                <a:tc>
                  <a:txBody>
                    <a:bodyPr/>
                    <a:lstStyle/>
                    <a:p>
                      <a:pPr>
                        <a:lnSpc>
                          <a:spcPct val="115000"/>
                        </a:lnSpc>
                        <a:spcAft>
                          <a:spcPts val="1000"/>
                        </a:spcAft>
                      </a:pPr>
                      <a:r>
                        <a:rPr lang="de-CH" sz="1200" b="1">
                          <a:effectLst/>
                          <a:latin typeface="Arial" panose="020B0604020202020204" pitchFamily="34" charset="0"/>
                          <a:ea typeface="Calibri" panose="020F0502020204030204" pitchFamily="34" charset="0"/>
                          <a:cs typeface="Times New Roman" panose="02020603050405020304" pitchFamily="18" charset="0"/>
                        </a:rPr>
                        <a:t>Konto</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Bezeichnung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Abweichung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417690078"/>
                  </a:ext>
                </a:extLst>
              </a:tr>
              <a:tr h="201055">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820.3320.00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zusätzliche Abschreibungen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44'400.00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44'400.00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057681"/>
                  </a:ext>
                </a:extLst>
              </a:tr>
              <a:tr h="201055">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990.3300.00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Abschreibungen Finanzvermögen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234'000.00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176'680.90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57'319.10</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097" marR="84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872063"/>
                  </a:ext>
                </a:extLst>
              </a:tr>
            </a:tbl>
          </a:graphicData>
        </a:graphic>
      </p:graphicFrame>
      <p:sp>
        <p:nvSpPr>
          <p:cNvPr id="7" name="Textfeld 6">
            <a:extLst>
              <a:ext uri="{FF2B5EF4-FFF2-40B4-BE49-F238E27FC236}">
                <a16:creationId xmlns:a16="http://schemas.microsoft.com/office/drawing/2014/main" id="{DBB29407-E4D6-45E3-98CF-50C0E658266E}"/>
              </a:ext>
            </a:extLst>
          </p:cNvPr>
          <p:cNvSpPr txBox="1"/>
          <p:nvPr/>
        </p:nvSpPr>
        <p:spPr>
          <a:xfrm>
            <a:off x="1678281" y="3834028"/>
            <a:ext cx="9501319" cy="2677656"/>
          </a:xfrm>
          <a:prstGeom prst="rect">
            <a:avLst/>
          </a:prstGeom>
          <a:noFill/>
        </p:spPr>
        <p:txBody>
          <a:bodyPr wrap="none" rtlCol="0">
            <a:spAutoFit/>
          </a:bodyPr>
          <a:lstStyle/>
          <a:p>
            <a:pPr algn="ctr"/>
            <a:r>
              <a:rPr lang="de-CH" sz="2400" b="1" dirty="0"/>
              <a:t>Fragen ?</a:t>
            </a:r>
          </a:p>
          <a:p>
            <a:pPr algn="ctr"/>
            <a:endParaRPr lang="de-CH" sz="2400" b="1" dirty="0"/>
          </a:p>
          <a:p>
            <a:pPr algn="ctr"/>
            <a:endParaRPr lang="de-CH" sz="2400" b="1" dirty="0"/>
          </a:p>
          <a:p>
            <a:pPr algn="ctr"/>
            <a:r>
              <a:rPr lang="de-CH" sz="2400" b="1" dirty="0"/>
              <a:t>3. Revisorenbericht</a:t>
            </a:r>
          </a:p>
          <a:p>
            <a:pPr algn="ctr"/>
            <a:endParaRPr lang="de-CH" sz="2400" b="1" dirty="0"/>
          </a:p>
          <a:p>
            <a:pPr algn="ctr"/>
            <a:endParaRPr lang="de-CH" sz="2400" b="1" dirty="0"/>
          </a:p>
          <a:p>
            <a:pPr algn="ctr"/>
            <a:r>
              <a:rPr lang="de-CH" sz="2400" b="1" dirty="0"/>
              <a:t>Genehmigung Jahresrechnung inkl. Zusatz- &amp; Nachtragskredite</a:t>
            </a:r>
          </a:p>
        </p:txBody>
      </p:sp>
      <p:sp>
        <p:nvSpPr>
          <p:cNvPr id="8" name="Pfeil nach rechts 2">
            <a:extLst>
              <a:ext uri="{FF2B5EF4-FFF2-40B4-BE49-F238E27FC236}">
                <a16:creationId xmlns:a16="http://schemas.microsoft.com/office/drawing/2014/main" id="{6671FB5E-567C-4038-8816-70AC0C6F559C}"/>
              </a:ext>
            </a:extLst>
          </p:cNvPr>
          <p:cNvSpPr/>
          <p:nvPr/>
        </p:nvSpPr>
        <p:spPr>
          <a:xfrm rot="5400000">
            <a:off x="6204360" y="4434970"/>
            <a:ext cx="449159" cy="422923"/>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rechts 2">
            <a:extLst>
              <a:ext uri="{FF2B5EF4-FFF2-40B4-BE49-F238E27FC236}">
                <a16:creationId xmlns:a16="http://schemas.microsoft.com/office/drawing/2014/main" id="{1882B986-3829-4866-8717-9B071E22F53E}"/>
              </a:ext>
            </a:extLst>
          </p:cNvPr>
          <p:cNvSpPr/>
          <p:nvPr/>
        </p:nvSpPr>
        <p:spPr>
          <a:xfrm rot="5400000">
            <a:off x="6204359" y="5497700"/>
            <a:ext cx="449159" cy="422923"/>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1694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lstStyle/>
          <a:p>
            <a:r>
              <a:rPr lang="de-CH" dirty="0"/>
              <a:t>4. Anträge &amp; Verschiedenes</a:t>
            </a:r>
          </a:p>
        </p:txBody>
      </p:sp>
    </p:spTree>
    <p:extLst>
      <p:ext uri="{BB962C8B-B14F-4D97-AF65-F5344CB8AC3E}">
        <p14:creationId xmlns:p14="http://schemas.microsoft.com/office/powerpoint/2010/main" val="3241243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636816" y="362234"/>
            <a:ext cx="9144000" cy="6133533"/>
          </a:xfrm>
        </p:spPr>
        <p:txBody>
          <a:bodyPr>
            <a:normAutofit fontScale="90000"/>
          </a:bodyPr>
          <a:lstStyle/>
          <a:p>
            <a:r>
              <a:rPr lang="de-CH" dirty="0"/>
              <a:t>Aufgrund der aktuellen COVID-19 Situation hat der Gemeinderat beschlossen, auf das anschliessende Apéro zu verzichten.</a:t>
            </a:r>
            <a:br>
              <a:rPr lang="de-CH" dirty="0"/>
            </a:br>
            <a:br>
              <a:rPr lang="de-CH" dirty="0"/>
            </a:br>
            <a:r>
              <a:rPr lang="de-CH" dirty="0"/>
              <a:t>Vielen Dank für euer Verständnis.</a:t>
            </a:r>
          </a:p>
        </p:txBody>
      </p:sp>
    </p:spTree>
    <p:extLst>
      <p:ext uri="{BB962C8B-B14F-4D97-AF65-F5344CB8AC3E}">
        <p14:creationId xmlns:p14="http://schemas.microsoft.com/office/powerpoint/2010/main" val="88381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1540860"/>
            <a:ext cx="9144000" cy="3776281"/>
          </a:xfrm>
        </p:spPr>
        <p:txBody>
          <a:bodyPr>
            <a:normAutofit fontScale="90000"/>
          </a:bodyPr>
          <a:lstStyle/>
          <a:p>
            <a:r>
              <a:rPr lang="de-CH" dirty="0"/>
              <a:t>2. Protokoll der </a:t>
            </a:r>
            <a:r>
              <a:rPr lang="de-CH" dirty="0" err="1"/>
              <a:t>ordent-lichen</a:t>
            </a:r>
            <a:r>
              <a:rPr lang="de-CH" dirty="0"/>
              <a:t> Urversammlung vom 18.02.2021</a:t>
            </a:r>
            <a:br>
              <a:rPr lang="de-CH" dirty="0"/>
            </a:br>
            <a:br>
              <a:rPr lang="de-CH" dirty="0"/>
            </a:br>
            <a:r>
              <a:rPr lang="de-CH" dirty="0"/>
              <a:t>(lag zur Einsichtnahme auf)</a:t>
            </a:r>
          </a:p>
        </p:txBody>
      </p:sp>
    </p:spTree>
    <p:extLst>
      <p:ext uri="{BB962C8B-B14F-4D97-AF65-F5344CB8AC3E}">
        <p14:creationId xmlns:p14="http://schemas.microsoft.com/office/powerpoint/2010/main" val="399496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290945" y="2985196"/>
            <a:ext cx="11901055" cy="887608"/>
          </a:xfrm>
        </p:spPr>
        <p:txBody>
          <a:bodyPr>
            <a:normAutofit fontScale="90000"/>
          </a:bodyPr>
          <a:lstStyle/>
          <a:p>
            <a:r>
              <a:rPr lang="de-CH" dirty="0"/>
              <a:t>3. Verwaltungsrechnung 2020</a:t>
            </a:r>
          </a:p>
        </p:txBody>
      </p:sp>
    </p:spTree>
    <p:extLst>
      <p:ext uri="{BB962C8B-B14F-4D97-AF65-F5344CB8AC3E}">
        <p14:creationId xmlns:p14="http://schemas.microsoft.com/office/powerpoint/2010/main" val="154233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Kurzüberblick</a:t>
            </a:r>
          </a:p>
        </p:txBody>
      </p:sp>
      <p:graphicFrame>
        <p:nvGraphicFramePr>
          <p:cNvPr id="5" name="Inhaltsplatzhalter 4">
            <a:extLst>
              <a:ext uri="{FF2B5EF4-FFF2-40B4-BE49-F238E27FC236}">
                <a16:creationId xmlns:a16="http://schemas.microsoft.com/office/drawing/2014/main" id="{2CC45F4E-53C8-4A99-9BC4-D76D66E2B2B3}"/>
              </a:ext>
            </a:extLst>
          </p:cNvPr>
          <p:cNvGraphicFramePr>
            <a:graphicFrameLocks noGrp="1"/>
          </p:cNvGraphicFramePr>
          <p:nvPr>
            <p:ph idx="1"/>
            <p:extLst>
              <p:ext uri="{D42A27DB-BD31-4B8C-83A1-F6EECF244321}">
                <p14:modId xmlns:p14="http://schemas.microsoft.com/office/powerpoint/2010/main" val="1103393615"/>
              </p:ext>
            </p:extLst>
          </p:nvPr>
        </p:nvGraphicFramePr>
        <p:xfrm>
          <a:off x="1604740" y="860641"/>
          <a:ext cx="8833671" cy="5657977"/>
        </p:xfrm>
        <a:graphic>
          <a:graphicData uri="http://schemas.openxmlformats.org/drawingml/2006/table">
            <a:tbl>
              <a:tblPr firstRow="1" firstCol="1" bandRow="1"/>
              <a:tblGrid>
                <a:gridCol w="3976824">
                  <a:extLst>
                    <a:ext uri="{9D8B030D-6E8A-4147-A177-3AD203B41FA5}">
                      <a16:colId xmlns:a16="http://schemas.microsoft.com/office/drawing/2014/main" val="2796939242"/>
                    </a:ext>
                  </a:extLst>
                </a:gridCol>
                <a:gridCol w="1618949">
                  <a:extLst>
                    <a:ext uri="{9D8B030D-6E8A-4147-A177-3AD203B41FA5}">
                      <a16:colId xmlns:a16="http://schemas.microsoft.com/office/drawing/2014/main" val="2001794328"/>
                    </a:ext>
                  </a:extLst>
                </a:gridCol>
                <a:gridCol w="1618949">
                  <a:extLst>
                    <a:ext uri="{9D8B030D-6E8A-4147-A177-3AD203B41FA5}">
                      <a16:colId xmlns:a16="http://schemas.microsoft.com/office/drawing/2014/main" val="3141726101"/>
                    </a:ext>
                  </a:extLst>
                </a:gridCol>
                <a:gridCol w="1618949">
                  <a:extLst>
                    <a:ext uri="{9D8B030D-6E8A-4147-A177-3AD203B41FA5}">
                      <a16:colId xmlns:a16="http://schemas.microsoft.com/office/drawing/2014/main" val="2806452739"/>
                    </a:ext>
                  </a:extLst>
                </a:gridCol>
              </a:tblGrid>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Voranschlag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42978616"/>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2019</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08998834"/>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Laufende Rechnung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841911533"/>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Ertrag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11'547'229.21</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6'193'585.00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6'620'475.57</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124403436"/>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Aufwand</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7'927'452.74</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4'684'310.00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4'604'643.39</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68495865"/>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Cashflow</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3'619'776.47</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1'509'275.00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2'015'832.18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38543065"/>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Abschreibungen Verwaltungsvermögen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938'772.24</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1'303'300.00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1'497'405.78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13157971"/>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Abschreibungen Finanzvermögen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3'080'637.10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58'700.00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107'406.03</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01662101"/>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Aufwandüberschuss</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399'632.87</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2537549"/>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Ertragsüberschuss</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147'275.00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411'020.37</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27193038"/>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42438111"/>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Investitionsrechnung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596767169"/>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Ausgaben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7'747'356.38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1'214'000.00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1'137'925.23</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43137514"/>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Ertrag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505'146.00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795'000.00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556'233.09</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643763657"/>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Nettoinvestitionen inkl. Finanzvermögen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7'242'210.38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419'000.00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581'692.14</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13373154"/>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472545210"/>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Finanzierung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14061712"/>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Selbstfinanzierungsmarge (Cashflow)</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3'619'776.47</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1'509'275.00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2'015'832.18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82980192"/>
                  </a:ext>
                </a:extLst>
              </a:tr>
              <a:tr h="24087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Nettoinvestitionen inkl. Finanzvermögen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7'242'210.38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419'000.00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581'692.14</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26537786"/>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Finanzierungsüberschuss</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1'090'275.00</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1'434'140.04</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48310427"/>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Finanzierungsfehlbetrag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3'622'433.91</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690418028"/>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531294988"/>
                  </a:ext>
                </a:extLst>
              </a:tr>
              <a:tr h="240876">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Pro-Kopf-Verschuldung</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13'361.00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12'226.00</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754" marR="10075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40487085"/>
                  </a:ext>
                </a:extLst>
              </a:tr>
            </a:tbl>
          </a:graphicData>
        </a:graphic>
      </p:graphicFrame>
    </p:spTree>
    <p:extLst>
      <p:ext uri="{BB962C8B-B14F-4D97-AF65-F5344CB8AC3E}">
        <p14:creationId xmlns:p14="http://schemas.microsoft.com/office/powerpoint/2010/main" val="38587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Laufende Rechnung - Aufwand</a:t>
            </a:r>
          </a:p>
        </p:txBody>
      </p:sp>
      <p:graphicFrame>
        <p:nvGraphicFramePr>
          <p:cNvPr id="4" name="Inhaltsplatzhalter 11">
            <a:extLst>
              <a:ext uri="{FF2B5EF4-FFF2-40B4-BE49-F238E27FC236}">
                <a16:creationId xmlns:a16="http://schemas.microsoft.com/office/drawing/2014/main" id="{B411CE2F-33AA-4485-AB57-861A38150E4F}"/>
              </a:ext>
            </a:extLst>
          </p:cNvPr>
          <p:cNvGraphicFramePr>
            <a:graphicFrameLocks/>
          </p:cNvGraphicFramePr>
          <p:nvPr>
            <p:extLst>
              <p:ext uri="{D42A27DB-BD31-4B8C-83A1-F6EECF244321}">
                <p14:modId xmlns:p14="http://schemas.microsoft.com/office/powerpoint/2010/main" val="684590256"/>
              </p:ext>
            </p:extLst>
          </p:nvPr>
        </p:nvGraphicFramePr>
        <p:xfrm>
          <a:off x="1694779" y="589244"/>
          <a:ext cx="10182795" cy="5989380"/>
        </p:xfrm>
        <a:graphic>
          <a:graphicData uri="http://schemas.openxmlformats.org/drawingml/2006/table">
            <a:tbl>
              <a:tblPr firstRow="1" bandRow="1">
                <a:tableStyleId>{21E4AEA4-8DFA-4A89-87EB-49C32662AFE0}</a:tableStyleId>
              </a:tblPr>
              <a:tblGrid>
                <a:gridCol w="2788156">
                  <a:extLst>
                    <a:ext uri="{9D8B030D-6E8A-4147-A177-3AD203B41FA5}">
                      <a16:colId xmlns:a16="http://schemas.microsoft.com/office/drawing/2014/main" val="20000"/>
                    </a:ext>
                  </a:extLst>
                </a:gridCol>
                <a:gridCol w="1472540">
                  <a:extLst>
                    <a:ext uri="{9D8B030D-6E8A-4147-A177-3AD203B41FA5}">
                      <a16:colId xmlns:a16="http://schemas.microsoft.com/office/drawing/2014/main" val="20001"/>
                    </a:ext>
                  </a:extLst>
                </a:gridCol>
                <a:gridCol w="5922099">
                  <a:extLst>
                    <a:ext uri="{9D8B030D-6E8A-4147-A177-3AD203B41FA5}">
                      <a16:colId xmlns:a16="http://schemas.microsoft.com/office/drawing/2014/main" val="20002"/>
                    </a:ext>
                  </a:extLst>
                </a:gridCol>
              </a:tblGrid>
              <a:tr h="303990">
                <a:tc>
                  <a:txBody>
                    <a:bodyPr/>
                    <a:lstStyle/>
                    <a:p>
                      <a:r>
                        <a:rPr lang="de-CH" sz="1400" dirty="0"/>
                        <a:t>Bezeichnung</a:t>
                      </a:r>
                    </a:p>
                  </a:txBody>
                  <a:tcPr marT="45723" marB="45723">
                    <a:solidFill>
                      <a:srgbClr val="56AF31"/>
                    </a:solidFill>
                  </a:tcPr>
                </a:tc>
                <a:tc>
                  <a:txBody>
                    <a:bodyPr/>
                    <a:lstStyle/>
                    <a:p>
                      <a:r>
                        <a:rPr lang="de-CH" sz="1400" dirty="0"/>
                        <a:t>Betrag</a:t>
                      </a:r>
                    </a:p>
                  </a:txBody>
                  <a:tcPr marT="45723" marB="45723">
                    <a:solidFill>
                      <a:srgbClr val="56AF31"/>
                    </a:solidFill>
                  </a:tcPr>
                </a:tc>
                <a:tc>
                  <a:txBody>
                    <a:bodyPr/>
                    <a:lstStyle/>
                    <a:p>
                      <a:r>
                        <a:rPr lang="de-CH" sz="1400" dirty="0"/>
                        <a:t>Bemerkungen</a:t>
                      </a:r>
                    </a:p>
                  </a:txBody>
                  <a:tcPr marT="45723" marB="45723">
                    <a:solidFill>
                      <a:srgbClr val="56AF31"/>
                    </a:solidFill>
                  </a:tcPr>
                </a:tc>
                <a:extLst>
                  <a:ext uri="{0D108BD9-81ED-4DB2-BD59-A6C34878D82A}">
                    <a16:rowId xmlns:a16="http://schemas.microsoft.com/office/drawing/2014/main" val="10000"/>
                  </a:ext>
                </a:extLst>
              </a:tr>
              <a:tr h="241602">
                <a:tc>
                  <a:txBody>
                    <a:bodyPr/>
                    <a:lstStyle/>
                    <a:p>
                      <a:r>
                        <a:rPr lang="de-CH" sz="1100" b="1" dirty="0"/>
                        <a:t>Personalaufwand</a:t>
                      </a:r>
                    </a:p>
                  </a:txBody>
                  <a:tcPr marT="45723" marB="45723">
                    <a:solidFill>
                      <a:srgbClr val="E6EED5"/>
                    </a:solidFill>
                  </a:tcPr>
                </a:tc>
                <a:tc>
                  <a:txBody>
                    <a:bodyPr/>
                    <a:lstStyle/>
                    <a:p>
                      <a:pPr>
                        <a:tabLst>
                          <a:tab pos="1252538" algn="r"/>
                        </a:tabLst>
                      </a:pPr>
                      <a:r>
                        <a:rPr lang="de-CH" sz="1100" b="1" dirty="0"/>
                        <a:t>CHF	798’511.06</a:t>
                      </a:r>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Minderaufwand gegenüber Vorjahr von CHF 53’303.14</a:t>
                      </a:r>
                    </a:p>
                    <a:p>
                      <a:pPr marL="171450" indent="-171450">
                        <a:buFontTx/>
                        <a:buChar char="-"/>
                      </a:pPr>
                      <a:r>
                        <a:rPr lang="de-CH" sz="1100" b="0" kern="1200" baseline="0" dirty="0">
                          <a:solidFill>
                            <a:schemeClr val="dk1"/>
                          </a:solidFill>
                          <a:latin typeface="+mn-lt"/>
                          <a:ea typeface="+mn-ea"/>
                          <a:cs typeface="+mn-cs"/>
                        </a:rPr>
                        <a:t>Personelle Zusammenarbeit mit den BBH</a:t>
                      </a:r>
                    </a:p>
                    <a:p>
                      <a:pPr marL="171450" indent="-171450">
                        <a:buFontTx/>
                        <a:buChar char="-"/>
                      </a:pPr>
                      <a:r>
                        <a:rPr lang="de-CH" sz="1100" b="0" kern="1200" baseline="0" dirty="0">
                          <a:solidFill>
                            <a:schemeClr val="dk1"/>
                          </a:solidFill>
                          <a:latin typeface="+mn-lt"/>
                          <a:ea typeface="+mn-ea"/>
                          <a:cs typeface="+mn-cs"/>
                        </a:rPr>
                        <a:t>Sommerputz Schulhaus zum Teil schon während der COVID-19 Pandemie</a:t>
                      </a:r>
                    </a:p>
                  </a:txBody>
                  <a:tcPr marT="45723" marB="45723">
                    <a:solidFill>
                      <a:srgbClr val="E6EED5"/>
                    </a:solidFill>
                  </a:tcPr>
                </a:tc>
                <a:extLst>
                  <a:ext uri="{0D108BD9-81ED-4DB2-BD59-A6C34878D82A}">
                    <a16:rowId xmlns:a16="http://schemas.microsoft.com/office/drawing/2014/main" val="10001"/>
                  </a:ext>
                </a:extLst>
              </a:tr>
              <a:tr h="971720">
                <a:tc>
                  <a:txBody>
                    <a:bodyPr/>
                    <a:lstStyle/>
                    <a:p>
                      <a:r>
                        <a:rPr lang="de-CH" sz="1100" b="1" dirty="0"/>
                        <a:t>Sachaufwand</a:t>
                      </a:r>
                    </a:p>
                  </a:txBody>
                  <a:tcPr marT="45723" marB="45723">
                    <a:solidFill>
                      <a:srgbClr val="F4F8EC"/>
                    </a:solidFill>
                  </a:tcPr>
                </a:tc>
                <a:tc>
                  <a:txBody>
                    <a:bodyPr/>
                    <a:lstStyle/>
                    <a:p>
                      <a:pPr>
                        <a:tabLst>
                          <a:tab pos="1252538" algn="r"/>
                        </a:tabLst>
                      </a:pPr>
                      <a:r>
                        <a:rPr lang="de-CH" sz="1100" b="1" dirty="0"/>
                        <a:t>CHF 	1’449’379.71</a:t>
                      </a:r>
                    </a:p>
                  </a:txBody>
                  <a:tcPr marT="45723" marB="45723">
                    <a:solidFill>
                      <a:srgbClr val="F4F8EC"/>
                    </a:solidFill>
                  </a:tcPr>
                </a:tc>
                <a:tc>
                  <a:txBody>
                    <a:bodyPr/>
                    <a:lstStyle/>
                    <a:p>
                      <a:pPr marL="171450" indent="-171450">
                        <a:buFontTx/>
                        <a:buChar char="-"/>
                      </a:pPr>
                      <a:r>
                        <a:rPr lang="de-CH" sz="1100" b="0" kern="1200" baseline="0" dirty="0">
                          <a:solidFill>
                            <a:schemeClr val="dk1"/>
                          </a:solidFill>
                          <a:latin typeface="+mn-lt"/>
                          <a:ea typeface="+mn-ea"/>
                          <a:cs typeface="+mn-cs"/>
                        </a:rPr>
                        <a:t>Minderaufwand gegenüber Vorjahr um CHF 3’145’813.18</a:t>
                      </a:r>
                    </a:p>
                    <a:p>
                      <a:pPr marL="171450" indent="-171450">
                        <a:buFontTx/>
                        <a:buChar char="-"/>
                      </a:pPr>
                      <a:r>
                        <a:rPr lang="de-CH" sz="1100" b="0" kern="1200" baseline="0" dirty="0">
                          <a:solidFill>
                            <a:schemeClr val="dk1"/>
                          </a:solidFill>
                          <a:latin typeface="+mn-lt"/>
                          <a:ea typeface="+mn-ea"/>
                          <a:cs typeface="+mn-cs"/>
                        </a:rPr>
                        <a:t>Im 2019 war hier der ausserordentliche Aufwand in Bezug auf die Vermögensübertragung (Fremdkapital) von CHF 3'150'206.65 sowie die Zinsen der Übernahme Bürgschaft von CHF 64'016.30 enthalten.</a:t>
                      </a:r>
                    </a:p>
                    <a:p>
                      <a:pPr marL="171450" indent="-171450">
                        <a:buFontTx/>
                        <a:buChar char="-"/>
                      </a:pPr>
                      <a:r>
                        <a:rPr lang="de-CH" sz="1100" b="0" kern="1200" dirty="0">
                          <a:solidFill>
                            <a:schemeClr val="dk1"/>
                          </a:solidFill>
                          <a:latin typeface="+mn-lt"/>
                          <a:ea typeface="+mn-ea"/>
                          <a:cs typeface="+mn-cs"/>
                        </a:rPr>
                        <a:t>Grössere Abweichungen in den Bereichen Schulhaus (Sanierung Heizung) CHF +60'000.00, Gemeindestrassen CHF -30’000.00, Gewässerverbauungen CHF -22'000.00, Werkhof (Arbeiten Dritte) CHF +24'000.00, Raumplanung CHF +13'000.00.</a:t>
                      </a:r>
                    </a:p>
                  </a:txBody>
                  <a:tcPr marT="45723" marB="45723">
                    <a:solidFill>
                      <a:srgbClr val="F4F8EC"/>
                    </a:solidFill>
                  </a:tcPr>
                </a:tc>
                <a:extLst>
                  <a:ext uri="{0D108BD9-81ED-4DB2-BD59-A6C34878D82A}">
                    <a16:rowId xmlns:a16="http://schemas.microsoft.com/office/drawing/2014/main" val="10002"/>
                  </a:ext>
                </a:extLst>
              </a:tr>
              <a:tr h="277810">
                <a:tc>
                  <a:txBody>
                    <a:bodyPr/>
                    <a:lstStyle/>
                    <a:p>
                      <a:r>
                        <a:rPr lang="de-CH" sz="1100" b="1" dirty="0"/>
                        <a:t>Passivzinsen</a:t>
                      </a:r>
                    </a:p>
                  </a:txBody>
                  <a:tcPr marT="45723" marB="45723">
                    <a:solidFill>
                      <a:srgbClr val="E6EED5"/>
                    </a:solidFill>
                  </a:tcPr>
                </a:tc>
                <a:tc>
                  <a:txBody>
                    <a:bodyPr/>
                    <a:lstStyle/>
                    <a:p>
                      <a:pPr>
                        <a:tabLst>
                          <a:tab pos="1252538" algn="r"/>
                        </a:tabLst>
                      </a:pPr>
                      <a:r>
                        <a:rPr lang="de-CH" sz="1100" b="1" dirty="0"/>
                        <a:t>CHF	</a:t>
                      </a:r>
                      <a:r>
                        <a:rPr lang="de-CH" sz="1100" b="1" baseline="0" dirty="0"/>
                        <a:t>197’953.32</a:t>
                      </a:r>
                      <a:endParaRPr lang="de-CH" sz="1100" b="1" dirty="0"/>
                    </a:p>
                  </a:txBody>
                  <a:tcPr marT="45723" marB="45723">
                    <a:solidFill>
                      <a:srgbClr val="E6EED5"/>
                    </a:solidFill>
                  </a:tcPr>
                </a:tc>
                <a:tc>
                  <a:txBody>
                    <a:bodyPr/>
                    <a:lstStyle/>
                    <a:p>
                      <a:pPr marL="171450" indent="-171450">
                        <a:buFontTx/>
                        <a:buChar char="-"/>
                      </a:pPr>
                      <a:r>
                        <a:rPr lang="de-CH" sz="1100" b="0" kern="1200" dirty="0">
                          <a:solidFill>
                            <a:schemeClr val="dk1"/>
                          </a:solidFill>
                          <a:latin typeface="+mn-lt"/>
                          <a:ea typeface="+mn-ea"/>
                          <a:cs typeface="+mn-cs"/>
                        </a:rPr>
                        <a:t>Gegenüber Vorjahr um CHF 14’637.28 gestiegen. </a:t>
                      </a:r>
                    </a:p>
                    <a:p>
                      <a:pPr marL="171450" indent="-171450">
                        <a:buFontTx/>
                        <a:buChar char="-"/>
                      </a:pPr>
                      <a:r>
                        <a:rPr lang="de-CH" sz="1100" b="0" kern="1200" baseline="0" dirty="0">
                          <a:solidFill>
                            <a:schemeClr val="dk1"/>
                          </a:solidFill>
                          <a:latin typeface="+mn-lt"/>
                          <a:ea typeface="+mn-ea"/>
                          <a:cs typeface="+mn-cs"/>
                        </a:rPr>
                        <a:t>Aufgrund der Vermögensübertragung der Anlagen Bergbahnen wieder zugenommen.</a:t>
                      </a:r>
                    </a:p>
                  </a:txBody>
                  <a:tcPr marT="45723" marB="45723">
                    <a:solidFill>
                      <a:srgbClr val="E6EED5"/>
                    </a:solidFill>
                  </a:tcPr>
                </a:tc>
                <a:extLst>
                  <a:ext uri="{0D108BD9-81ED-4DB2-BD59-A6C34878D82A}">
                    <a16:rowId xmlns:a16="http://schemas.microsoft.com/office/drawing/2014/main" val="10003"/>
                  </a:ext>
                </a:extLst>
              </a:tr>
              <a:tr h="743874">
                <a:tc>
                  <a:txBody>
                    <a:bodyPr/>
                    <a:lstStyle/>
                    <a:p>
                      <a:r>
                        <a:rPr lang="de-CH" sz="1100" b="1" dirty="0"/>
                        <a:t>Abschreibungen</a:t>
                      </a:r>
                    </a:p>
                  </a:txBody>
                  <a:tcPr marT="45723" marB="45723">
                    <a:solidFill>
                      <a:srgbClr val="F4F8EC"/>
                    </a:solidFill>
                  </a:tcPr>
                </a:tc>
                <a:tc>
                  <a:txBody>
                    <a:bodyPr/>
                    <a:lstStyle/>
                    <a:p>
                      <a:pPr>
                        <a:tabLst>
                          <a:tab pos="1252538" algn="r"/>
                        </a:tabLst>
                      </a:pPr>
                      <a:r>
                        <a:rPr lang="de-CH" sz="1100" b="1" dirty="0"/>
                        <a:t>CHF	</a:t>
                      </a:r>
                      <a:r>
                        <a:rPr lang="de-CH" sz="1100" b="1" baseline="0" dirty="0"/>
                        <a:t>1’604’811.81</a:t>
                      </a:r>
                      <a:endParaRPr lang="de-CH" sz="1100" b="1" dirty="0"/>
                    </a:p>
                  </a:txBody>
                  <a:tcPr marT="45723" marB="45723">
                    <a:solidFill>
                      <a:srgbClr val="F4F8EC"/>
                    </a:solidFill>
                  </a:tcPr>
                </a:tc>
                <a:tc>
                  <a:txBody>
                    <a:bodyPr/>
                    <a:lstStyle/>
                    <a:p>
                      <a:pPr marL="171450" indent="-171450">
                        <a:buFontTx/>
                        <a:buChar char="-"/>
                      </a:pPr>
                      <a:r>
                        <a:rPr lang="de-CH" sz="1100" b="0" kern="1200" dirty="0">
                          <a:solidFill>
                            <a:schemeClr val="dk1"/>
                          </a:solidFill>
                          <a:latin typeface="+mn-lt"/>
                          <a:ea typeface="+mn-ea"/>
                          <a:cs typeface="+mn-cs"/>
                        </a:rPr>
                        <a:t>Gesetzliche Abschreibungen von 10% werden</a:t>
                      </a:r>
                      <a:r>
                        <a:rPr lang="de-CH" sz="1100" b="0" kern="1200" baseline="0" dirty="0">
                          <a:solidFill>
                            <a:schemeClr val="dk1"/>
                          </a:solidFill>
                          <a:latin typeface="+mn-lt"/>
                          <a:ea typeface="+mn-ea"/>
                          <a:cs typeface="+mn-cs"/>
                        </a:rPr>
                        <a:t> eingehalten.</a:t>
                      </a:r>
                    </a:p>
                    <a:p>
                      <a:pPr marL="171450" indent="-171450">
                        <a:buFontTx/>
                        <a:buChar char="-"/>
                      </a:pPr>
                      <a:r>
                        <a:rPr lang="de-CH" sz="1100" b="0" kern="1200" baseline="0" dirty="0">
                          <a:solidFill>
                            <a:schemeClr val="dk1"/>
                          </a:solidFill>
                          <a:latin typeface="+mn-lt"/>
                          <a:ea typeface="+mn-ea"/>
                          <a:cs typeface="+mn-cs"/>
                        </a:rPr>
                        <a:t>Abschreibungen Verwaltungsvermögen CHF 1’497’405.78</a:t>
                      </a:r>
                    </a:p>
                    <a:p>
                      <a:pPr marL="171450" indent="-171450">
                        <a:buFontTx/>
                        <a:buChar char="-"/>
                      </a:pPr>
                      <a:r>
                        <a:rPr lang="de-CH" sz="1100" b="0" kern="1200" baseline="0" dirty="0">
                          <a:solidFill>
                            <a:schemeClr val="dk1"/>
                          </a:solidFill>
                          <a:latin typeface="+mn-lt"/>
                          <a:ea typeface="+mn-ea"/>
                          <a:cs typeface="+mn-cs"/>
                        </a:rPr>
                        <a:t>Abschreibungen Finanzvermögen CHF 107’406.03</a:t>
                      </a:r>
                    </a:p>
                    <a:p>
                      <a:pPr marL="171450" indent="-171450">
                        <a:buFontTx/>
                        <a:buChar char="-"/>
                      </a:pPr>
                      <a:r>
                        <a:rPr lang="de-CH" sz="1100" b="0" kern="1200" baseline="0" dirty="0">
                          <a:solidFill>
                            <a:schemeClr val="dk1"/>
                          </a:solidFill>
                          <a:latin typeface="+mn-lt"/>
                          <a:ea typeface="+mn-ea"/>
                          <a:cs typeface="+mn-cs"/>
                        </a:rPr>
                        <a:t>Zusätzliche Abschreibungen im Verwaltungsvermögen enthalten von CHF 686'233.59 (Anlagen BBH) und CHF 107’075.00 (Aktien BBH)</a:t>
                      </a:r>
                    </a:p>
                  </a:txBody>
                  <a:tcPr marT="45723" marB="45723">
                    <a:solidFill>
                      <a:srgbClr val="F4F8EC"/>
                    </a:solidFill>
                  </a:tcPr>
                </a:tc>
                <a:extLst>
                  <a:ext uri="{0D108BD9-81ED-4DB2-BD59-A6C34878D82A}">
                    <a16:rowId xmlns:a16="http://schemas.microsoft.com/office/drawing/2014/main" val="10004"/>
                  </a:ext>
                </a:extLst>
              </a:tr>
              <a:tr h="250059">
                <a:tc>
                  <a:txBody>
                    <a:bodyPr/>
                    <a:lstStyle/>
                    <a:p>
                      <a:r>
                        <a:rPr lang="de-CH" sz="1100" b="1" dirty="0"/>
                        <a:t>Beiträge ohne Zweckbindung</a:t>
                      </a:r>
                    </a:p>
                  </a:txBody>
                  <a:tcPr marT="45723" marB="45723">
                    <a:solidFill>
                      <a:srgbClr val="E6EED5"/>
                    </a:solidFill>
                  </a:tcPr>
                </a:tc>
                <a:tc>
                  <a:txBody>
                    <a:bodyPr/>
                    <a:lstStyle/>
                    <a:p>
                      <a:pPr>
                        <a:tabLst>
                          <a:tab pos="1252538" algn="r"/>
                        </a:tabLst>
                      </a:pPr>
                      <a:r>
                        <a:rPr lang="de-CH" sz="1100" b="1" dirty="0"/>
                        <a:t>CHF	19’732.45</a:t>
                      </a:r>
                    </a:p>
                  </a:txBody>
                  <a:tcPr marT="45723" marB="45723">
                    <a:solidFill>
                      <a:srgbClr val="E6EED5"/>
                    </a:solidFill>
                  </a:tcPr>
                </a:tc>
                <a:tc>
                  <a:txBody>
                    <a:bodyPr/>
                    <a:lstStyle/>
                    <a:p>
                      <a:pPr marL="171450" indent="-171450" algn="l" defTabSz="914400" rtl="0" eaLnBrk="1" latinLnBrk="0" hangingPunct="1">
                        <a:buFontTx/>
                        <a:buChar char="-"/>
                      </a:pPr>
                      <a:r>
                        <a:rPr lang="de-CH" sz="1100" b="0" kern="1200" dirty="0">
                          <a:solidFill>
                            <a:schemeClr val="dk1"/>
                          </a:solidFill>
                          <a:latin typeface="+mn-lt"/>
                          <a:ea typeface="+mn-ea"/>
                          <a:cs typeface="+mn-cs"/>
                        </a:rPr>
                        <a:t>Steuern überbaute Grundstücke Art. 188</a:t>
                      </a:r>
                    </a:p>
                  </a:txBody>
                  <a:tcPr marT="45723" marB="45723">
                    <a:solidFill>
                      <a:srgbClr val="E6EED5"/>
                    </a:solidFill>
                  </a:tcPr>
                </a:tc>
                <a:extLst>
                  <a:ext uri="{0D108BD9-81ED-4DB2-BD59-A6C34878D82A}">
                    <a16:rowId xmlns:a16="http://schemas.microsoft.com/office/drawing/2014/main" val="10005"/>
                  </a:ext>
                </a:extLst>
              </a:tr>
              <a:tr h="437596">
                <a:tc>
                  <a:txBody>
                    <a:bodyPr/>
                    <a:lstStyle/>
                    <a:p>
                      <a:r>
                        <a:rPr lang="de-CH" sz="1100" b="1" dirty="0"/>
                        <a:t>Entschädigung an Gemeinwesen</a:t>
                      </a:r>
                    </a:p>
                  </a:txBody>
                  <a:tcPr marT="45723" marB="45723">
                    <a:solidFill>
                      <a:srgbClr val="F4F8EC"/>
                    </a:solidFill>
                  </a:tcPr>
                </a:tc>
                <a:tc>
                  <a:txBody>
                    <a:bodyPr/>
                    <a:lstStyle/>
                    <a:p>
                      <a:pPr>
                        <a:tabLst>
                          <a:tab pos="1252538" algn="r"/>
                        </a:tabLst>
                      </a:pPr>
                      <a:r>
                        <a:rPr lang="de-CH" sz="1100" b="1" dirty="0"/>
                        <a:t>CHF	628’514.29</a:t>
                      </a:r>
                    </a:p>
                  </a:txBody>
                  <a:tcPr marT="45723" marB="45723">
                    <a:solidFill>
                      <a:srgbClr val="F4F8EC"/>
                    </a:solidFill>
                  </a:tcPr>
                </a:tc>
                <a:tc>
                  <a:txBody>
                    <a:bodyPr/>
                    <a:lstStyle/>
                    <a:p>
                      <a:pPr marL="171450" indent="-171450">
                        <a:buFontTx/>
                        <a:buChar char="-"/>
                      </a:pPr>
                      <a:r>
                        <a:rPr lang="de-CH" sz="1100" b="0" kern="1200" dirty="0">
                          <a:solidFill>
                            <a:schemeClr val="dk1"/>
                          </a:solidFill>
                          <a:latin typeface="+mn-lt"/>
                          <a:ea typeface="+mn-ea"/>
                          <a:cs typeface="+mn-cs"/>
                        </a:rPr>
                        <a:t>CHF 54’725.21 höher</a:t>
                      </a:r>
                      <a:r>
                        <a:rPr lang="de-CH" sz="1100" b="0" kern="1200" baseline="0" dirty="0">
                          <a:solidFill>
                            <a:schemeClr val="dk1"/>
                          </a:solidFill>
                          <a:latin typeface="+mn-lt"/>
                          <a:ea typeface="+mn-ea"/>
                          <a:cs typeface="+mn-cs"/>
                        </a:rPr>
                        <a:t> als im Vorjahr</a:t>
                      </a:r>
                      <a:r>
                        <a:rPr lang="de-CH" sz="1100" b="0" kern="1200" dirty="0">
                          <a:solidFill>
                            <a:schemeClr val="dk1"/>
                          </a:solidFill>
                          <a:latin typeface="+mn-lt"/>
                          <a:ea typeface="+mn-ea"/>
                          <a:cs typeface="+mn-cs"/>
                        </a:rPr>
                        <a:t>.</a:t>
                      </a:r>
                    </a:p>
                    <a:p>
                      <a:pPr marL="171450" indent="-171450">
                        <a:buFontTx/>
                        <a:buChar char="-"/>
                      </a:pPr>
                      <a:r>
                        <a:rPr lang="de-CH" sz="1100" b="0" kern="1200" dirty="0">
                          <a:solidFill>
                            <a:schemeClr val="dk1"/>
                          </a:solidFill>
                          <a:latin typeface="+mn-lt"/>
                          <a:ea typeface="+mn-ea"/>
                          <a:cs typeface="+mn-cs"/>
                        </a:rPr>
                        <a:t>Grössere Abweichungen in den Bereichen Tourismus (Weiterleitung </a:t>
                      </a:r>
                      <a:r>
                        <a:rPr lang="de-CH" sz="1100" b="0" kern="1200" dirty="0" err="1">
                          <a:solidFill>
                            <a:schemeClr val="dk1"/>
                          </a:solidFill>
                          <a:latin typeface="+mn-lt"/>
                          <a:ea typeface="+mn-ea"/>
                          <a:cs typeface="+mn-cs"/>
                        </a:rPr>
                        <a:t>T’Taxen</a:t>
                      </a:r>
                      <a:r>
                        <a:rPr lang="de-CH" sz="1100" b="0" kern="1200" dirty="0">
                          <a:solidFill>
                            <a:schemeClr val="dk1"/>
                          </a:solidFill>
                          <a:latin typeface="+mn-lt"/>
                          <a:ea typeface="+mn-ea"/>
                          <a:cs typeface="+mn-cs"/>
                        </a:rPr>
                        <a:t>) &amp;  Betriebskosten ARA Saastal</a:t>
                      </a:r>
                    </a:p>
                    <a:p>
                      <a:pPr marL="171450" indent="-171450">
                        <a:buFontTx/>
                        <a:buChar char="-"/>
                      </a:pPr>
                      <a:r>
                        <a:rPr lang="de-CH" sz="1100" b="0" kern="1200" dirty="0">
                          <a:solidFill>
                            <a:schemeClr val="dk1"/>
                          </a:solidFill>
                          <a:latin typeface="+mn-lt"/>
                          <a:ea typeface="+mn-ea"/>
                          <a:cs typeface="+mn-cs"/>
                        </a:rPr>
                        <a:t>Hierunter fallen: KESB Stalden-Saas, Stützpunktfeuerwehr Saastal, Schulgelder OS, ARA Saastal &amp; Jugendarbeit Saas</a:t>
                      </a:r>
                    </a:p>
                  </a:txBody>
                  <a:tcPr marT="45723" marB="45723">
                    <a:solidFill>
                      <a:srgbClr val="F4F8EC"/>
                    </a:solidFill>
                  </a:tcPr>
                </a:tc>
                <a:extLst>
                  <a:ext uri="{0D108BD9-81ED-4DB2-BD59-A6C34878D82A}">
                    <a16:rowId xmlns:a16="http://schemas.microsoft.com/office/drawing/2014/main" val="10006"/>
                  </a:ext>
                </a:extLst>
              </a:tr>
              <a:tr h="735455">
                <a:tc>
                  <a:txBody>
                    <a:bodyPr/>
                    <a:lstStyle/>
                    <a:p>
                      <a:r>
                        <a:rPr lang="de-CH" sz="1100" b="1" dirty="0"/>
                        <a:t>Eigene Beiträge</a:t>
                      </a:r>
                    </a:p>
                  </a:txBody>
                  <a:tcPr marT="45723" marB="45723">
                    <a:solidFill>
                      <a:srgbClr val="E6EED5"/>
                    </a:solidFill>
                  </a:tcPr>
                </a:tc>
                <a:tc>
                  <a:txBody>
                    <a:bodyPr/>
                    <a:lstStyle/>
                    <a:p>
                      <a:pPr>
                        <a:tabLst>
                          <a:tab pos="1252538" algn="r"/>
                        </a:tabLst>
                      </a:pPr>
                      <a:r>
                        <a:rPr lang="de-CH" sz="1100" b="1" dirty="0"/>
                        <a:t>CHF</a:t>
                      </a:r>
                      <a:r>
                        <a:rPr lang="de-CH" sz="1100" b="1" baseline="0" dirty="0"/>
                        <a:t>	1’294’901.69</a:t>
                      </a:r>
                      <a:endParaRPr lang="de-CH" sz="1100" b="1" dirty="0"/>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CHF 103’808.31 Minderaufwand als budgetiert</a:t>
                      </a:r>
                    </a:p>
                    <a:p>
                      <a:pPr marL="171450" indent="-171450">
                        <a:buFontTx/>
                        <a:buChar char="-"/>
                      </a:pPr>
                      <a:r>
                        <a:rPr lang="de-CH" sz="1100" b="0" kern="1200" baseline="0" dirty="0">
                          <a:solidFill>
                            <a:schemeClr val="dk1"/>
                          </a:solidFill>
                          <a:latin typeface="+mn-lt"/>
                          <a:ea typeface="+mn-ea"/>
                          <a:cs typeface="+mn-cs"/>
                        </a:rPr>
                        <a:t>CHF 204’953.63 Minderaufwand als im Vorjahr</a:t>
                      </a:r>
                    </a:p>
                    <a:p>
                      <a:pPr marL="171450" indent="-171450">
                        <a:buFontTx/>
                        <a:buChar char="-"/>
                      </a:pPr>
                      <a:r>
                        <a:rPr lang="de-CH" sz="1100" b="0" kern="1200" baseline="0" dirty="0">
                          <a:solidFill>
                            <a:schemeClr val="dk1"/>
                          </a:solidFill>
                          <a:latin typeface="+mn-lt"/>
                          <a:ea typeface="+mn-ea"/>
                          <a:cs typeface="+mn-cs"/>
                        </a:rPr>
                        <a:t>Grössere Abweichungen in den Bereichen Anteil Lehrpersonal OS, PS &amp; KG, Kantonsstrasse, Kultus &amp; Altersheim (Langzeitpflege)</a:t>
                      </a:r>
                    </a:p>
                  </a:txBody>
                  <a:tcPr marT="45723" marB="45723">
                    <a:solidFill>
                      <a:srgbClr val="E6EED5"/>
                    </a:solidFill>
                  </a:tcPr>
                </a:tc>
                <a:extLst>
                  <a:ext uri="{0D108BD9-81ED-4DB2-BD59-A6C34878D82A}">
                    <a16:rowId xmlns:a16="http://schemas.microsoft.com/office/drawing/2014/main" val="10007"/>
                  </a:ext>
                </a:extLst>
              </a:tr>
              <a:tr h="197473">
                <a:tc>
                  <a:txBody>
                    <a:bodyPr/>
                    <a:lstStyle/>
                    <a:p>
                      <a:r>
                        <a:rPr lang="de-CH" sz="1100" b="1" dirty="0"/>
                        <a:t>Einlagen in Spezialfinanzierungen</a:t>
                      </a:r>
                    </a:p>
                  </a:txBody>
                  <a:tcPr marT="45723" marB="45723">
                    <a:solidFill>
                      <a:srgbClr val="F4F8EC"/>
                    </a:solidFill>
                  </a:tcPr>
                </a:tc>
                <a:tc>
                  <a:txBody>
                    <a:bodyPr/>
                    <a:lstStyle/>
                    <a:p>
                      <a:pPr>
                        <a:tabLst>
                          <a:tab pos="1252538" algn="r"/>
                        </a:tabLst>
                      </a:pPr>
                      <a:r>
                        <a:rPr lang="de-CH" sz="1100" b="1" dirty="0"/>
                        <a:t>CHF	25’981.97</a:t>
                      </a:r>
                    </a:p>
                  </a:txBody>
                  <a:tcPr marT="45723" marB="45723">
                    <a:solidFill>
                      <a:srgbClr val="F4F8EC"/>
                    </a:solidFill>
                  </a:tcPr>
                </a:tc>
                <a:tc>
                  <a:txBody>
                    <a:bodyPr/>
                    <a:lstStyle/>
                    <a:p>
                      <a:pPr marL="171450" indent="-171450">
                        <a:buFontTx/>
                        <a:buChar char="-"/>
                      </a:pPr>
                      <a:r>
                        <a:rPr lang="de-CH" sz="1100" b="0" kern="1200" baseline="0" dirty="0">
                          <a:solidFill>
                            <a:schemeClr val="dk1"/>
                          </a:solidFill>
                          <a:latin typeface="+mn-lt"/>
                          <a:ea typeface="+mn-ea"/>
                          <a:cs typeface="+mn-cs"/>
                        </a:rPr>
                        <a:t>Überschuss im Bereich Wasser CHF 25’981.97</a:t>
                      </a:r>
                    </a:p>
                  </a:txBody>
                  <a:tcPr marT="45723" marB="45723">
                    <a:solidFill>
                      <a:srgbClr val="F4F8EC"/>
                    </a:solidFill>
                  </a:tcPr>
                </a:tc>
                <a:extLst>
                  <a:ext uri="{0D108BD9-81ED-4DB2-BD59-A6C34878D82A}">
                    <a16:rowId xmlns:a16="http://schemas.microsoft.com/office/drawing/2014/main" val="3673676450"/>
                  </a:ext>
                </a:extLst>
              </a:tr>
              <a:tr h="251672">
                <a:tc>
                  <a:txBody>
                    <a:bodyPr/>
                    <a:lstStyle/>
                    <a:p>
                      <a:r>
                        <a:rPr lang="de-CH" sz="1100" b="1" dirty="0"/>
                        <a:t>Interne Verrechnungen</a:t>
                      </a:r>
                    </a:p>
                  </a:txBody>
                  <a:tcPr marT="45723" marB="45723">
                    <a:solidFill>
                      <a:srgbClr val="E6EED5"/>
                    </a:solidFill>
                  </a:tcPr>
                </a:tc>
                <a:tc>
                  <a:txBody>
                    <a:bodyPr/>
                    <a:lstStyle/>
                    <a:p>
                      <a:pPr>
                        <a:tabLst>
                          <a:tab pos="1252538" algn="r"/>
                        </a:tabLst>
                      </a:pPr>
                      <a:r>
                        <a:rPr lang="de-CH" sz="1100" b="1" dirty="0"/>
                        <a:t>CHF	189’668.90</a:t>
                      </a:r>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Interne Verrechnungen Personalaufwand Werkhof/Verwaltung sowie Darlehenszinsen</a:t>
                      </a:r>
                    </a:p>
                  </a:txBody>
                  <a:tcPr marT="45723" marB="45723">
                    <a:solidFill>
                      <a:srgbClr val="E6EED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4233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Laufende Rechnung - Ertrag</a:t>
            </a:r>
          </a:p>
        </p:txBody>
      </p:sp>
      <p:graphicFrame>
        <p:nvGraphicFramePr>
          <p:cNvPr id="4" name="Inhaltsplatzhalter 11">
            <a:extLst>
              <a:ext uri="{FF2B5EF4-FFF2-40B4-BE49-F238E27FC236}">
                <a16:creationId xmlns:a16="http://schemas.microsoft.com/office/drawing/2014/main" id="{B411CE2F-33AA-4485-AB57-861A38150E4F}"/>
              </a:ext>
            </a:extLst>
          </p:cNvPr>
          <p:cNvGraphicFramePr>
            <a:graphicFrameLocks/>
          </p:cNvGraphicFramePr>
          <p:nvPr>
            <p:extLst>
              <p:ext uri="{D42A27DB-BD31-4B8C-83A1-F6EECF244321}">
                <p14:modId xmlns:p14="http://schemas.microsoft.com/office/powerpoint/2010/main" val="2296563731"/>
              </p:ext>
            </p:extLst>
          </p:nvPr>
        </p:nvGraphicFramePr>
        <p:xfrm>
          <a:off x="1694779" y="589244"/>
          <a:ext cx="10182795" cy="6157020"/>
        </p:xfrm>
        <a:graphic>
          <a:graphicData uri="http://schemas.openxmlformats.org/drawingml/2006/table">
            <a:tbl>
              <a:tblPr firstRow="1" bandRow="1">
                <a:tableStyleId>{21E4AEA4-8DFA-4A89-87EB-49C32662AFE0}</a:tableStyleId>
              </a:tblPr>
              <a:tblGrid>
                <a:gridCol w="2794094">
                  <a:extLst>
                    <a:ext uri="{9D8B030D-6E8A-4147-A177-3AD203B41FA5}">
                      <a16:colId xmlns:a16="http://schemas.microsoft.com/office/drawing/2014/main" val="20000"/>
                    </a:ext>
                  </a:extLst>
                </a:gridCol>
                <a:gridCol w="1466602">
                  <a:extLst>
                    <a:ext uri="{9D8B030D-6E8A-4147-A177-3AD203B41FA5}">
                      <a16:colId xmlns:a16="http://schemas.microsoft.com/office/drawing/2014/main" val="20001"/>
                    </a:ext>
                  </a:extLst>
                </a:gridCol>
                <a:gridCol w="5922099">
                  <a:extLst>
                    <a:ext uri="{9D8B030D-6E8A-4147-A177-3AD203B41FA5}">
                      <a16:colId xmlns:a16="http://schemas.microsoft.com/office/drawing/2014/main" val="20002"/>
                    </a:ext>
                  </a:extLst>
                </a:gridCol>
              </a:tblGrid>
              <a:tr h="303990">
                <a:tc>
                  <a:txBody>
                    <a:bodyPr/>
                    <a:lstStyle/>
                    <a:p>
                      <a:r>
                        <a:rPr lang="de-CH" sz="1400" dirty="0"/>
                        <a:t>Bezeichnung</a:t>
                      </a:r>
                    </a:p>
                  </a:txBody>
                  <a:tcPr marT="45723" marB="45723">
                    <a:solidFill>
                      <a:srgbClr val="56AF31"/>
                    </a:solidFill>
                  </a:tcPr>
                </a:tc>
                <a:tc>
                  <a:txBody>
                    <a:bodyPr/>
                    <a:lstStyle/>
                    <a:p>
                      <a:r>
                        <a:rPr lang="de-CH" sz="1400" dirty="0"/>
                        <a:t>Betrag</a:t>
                      </a:r>
                    </a:p>
                  </a:txBody>
                  <a:tcPr marT="45723" marB="45723">
                    <a:solidFill>
                      <a:srgbClr val="56AF31"/>
                    </a:solidFill>
                  </a:tcPr>
                </a:tc>
                <a:tc>
                  <a:txBody>
                    <a:bodyPr/>
                    <a:lstStyle/>
                    <a:p>
                      <a:r>
                        <a:rPr lang="de-CH" sz="1400" dirty="0"/>
                        <a:t>Bemerkungen</a:t>
                      </a:r>
                    </a:p>
                  </a:txBody>
                  <a:tcPr marT="45723" marB="45723">
                    <a:solidFill>
                      <a:srgbClr val="56AF31"/>
                    </a:solidFill>
                  </a:tcPr>
                </a:tc>
                <a:extLst>
                  <a:ext uri="{0D108BD9-81ED-4DB2-BD59-A6C34878D82A}">
                    <a16:rowId xmlns:a16="http://schemas.microsoft.com/office/drawing/2014/main" val="10000"/>
                  </a:ext>
                </a:extLst>
              </a:tr>
              <a:tr h="241602">
                <a:tc>
                  <a:txBody>
                    <a:bodyPr/>
                    <a:lstStyle/>
                    <a:p>
                      <a:r>
                        <a:rPr lang="de-CH" sz="1100" b="1" dirty="0"/>
                        <a:t>Steuern</a:t>
                      </a:r>
                    </a:p>
                  </a:txBody>
                  <a:tcPr marT="45723" marB="45723">
                    <a:solidFill>
                      <a:srgbClr val="E6EED5"/>
                    </a:solidFill>
                  </a:tcPr>
                </a:tc>
                <a:tc>
                  <a:txBody>
                    <a:bodyPr/>
                    <a:lstStyle/>
                    <a:p>
                      <a:pPr>
                        <a:tabLst>
                          <a:tab pos="1252538" algn="r"/>
                        </a:tabLst>
                      </a:pPr>
                      <a:r>
                        <a:rPr lang="de-CH" sz="1100" b="1" dirty="0"/>
                        <a:t>CHF	3’189’808.92</a:t>
                      </a:r>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Gegenüber Vorjahr Mehreinnahmen von CHF 132’846.17</a:t>
                      </a:r>
                    </a:p>
                    <a:p>
                      <a:pPr marL="171450" indent="-171450">
                        <a:buFontTx/>
                        <a:buChar char="-"/>
                      </a:pPr>
                      <a:r>
                        <a:rPr lang="de-CH" sz="1100" b="0" kern="1200" baseline="0" dirty="0">
                          <a:solidFill>
                            <a:schemeClr val="dk1"/>
                          </a:solidFill>
                          <a:latin typeface="+mn-lt"/>
                          <a:ea typeface="+mn-ea"/>
                          <a:cs typeface="+mn-cs"/>
                        </a:rPr>
                        <a:t>Gegenüber Budget Mehreinnahmen von rund CHF 332’000.00</a:t>
                      </a:r>
                    </a:p>
                    <a:p>
                      <a:pPr marL="171450" indent="-171450">
                        <a:buFontTx/>
                        <a:buChar char="-"/>
                      </a:pPr>
                      <a:r>
                        <a:rPr lang="de-CH" sz="1100" b="0" kern="1200" baseline="0" dirty="0">
                          <a:solidFill>
                            <a:schemeClr val="dk1"/>
                          </a:solidFill>
                          <a:latin typeface="+mn-lt"/>
                          <a:ea typeface="+mn-ea"/>
                          <a:cs typeface="+mn-cs"/>
                        </a:rPr>
                        <a:t>Bei der Budgetierung eher verhalten optimistisch budgetiert</a:t>
                      </a:r>
                    </a:p>
                  </a:txBody>
                  <a:tcPr marT="45723" marB="45723">
                    <a:solidFill>
                      <a:srgbClr val="E6EED5"/>
                    </a:solidFill>
                  </a:tcPr>
                </a:tc>
                <a:extLst>
                  <a:ext uri="{0D108BD9-81ED-4DB2-BD59-A6C34878D82A}">
                    <a16:rowId xmlns:a16="http://schemas.microsoft.com/office/drawing/2014/main" val="10001"/>
                  </a:ext>
                </a:extLst>
              </a:tr>
              <a:tr h="352259">
                <a:tc>
                  <a:txBody>
                    <a:bodyPr/>
                    <a:lstStyle/>
                    <a:p>
                      <a:r>
                        <a:rPr lang="de-CH" sz="1100" b="1" dirty="0"/>
                        <a:t>Regalien &amp; Konzessionen</a:t>
                      </a:r>
                    </a:p>
                  </a:txBody>
                  <a:tcPr marT="45723" marB="45723">
                    <a:solidFill>
                      <a:srgbClr val="F4F8EC"/>
                    </a:solidFill>
                  </a:tcPr>
                </a:tc>
                <a:tc>
                  <a:txBody>
                    <a:bodyPr/>
                    <a:lstStyle/>
                    <a:p>
                      <a:pPr>
                        <a:tabLst>
                          <a:tab pos="1252538" algn="r"/>
                        </a:tabLst>
                      </a:pPr>
                      <a:r>
                        <a:rPr lang="de-CH" sz="1100" b="1" dirty="0"/>
                        <a:t>CHF 	374’823.00</a:t>
                      </a:r>
                    </a:p>
                  </a:txBody>
                  <a:tcPr marT="45723" marB="45723">
                    <a:solidFill>
                      <a:srgbClr val="F4F8EC"/>
                    </a:solidFill>
                  </a:tcPr>
                </a:tc>
                <a:tc>
                  <a:txBody>
                    <a:bodyPr/>
                    <a:lstStyle/>
                    <a:p>
                      <a:pPr marL="171450" indent="-171450">
                        <a:buFontTx/>
                        <a:buChar char="-"/>
                      </a:pPr>
                      <a:r>
                        <a:rPr lang="de-CH" sz="1100" b="0" kern="1200" baseline="0" dirty="0">
                          <a:solidFill>
                            <a:schemeClr val="dk1"/>
                          </a:solidFill>
                          <a:latin typeface="+mn-lt"/>
                          <a:ea typeface="+mn-ea"/>
                          <a:cs typeface="+mn-cs"/>
                        </a:rPr>
                        <a:t>Gegenüber Vorjahr CHF 61’776.00 weniger Einnahmen Wasserzinsen</a:t>
                      </a:r>
                    </a:p>
                    <a:p>
                      <a:pPr marL="171450" indent="-171450">
                        <a:buFontTx/>
                        <a:buChar char="-"/>
                      </a:pPr>
                      <a:r>
                        <a:rPr lang="de-CH" sz="1100" b="0" kern="1200" baseline="0" dirty="0">
                          <a:solidFill>
                            <a:schemeClr val="dk1"/>
                          </a:solidFill>
                          <a:latin typeface="+mn-lt"/>
                          <a:ea typeface="+mn-ea"/>
                          <a:cs typeface="+mn-cs"/>
                        </a:rPr>
                        <a:t>Im Vergleich zum Budget Mehreinnahmen von CHF 9’523.00</a:t>
                      </a:r>
                    </a:p>
                  </a:txBody>
                  <a:tcPr marT="45723" marB="45723">
                    <a:solidFill>
                      <a:srgbClr val="F4F8EC"/>
                    </a:solidFill>
                  </a:tcPr>
                </a:tc>
                <a:extLst>
                  <a:ext uri="{0D108BD9-81ED-4DB2-BD59-A6C34878D82A}">
                    <a16:rowId xmlns:a16="http://schemas.microsoft.com/office/drawing/2014/main" val="10002"/>
                  </a:ext>
                </a:extLst>
              </a:tr>
              <a:tr h="277810">
                <a:tc>
                  <a:txBody>
                    <a:bodyPr/>
                    <a:lstStyle/>
                    <a:p>
                      <a:r>
                        <a:rPr lang="de-CH" sz="1100" b="1" dirty="0"/>
                        <a:t>Vermögenserträge</a:t>
                      </a:r>
                    </a:p>
                  </a:txBody>
                  <a:tcPr marT="45723" marB="45723">
                    <a:solidFill>
                      <a:srgbClr val="E6EED5"/>
                    </a:solidFill>
                  </a:tcPr>
                </a:tc>
                <a:tc>
                  <a:txBody>
                    <a:bodyPr/>
                    <a:lstStyle/>
                    <a:p>
                      <a:pPr>
                        <a:tabLst>
                          <a:tab pos="1252538" algn="r"/>
                        </a:tabLst>
                      </a:pPr>
                      <a:r>
                        <a:rPr lang="de-CH" sz="1100" b="1" dirty="0"/>
                        <a:t>CHF	</a:t>
                      </a:r>
                      <a:r>
                        <a:rPr lang="de-CH" sz="1100" b="1" baseline="0" dirty="0"/>
                        <a:t>823’903.54</a:t>
                      </a:r>
                      <a:endParaRPr lang="de-CH" sz="1100" b="1" dirty="0"/>
                    </a:p>
                  </a:txBody>
                  <a:tcPr marT="45723" marB="45723">
                    <a:solidFill>
                      <a:srgbClr val="E6EED5"/>
                    </a:solidFill>
                  </a:tcPr>
                </a:tc>
                <a:tc>
                  <a:txBody>
                    <a:bodyPr/>
                    <a:lstStyle/>
                    <a:p>
                      <a:pPr marL="171450" indent="-171450">
                        <a:buFontTx/>
                        <a:buChar char="-"/>
                      </a:pPr>
                      <a:r>
                        <a:rPr lang="de-CH" sz="1100" b="0" kern="1200" dirty="0">
                          <a:solidFill>
                            <a:schemeClr val="dk1"/>
                          </a:solidFill>
                          <a:latin typeface="+mn-lt"/>
                          <a:ea typeface="+mn-ea"/>
                          <a:cs typeface="+mn-cs"/>
                        </a:rPr>
                        <a:t>Mindereinnahmen von CHF 5’059’028.08</a:t>
                      </a:r>
                    </a:p>
                    <a:p>
                      <a:pPr marL="171450" indent="-171450">
                        <a:buFontTx/>
                        <a:buChar char="-"/>
                      </a:pPr>
                      <a:r>
                        <a:rPr lang="de-CH" sz="1100" b="0" kern="1200" dirty="0">
                          <a:solidFill>
                            <a:schemeClr val="dk1"/>
                          </a:solidFill>
                          <a:latin typeface="+mn-lt"/>
                          <a:ea typeface="+mn-ea"/>
                          <a:cs typeface="+mn-cs"/>
                        </a:rPr>
                        <a:t>Im 2019 war hier auch der ausserordentliche Ertrag in Bezug auf die Vermögens-übertragung (Aktive) von CHF 5'775'433.59 enthalten.</a:t>
                      </a:r>
                    </a:p>
                    <a:p>
                      <a:pPr marL="171450" indent="-171450">
                        <a:buFontTx/>
                        <a:buChar char="-"/>
                      </a:pPr>
                      <a:r>
                        <a:rPr lang="de-CH" sz="1100" b="0" kern="1200" dirty="0">
                          <a:solidFill>
                            <a:schemeClr val="dk1"/>
                          </a:solidFill>
                          <a:latin typeface="+mn-lt"/>
                          <a:ea typeface="+mn-ea"/>
                          <a:cs typeface="+mn-cs"/>
                        </a:rPr>
                        <a:t>Mindereinnahmen gegenüber dem Budget von CHF 21'296.46.</a:t>
                      </a:r>
                    </a:p>
                    <a:p>
                      <a:pPr marL="171450" indent="-171450">
                        <a:buFontTx/>
                        <a:buChar char="-"/>
                      </a:pPr>
                      <a:r>
                        <a:rPr lang="de-CH" sz="1100" b="0" kern="1200" dirty="0">
                          <a:solidFill>
                            <a:schemeClr val="dk1"/>
                          </a:solidFill>
                          <a:latin typeface="+mn-lt"/>
                          <a:ea typeface="+mn-ea"/>
                          <a:cs typeface="+mn-cs"/>
                        </a:rPr>
                        <a:t>Die Haupteinnahmen stammen aus der Vermietung der Anlagen Bergbahnen mit CHF 734’375.00 (inkl. Reduktion von ¼ Monatsmiete aufgrund der COVID-19 Pandemie).</a:t>
                      </a:r>
                    </a:p>
                  </a:txBody>
                  <a:tcPr marT="45723" marB="45723">
                    <a:solidFill>
                      <a:srgbClr val="E6EED5"/>
                    </a:solidFill>
                  </a:tcPr>
                </a:tc>
                <a:extLst>
                  <a:ext uri="{0D108BD9-81ED-4DB2-BD59-A6C34878D82A}">
                    <a16:rowId xmlns:a16="http://schemas.microsoft.com/office/drawing/2014/main" val="10003"/>
                  </a:ext>
                </a:extLst>
              </a:tr>
              <a:tr h="743874">
                <a:tc>
                  <a:txBody>
                    <a:bodyPr/>
                    <a:lstStyle/>
                    <a:p>
                      <a:r>
                        <a:rPr lang="de-CH" sz="1100" b="1" dirty="0"/>
                        <a:t>Entgelte</a:t>
                      </a:r>
                    </a:p>
                  </a:txBody>
                  <a:tcPr marT="45723" marB="45723">
                    <a:solidFill>
                      <a:srgbClr val="F4F8EC"/>
                    </a:solidFill>
                  </a:tcPr>
                </a:tc>
                <a:tc>
                  <a:txBody>
                    <a:bodyPr/>
                    <a:lstStyle/>
                    <a:p>
                      <a:pPr>
                        <a:tabLst>
                          <a:tab pos="1252538" algn="r"/>
                        </a:tabLst>
                      </a:pPr>
                      <a:r>
                        <a:rPr lang="de-CH" sz="1100" b="1" dirty="0"/>
                        <a:t>CHF	</a:t>
                      </a:r>
                      <a:r>
                        <a:rPr lang="de-CH" sz="1100" b="1" baseline="0" dirty="0"/>
                        <a:t>1’240’970.51</a:t>
                      </a:r>
                      <a:endParaRPr lang="de-CH" sz="1100" b="1" dirty="0"/>
                    </a:p>
                  </a:txBody>
                  <a:tcPr marT="45723" marB="45723">
                    <a:solidFill>
                      <a:srgbClr val="F4F8EC"/>
                    </a:solidFill>
                  </a:tcPr>
                </a:tc>
                <a:tc>
                  <a:txBody>
                    <a:bodyPr/>
                    <a:lstStyle/>
                    <a:p>
                      <a:pPr marL="171450" indent="-171450">
                        <a:buFontTx/>
                        <a:buChar char="-"/>
                      </a:pPr>
                      <a:r>
                        <a:rPr lang="de-CH" sz="1100" b="0" kern="1200" dirty="0">
                          <a:solidFill>
                            <a:schemeClr val="dk1"/>
                          </a:solidFill>
                          <a:latin typeface="+mn-lt"/>
                          <a:ea typeface="+mn-ea"/>
                          <a:cs typeface="+mn-cs"/>
                        </a:rPr>
                        <a:t>Mehreinnahmen von CHF 28’117.99</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100" b="0" kern="1200" dirty="0">
                          <a:solidFill>
                            <a:schemeClr val="dk1"/>
                          </a:solidFill>
                          <a:latin typeface="+mn-lt"/>
                          <a:ea typeface="+mn-ea"/>
                          <a:cs typeface="+mn-cs"/>
                        </a:rPr>
                        <a:t>allgemeine Erträge / Dienstleistungen an Dritte</a:t>
                      </a:r>
                    </a:p>
                    <a:p>
                      <a:pPr marL="171450" indent="-171450">
                        <a:buFontTx/>
                        <a:buChar char="-"/>
                      </a:pPr>
                      <a:r>
                        <a:rPr lang="de-CH" sz="1100" b="0" kern="1200" dirty="0">
                          <a:solidFill>
                            <a:schemeClr val="dk1"/>
                          </a:solidFill>
                          <a:latin typeface="+mn-lt"/>
                          <a:ea typeface="+mn-ea"/>
                          <a:cs typeface="+mn-cs"/>
                        </a:rPr>
                        <a:t>Feuerwehrersatzgebühr</a:t>
                      </a:r>
                    </a:p>
                    <a:p>
                      <a:pPr marL="171450" indent="-171450">
                        <a:buFontTx/>
                        <a:buChar char="-"/>
                      </a:pPr>
                      <a:r>
                        <a:rPr lang="de-CH" sz="1100" b="0" kern="1200" dirty="0">
                          <a:solidFill>
                            <a:schemeClr val="dk1"/>
                          </a:solidFill>
                          <a:latin typeface="+mn-lt"/>
                          <a:ea typeface="+mn-ea"/>
                          <a:cs typeface="+mn-cs"/>
                        </a:rPr>
                        <a:t>Parkplatzgebühren</a:t>
                      </a:r>
                    </a:p>
                    <a:p>
                      <a:pPr marL="171450" indent="-171450">
                        <a:buFontTx/>
                        <a:buChar char="-"/>
                      </a:pPr>
                      <a:r>
                        <a:rPr lang="de-CH" sz="1100" b="0" kern="1200" dirty="0">
                          <a:solidFill>
                            <a:schemeClr val="dk1"/>
                          </a:solidFill>
                          <a:latin typeface="+mn-lt"/>
                          <a:ea typeface="+mn-ea"/>
                          <a:cs typeface="+mn-cs"/>
                        </a:rPr>
                        <a:t>Wasser-, Abwasser- &amp; Abfallgebühren</a:t>
                      </a:r>
                    </a:p>
                    <a:p>
                      <a:pPr marL="171450" indent="-171450">
                        <a:buFontTx/>
                        <a:buChar char="-"/>
                      </a:pPr>
                      <a:r>
                        <a:rPr lang="de-CH" sz="1100" b="0" kern="1200" dirty="0">
                          <a:solidFill>
                            <a:schemeClr val="dk1"/>
                          </a:solidFill>
                          <a:latin typeface="+mn-lt"/>
                          <a:ea typeface="+mn-ea"/>
                          <a:cs typeface="+mn-cs"/>
                        </a:rPr>
                        <a:t>Durchleitungsabgabe EV</a:t>
                      </a:r>
                    </a:p>
                    <a:p>
                      <a:pPr marL="171450" indent="-171450">
                        <a:buFontTx/>
                        <a:buChar char="-"/>
                      </a:pPr>
                      <a:r>
                        <a:rPr lang="de-CH" sz="1100" b="0" kern="1200" dirty="0">
                          <a:solidFill>
                            <a:schemeClr val="dk1"/>
                          </a:solidFill>
                          <a:latin typeface="+mn-lt"/>
                          <a:ea typeface="+mn-ea"/>
                          <a:cs typeface="+mn-cs"/>
                        </a:rPr>
                        <a:t>Tourismusförderungstaxen</a:t>
                      </a:r>
                    </a:p>
                  </a:txBody>
                  <a:tcPr marT="45723" marB="45723">
                    <a:solidFill>
                      <a:srgbClr val="F4F8EC"/>
                    </a:solidFill>
                  </a:tcPr>
                </a:tc>
                <a:extLst>
                  <a:ext uri="{0D108BD9-81ED-4DB2-BD59-A6C34878D82A}">
                    <a16:rowId xmlns:a16="http://schemas.microsoft.com/office/drawing/2014/main" val="10004"/>
                  </a:ext>
                </a:extLst>
              </a:tr>
              <a:tr h="250059">
                <a:tc>
                  <a:txBody>
                    <a:bodyPr/>
                    <a:lstStyle/>
                    <a:p>
                      <a:r>
                        <a:rPr lang="de-CH" sz="1100" b="1" dirty="0"/>
                        <a:t>Anteile &amp; Beiträge ohne Zweckbindung</a:t>
                      </a:r>
                    </a:p>
                  </a:txBody>
                  <a:tcPr marT="45723" marB="45723">
                    <a:solidFill>
                      <a:srgbClr val="E6EED5"/>
                    </a:solidFill>
                  </a:tcPr>
                </a:tc>
                <a:tc>
                  <a:txBody>
                    <a:bodyPr/>
                    <a:lstStyle/>
                    <a:p>
                      <a:pPr>
                        <a:tabLst>
                          <a:tab pos="1252538" algn="r"/>
                        </a:tabLst>
                      </a:pPr>
                      <a:r>
                        <a:rPr lang="de-CH" sz="1100" b="1" dirty="0"/>
                        <a:t>CHF	385’165.95</a:t>
                      </a:r>
                    </a:p>
                  </a:txBody>
                  <a:tcPr marT="45723" marB="45723">
                    <a:solidFill>
                      <a:srgbClr val="E6EED5"/>
                    </a:solidFill>
                  </a:tcPr>
                </a:tc>
                <a:tc>
                  <a:txBody>
                    <a:bodyPr/>
                    <a:lstStyle/>
                    <a:p>
                      <a:pPr marL="171450" indent="-171450" algn="l" defTabSz="914400" rtl="0" eaLnBrk="1" latinLnBrk="0" hangingPunct="1">
                        <a:buFontTx/>
                        <a:buChar char="-"/>
                      </a:pPr>
                      <a:r>
                        <a:rPr lang="de-CH" sz="1100" b="0" kern="1200" dirty="0">
                          <a:solidFill>
                            <a:schemeClr val="dk1"/>
                          </a:solidFill>
                          <a:latin typeface="+mn-lt"/>
                          <a:ea typeface="+mn-ea"/>
                          <a:cs typeface="+mn-cs"/>
                        </a:rPr>
                        <a:t>Beitrag Finanzausgleich von CHF 382’056.00</a:t>
                      </a:r>
                    </a:p>
                    <a:p>
                      <a:pPr marL="171450" indent="-171450" algn="l" defTabSz="914400" rtl="0" eaLnBrk="1" latinLnBrk="0" hangingPunct="1">
                        <a:buFontTx/>
                        <a:buChar char="-"/>
                      </a:pPr>
                      <a:r>
                        <a:rPr lang="de-CH" sz="1100" b="0" kern="1200" dirty="0">
                          <a:solidFill>
                            <a:schemeClr val="dk1"/>
                          </a:solidFill>
                          <a:latin typeface="+mn-lt"/>
                          <a:ea typeface="+mn-ea"/>
                          <a:cs typeface="+mn-cs"/>
                        </a:rPr>
                        <a:t>Für den Übergang vom alten zum neuen Finanzausgleichssystem erhält die Gemeinde einen Härteausgleichsbeitrag von CHF 98’313.00 (4 Jahre fix &amp; 12 Jahre sinkend, aktuell 5. Jahr sinkend)</a:t>
                      </a:r>
                    </a:p>
                  </a:txBody>
                  <a:tcPr marT="45723" marB="45723">
                    <a:solidFill>
                      <a:srgbClr val="E6EED5"/>
                    </a:solidFill>
                  </a:tcPr>
                </a:tc>
                <a:extLst>
                  <a:ext uri="{0D108BD9-81ED-4DB2-BD59-A6C34878D82A}">
                    <a16:rowId xmlns:a16="http://schemas.microsoft.com/office/drawing/2014/main" val="10005"/>
                  </a:ext>
                </a:extLst>
              </a:tr>
              <a:tr h="437596">
                <a:tc>
                  <a:txBody>
                    <a:bodyPr/>
                    <a:lstStyle/>
                    <a:p>
                      <a:r>
                        <a:rPr lang="de-CH" sz="1100" b="1" dirty="0"/>
                        <a:t>Rückerstattung von Gemeinwesen</a:t>
                      </a:r>
                    </a:p>
                  </a:txBody>
                  <a:tcPr marT="45723" marB="45723">
                    <a:solidFill>
                      <a:srgbClr val="F4F8EC"/>
                    </a:solidFill>
                  </a:tcPr>
                </a:tc>
                <a:tc>
                  <a:txBody>
                    <a:bodyPr/>
                    <a:lstStyle/>
                    <a:p>
                      <a:pPr>
                        <a:tabLst>
                          <a:tab pos="1252538" algn="r"/>
                        </a:tabLst>
                      </a:pPr>
                      <a:r>
                        <a:rPr lang="de-CH" sz="1100" b="1" dirty="0"/>
                        <a:t>CHF	267’173.30</a:t>
                      </a:r>
                    </a:p>
                  </a:txBody>
                  <a:tcPr marT="45723" marB="45723">
                    <a:solidFill>
                      <a:srgbClr val="F4F8EC"/>
                    </a:solidFill>
                  </a:tcPr>
                </a:tc>
                <a:tc>
                  <a:txBody>
                    <a:bodyPr/>
                    <a:lstStyle/>
                    <a:p>
                      <a:pPr marL="171450" indent="-171450">
                        <a:buFontTx/>
                        <a:buChar char="-"/>
                      </a:pPr>
                      <a:r>
                        <a:rPr lang="de-CH" sz="1100" b="0" kern="1200" dirty="0">
                          <a:solidFill>
                            <a:schemeClr val="dk1"/>
                          </a:solidFill>
                          <a:latin typeface="+mn-lt"/>
                          <a:ea typeface="+mn-ea"/>
                          <a:cs typeface="+mn-cs"/>
                        </a:rPr>
                        <a:t>Mehreinnahmen von CHF 5’937.10</a:t>
                      </a:r>
                    </a:p>
                    <a:p>
                      <a:pPr marL="171450" indent="-171450">
                        <a:buFontTx/>
                        <a:buChar char="-"/>
                      </a:pPr>
                      <a:r>
                        <a:rPr lang="de-CH" sz="1100" b="0" kern="1200" dirty="0">
                          <a:solidFill>
                            <a:schemeClr val="dk1"/>
                          </a:solidFill>
                          <a:latin typeface="+mn-lt"/>
                          <a:ea typeface="+mn-ea"/>
                          <a:cs typeface="+mn-cs"/>
                        </a:rPr>
                        <a:t>Schulgelder Auswärtige</a:t>
                      </a:r>
                    </a:p>
                    <a:p>
                      <a:pPr marL="171450" indent="-171450">
                        <a:buFontTx/>
                        <a:buChar char="-"/>
                      </a:pPr>
                      <a:r>
                        <a:rPr lang="de-CH" sz="1100" b="0" kern="1200" dirty="0">
                          <a:solidFill>
                            <a:schemeClr val="dk1"/>
                          </a:solidFill>
                          <a:latin typeface="+mn-lt"/>
                          <a:ea typeface="+mn-ea"/>
                          <a:cs typeface="+mn-cs"/>
                        </a:rPr>
                        <a:t>Rückerstattungen Kanton</a:t>
                      </a:r>
                    </a:p>
                  </a:txBody>
                  <a:tcPr marT="45723" marB="45723">
                    <a:solidFill>
                      <a:srgbClr val="F4F8EC"/>
                    </a:solidFill>
                  </a:tcPr>
                </a:tc>
                <a:extLst>
                  <a:ext uri="{0D108BD9-81ED-4DB2-BD59-A6C34878D82A}">
                    <a16:rowId xmlns:a16="http://schemas.microsoft.com/office/drawing/2014/main" val="10006"/>
                  </a:ext>
                </a:extLst>
              </a:tr>
              <a:tr h="569746">
                <a:tc>
                  <a:txBody>
                    <a:bodyPr/>
                    <a:lstStyle/>
                    <a:p>
                      <a:r>
                        <a:rPr lang="de-CH" sz="1100" b="1" dirty="0"/>
                        <a:t>Beiträge für eigene Rechnung</a:t>
                      </a:r>
                    </a:p>
                  </a:txBody>
                  <a:tcPr marT="45723" marB="45723">
                    <a:solidFill>
                      <a:srgbClr val="E6EED5"/>
                    </a:solidFill>
                  </a:tcPr>
                </a:tc>
                <a:tc>
                  <a:txBody>
                    <a:bodyPr/>
                    <a:lstStyle/>
                    <a:p>
                      <a:pPr>
                        <a:tabLst>
                          <a:tab pos="1252538" algn="r"/>
                        </a:tabLst>
                      </a:pPr>
                      <a:r>
                        <a:rPr lang="de-CH" sz="1100" b="1" dirty="0"/>
                        <a:t>CHF</a:t>
                      </a:r>
                      <a:r>
                        <a:rPr lang="de-CH" sz="1100" b="1" baseline="0" dirty="0"/>
                        <a:t>	87’348.05</a:t>
                      </a:r>
                      <a:endParaRPr lang="de-CH" sz="1100" b="1" dirty="0"/>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Rückerstattung Kanton Rail-Check &amp; Bibliothek</a:t>
                      </a:r>
                    </a:p>
                    <a:p>
                      <a:pPr marL="171450" indent="-171450">
                        <a:buFontTx/>
                        <a:buChar char="-"/>
                      </a:pPr>
                      <a:r>
                        <a:rPr lang="de-CH" sz="1100" b="0" kern="1200" baseline="0" dirty="0">
                          <a:solidFill>
                            <a:schemeClr val="dk1"/>
                          </a:solidFill>
                          <a:latin typeface="+mn-lt"/>
                          <a:ea typeface="+mn-ea"/>
                          <a:cs typeface="+mn-cs"/>
                        </a:rPr>
                        <a:t>Subventionen Überwachung Triftgletscher (50%)</a:t>
                      </a:r>
                    </a:p>
                    <a:p>
                      <a:pPr marL="171450" indent="-171450">
                        <a:buFontTx/>
                        <a:buChar char="-"/>
                      </a:pPr>
                      <a:r>
                        <a:rPr lang="de-CH" sz="1100" b="0" kern="1200" baseline="0" dirty="0">
                          <a:solidFill>
                            <a:schemeClr val="dk1"/>
                          </a:solidFill>
                          <a:latin typeface="+mn-lt"/>
                          <a:ea typeface="+mn-ea"/>
                          <a:cs typeface="+mn-cs"/>
                        </a:rPr>
                        <a:t>Anteil Bergbahnen Hohsaas AG Überwachung Triftgletscher (25%)</a:t>
                      </a:r>
                    </a:p>
                  </a:txBody>
                  <a:tcPr marT="45723" marB="45723">
                    <a:solidFill>
                      <a:srgbClr val="E6EED5"/>
                    </a:solidFill>
                  </a:tcPr>
                </a:tc>
                <a:extLst>
                  <a:ext uri="{0D108BD9-81ED-4DB2-BD59-A6C34878D82A}">
                    <a16:rowId xmlns:a16="http://schemas.microsoft.com/office/drawing/2014/main" val="10007"/>
                  </a:ext>
                </a:extLst>
              </a:tr>
              <a:tr h="197473">
                <a:tc>
                  <a:txBody>
                    <a:bodyPr/>
                    <a:lstStyle/>
                    <a:p>
                      <a:r>
                        <a:rPr lang="de-CH" sz="1100" b="1" dirty="0"/>
                        <a:t>Entnahmen aus Spezialfinanzierungen</a:t>
                      </a:r>
                    </a:p>
                  </a:txBody>
                  <a:tcPr marT="45723" marB="45723">
                    <a:solidFill>
                      <a:srgbClr val="F4F8EC"/>
                    </a:solidFill>
                  </a:tcPr>
                </a:tc>
                <a:tc>
                  <a:txBody>
                    <a:bodyPr/>
                    <a:lstStyle/>
                    <a:p>
                      <a:pPr>
                        <a:tabLst>
                          <a:tab pos="1252538" algn="r"/>
                        </a:tabLst>
                      </a:pPr>
                      <a:r>
                        <a:rPr lang="de-CH" sz="1100" b="1" dirty="0"/>
                        <a:t>CHF	61’613.40</a:t>
                      </a:r>
                    </a:p>
                  </a:txBody>
                  <a:tcPr marT="45723" marB="45723">
                    <a:solidFill>
                      <a:srgbClr val="F4F8EC"/>
                    </a:solidFill>
                  </a:tcPr>
                </a:tc>
                <a:tc>
                  <a:txBody>
                    <a:bodyPr/>
                    <a:lstStyle/>
                    <a:p>
                      <a:pPr marL="171450" indent="-171450">
                        <a:buFontTx/>
                        <a:buChar char="-"/>
                      </a:pPr>
                      <a:r>
                        <a:rPr lang="de-CH" sz="1100" b="0" kern="1200" baseline="0" dirty="0">
                          <a:solidFill>
                            <a:schemeClr val="dk1"/>
                          </a:solidFill>
                          <a:latin typeface="+mn-lt"/>
                          <a:ea typeface="+mn-ea"/>
                          <a:cs typeface="+mn-cs"/>
                        </a:rPr>
                        <a:t>Fehlbeiträge im Bereich Abwasser von CHF 10’595.79 &amp; Abfall CHF 51’017.61</a:t>
                      </a:r>
                    </a:p>
                  </a:txBody>
                  <a:tcPr marT="45723" marB="45723">
                    <a:solidFill>
                      <a:srgbClr val="F4F8EC"/>
                    </a:solidFill>
                  </a:tcPr>
                </a:tc>
                <a:extLst>
                  <a:ext uri="{0D108BD9-81ED-4DB2-BD59-A6C34878D82A}">
                    <a16:rowId xmlns:a16="http://schemas.microsoft.com/office/drawing/2014/main" val="3673676450"/>
                  </a:ext>
                </a:extLst>
              </a:tr>
              <a:tr h="251672">
                <a:tc>
                  <a:txBody>
                    <a:bodyPr/>
                    <a:lstStyle/>
                    <a:p>
                      <a:r>
                        <a:rPr lang="de-CH" sz="1100" b="1" dirty="0"/>
                        <a:t>Interne Verrechnungen</a:t>
                      </a:r>
                    </a:p>
                  </a:txBody>
                  <a:tcPr marT="45723" marB="45723">
                    <a:solidFill>
                      <a:srgbClr val="E6EED5"/>
                    </a:solidFill>
                  </a:tcPr>
                </a:tc>
                <a:tc>
                  <a:txBody>
                    <a:bodyPr/>
                    <a:lstStyle/>
                    <a:p>
                      <a:pPr>
                        <a:tabLst>
                          <a:tab pos="1252538" algn="r"/>
                        </a:tabLst>
                      </a:pPr>
                      <a:r>
                        <a:rPr lang="de-CH" sz="1100" b="1" dirty="0"/>
                        <a:t>CHF	189’668.90</a:t>
                      </a:r>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Interne Verrechnungen Personalaufwand Werkhof/Verwaltung sowie Darlehenszinsen</a:t>
                      </a:r>
                    </a:p>
                  </a:txBody>
                  <a:tcPr marT="45723" marB="45723">
                    <a:solidFill>
                      <a:srgbClr val="E6EED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841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Investitionsrechnung 2020</a:t>
            </a:r>
          </a:p>
        </p:txBody>
      </p:sp>
      <p:graphicFrame>
        <p:nvGraphicFramePr>
          <p:cNvPr id="3" name="Tabelle 2">
            <a:extLst>
              <a:ext uri="{FF2B5EF4-FFF2-40B4-BE49-F238E27FC236}">
                <a16:creationId xmlns:a16="http://schemas.microsoft.com/office/drawing/2014/main" id="{0FAF138A-7FB6-4D57-BBFB-1FC0B93EF9F2}"/>
              </a:ext>
            </a:extLst>
          </p:cNvPr>
          <p:cNvGraphicFramePr>
            <a:graphicFrameLocks noGrp="1"/>
          </p:cNvGraphicFramePr>
          <p:nvPr>
            <p:extLst>
              <p:ext uri="{D42A27DB-BD31-4B8C-83A1-F6EECF244321}">
                <p14:modId xmlns:p14="http://schemas.microsoft.com/office/powerpoint/2010/main" val="3245170564"/>
              </p:ext>
            </p:extLst>
          </p:nvPr>
        </p:nvGraphicFramePr>
        <p:xfrm>
          <a:off x="1640367" y="568219"/>
          <a:ext cx="7539259" cy="6029820"/>
        </p:xfrm>
        <a:graphic>
          <a:graphicData uri="http://schemas.openxmlformats.org/drawingml/2006/table">
            <a:tbl>
              <a:tblPr firstRow="1" firstCol="1" bandRow="1"/>
              <a:tblGrid>
                <a:gridCol w="3747130">
                  <a:extLst>
                    <a:ext uri="{9D8B030D-6E8A-4147-A177-3AD203B41FA5}">
                      <a16:colId xmlns:a16="http://schemas.microsoft.com/office/drawing/2014/main" val="899340967"/>
                    </a:ext>
                  </a:extLst>
                </a:gridCol>
                <a:gridCol w="1264043">
                  <a:extLst>
                    <a:ext uri="{9D8B030D-6E8A-4147-A177-3AD203B41FA5}">
                      <a16:colId xmlns:a16="http://schemas.microsoft.com/office/drawing/2014/main" val="3649607053"/>
                    </a:ext>
                  </a:extLst>
                </a:gridCol>
                <a:gridCol w="1264043">
                  <a:extLst>
                    <a:ext uri="{9D8B030D-6E8A-4147-A177-3AD203B41FA5}">
                      <a16:colId xmlns:a16="http://schemas.microsoft.com/office/drawing/2014/main" val="4134570232"/>
                    </a:ext>
                  </a:extLst>
                </a:gridCol>
                <a:gridCol w="1264043">
                  <a:extLst>
                    <a:ext uri="{9D8B030D-6E8A-4147-A177-3AD203B41FA5}">
                      <a16:colId xmlns:a16="http://schemas.microsoft.com/office/drawing/2014/main" val="3052059898"/>
                    </a:ext>
                  </a:extLst>
                </a:gridCol>
              </a:tblGrid>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Ausgaben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Einnahmen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Netto</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684426744"/>
                  </a:ext>
                </a:extLst>
              </a:tr>
              <a:tr h="207486">
                <a:tc>
                  <a:txBody>
                    <a:bodyPr/>
                    <a:lstStyle/>
                    <a:p>
                      <a:pP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EDV-Anlage</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31'066.15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31'066.15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11226839"/>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Amtliche Vermessung Los 1</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175'902.45</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175'902.45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21171955"/>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Mobiliar Regionalschulhaus</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9'965.75</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9'965.75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44390758"/>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Sanierung Tennisplätze (Beleuchtung)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39'595.85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39'595.85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60292310"/>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Biketrails</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33'747.25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33'747.25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62944903"/>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Finanzierung Rettungswesen (Kanton)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1’864.45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1'864.45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27404654"/>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Ärztezentrum Saastal AG - Darlehen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961600217"/>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Ärztezentrum Saastal AG - Aktien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 </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621084260"/>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Investitionen Einrichtungen Soziales (Kanton)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4'251.43</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4'251.43</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406011463"/>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Kantonsstrassen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-255'778.75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-255'778.75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27030026"/>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Beleuchtung Hauptstrasse</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206'779.02</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206'779.02</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98302347"/>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Trinkwasserleitung Unter den Bodmen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77'134.00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-77'134.00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65581453"/>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Trinkwasserleitung Trift – Saas-Grund</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612727559"/>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Wasserzähler</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325.00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325.00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796623677"/>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Anschlussgebühren Trinkwasser</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35'950.00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-35'950.00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50576927"/>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ARA Saastal</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43'398.30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43'398.30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94506242"/>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Anschlussgebühren Abwasser</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179'830.14</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-179'830.14</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83292341"/>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Abfall-Containerhäuschen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52'634.15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52'634.15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50810899"/>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Neugestaltung Friedhof</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105'650.20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105'650.20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198340009"/>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Lawinenverbauung Triftgrätji-Hebord</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299'423.92</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212'794.58</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86'629.34</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098805308"/>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Sicherheitsverbauung Unter dem Berg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25'524.37</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25'524.37</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08300309"/>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Schutzmassnahmen Zingelstapfen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13'264.84</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13'264.84</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92720359"/>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Umfahrungsstrasse Mistplatte</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13'363.55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13'363.55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54804603"/>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Instandsetzung &amp; Ausbau Forstrasse Börter</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12'252.35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12'252.35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453246375"/>
                  </a:ext>
                </a:extLst>
              </a:tr>
              <a:tr h="220212">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Bergbahnen Hohsaas AG - Rückzahlung Darlehen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-25'000.00</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36112992"/>
                  </a:ext>
                </a:extLst>
              </a:tr>
              <a:tr h="207486">
                <a:tc>
                  <a:txBody>
                    <a:bodyPr/>
                    <a:lstStyle/>
                    <a:p>
                      <a:pPr>
                        <a:lnSpc>
                          <a:spcPct val="115000"/>
                        </a:lnSpc>
                        <a:spcAft>
                          <a:spcPts val="1000"/>
                        </a:spcAft>
                      </a:pPr>
                      <a:r>
                        <a:rPr lang="de-CH" sz="1200" b="1">
                          <a:effectLst/>
                          <a:latin typeface="Arial" panose="020B0604020202020204" pitchFamily="34" charset="0"/>
                          <a:ea typeface="Calibri" panose="020F0502020204030204" pitchFamily="34" charset="0"/>
                          <a:cs typeface="Times New Roman" panose="02020603050405020304" pitchFamily="18" charset="0"/>
                        </a:rPr>
                        <a:t>Investitionen ohne Finanzvermögen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1'123'230.28</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556'233.09</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566'997.19</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42023101"/>
                  </a:ext>
                </a:extLst>
              </a:tr>
              <a:tr h="207486">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Tennisgebäude (Küche &amp; Boden)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14'694.95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 </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14'694.95</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840544896"/>
                  </a:ext>
                </a:extLst>
              </a:tr>
              <a:tr h="207486">
                <a:tc>
                  <a:txBody>
                    <a:bodyPr/>
                    <a:lstStyle/>
                    <a:p>
                      <a:pPr>
                        <a:lnSpc>
                          <a:spcPct val="115000"/>
                        </a:lnSpc>
                        <a:spcAft>
                          <a:spcPts val="1000"/>
                        </a:spcAft>
                      </a:pPr>
                      <a:r>
                        <a:rPr lang="de-CH" sz="1200" b="1">
                          <a:effectLst/>
                          <a:latin typeface="Arial" panose="020B0604020202020204" pitchFamily="34" charset="0"/>
                          <a:ea typeface="Calibri" panose="020F0502020204030204" pitchFamily="34" charset="0"/>
                          <a:cs typeface="Times New Roman" panose="02020603050405020304" pitchFamily="18" charset="0"/>
                        </a:rPr>
                        <a:t>Investitionen inkl. Finanzvermögen</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1'137'925.23</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556'233.09</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581'692.14</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6786" marR="8678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75935364"/>
                  </a:ext>
                </a:extLst>
              </a:tr>
            </a:tbl>
          </a:graphicData>
        </a:graphic>
      </p:graphicFrame>
    </p:spTree>
    <p:extLst>
      <p:ext uri="{BB962C8B-B14F-4D97-AF65-F5344CB8AC3E}">
        <p14:creationId xmlns:p14="http://schemas.microsoft.com/office/powerpoint/2010/main" val="98851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Bilanz 2020</a:t>
            </a:r>
          </a:p>
        </p:txBody>
      </p:sp>
      <p:graphicFrame>
        <p:nvGraphicFramePr>
          <p:cNvPr id="4" name="Tabelle 3">
            <a:extLst>
              <a:ext uri="{FF2B5EF4-FFF2-40B4-BE49-F238E27FC236}">
                <a16:creationId xmlns:a16="http://schemas.microsoft.com/office/drawing/2014/main" id="{647AE1CD-3B7F-470A-AA14-6599CD24BD37}"/>
              </a:ext>
            </a:extLst>
          </p:cNvPr>
          <p:cNvGraphicFramePr>
            <a:graphicFrameLocks noGrp="1"/>
          </p:cNvGraphicFramePr>
          <p:nvPr>
            <p:extLst>
              <p:ext uri="{D42A27DB-BD31-4B8C-83A1-F6EECF244321}">
                <p14:modId xmlns:p14="http://schemas.microsoft.com/office/powerpoint/2010/main" val="4069831960"/>
              </p:ext>
            </p:extLst>
          </p:nvPr>
        </p:nvGraphicFramePr>
        <p:xfrm>
          <a:off x="1652243" y="609786"/>
          <a:ext cx="8756791" cy="4673981"/>
        </p:xfrm>
        <a:graphic>
          <a:graphicData uri="http://schemas.openxmlformats.org/drawingml/2006/table">
            <a:tbl>
              <a:tblPr firstRow="1" firstCol="1" bandRow="1"/>
              <a:tblGrid>
                <a:gridCol w="4705044">
                  <a:extLst>
                    <a:ext uri="{9D8B030D-6E8A-4147-A177-3AD203B41FA5}">
                      <a16:colId xmlns:a16="http://schemas.microsoft.com/office/drawing/2014/main" val="414066467"/>
                    </a:ext>
                  </a:extLst>
                </a:gridCol>
                <a:gridCol w="1888756">
                  <a:extLst>
                    <a:ext uri="{9D8B030D-6E8A-4147-A177-3AD203B41FA5}">
                      <a16:colId xmlns:a16="http://schemas.microsoft.com/office/drawing/2014/main" val="3438221523"/>
                    </a:ext>
                  </a:extLst>
                </a:gridCol>
                <a:gridCol w="274235">
                  <a:extLst>
                    <a:ext uri="{9D8B030D-6E8A-4147-A177-3AD203B41FA5}">
                      <a16:colId xmlns:a16="http://schemas.microsoft.com/office/drawing/2014/main" val="2005728899"/>
                    </a:ext>
                  </a:extLst>
                </a:gridCol>
                <a:gridCol w="1888756">
                  <a:extLst>
                    <a:ext uri="{9D8B030D-6E8A-4147-A177-3AD203B41FA5}">
                      <a16:colId xmlns:a16="http://schemas.microsoft.com/office/drawing/2014/main" val="3696614529"/>
                    </a:ext>
                  </a:extLst>
                </a:gridCol>
              </a:tblGrid>
              <a:tr h="241663">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Aktiven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31.12.2019</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641713000"/>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Flüssige Mittel</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658'730.85</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588'697.44</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786340250"/>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Guthaben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4'416'720.00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1'748'002.99</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346347979"/>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Anlagen Finanzvermögen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2'095'754.00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2'065'155.70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28678013"/>
                  </a:ext>
                </a:extLst>
              </a:tr>
              <a:tr h="241663">
                <a:tc>
                  <a:txBody>
                    <a:bodyPr/>
                    <a:lstStyle/>
                    <a:p>
                      <a:pPr>
                        <a:lnSpc>
                          <a:spcPct val="115000"/>
                        </a:lnSpc>
                        <a:spcAft>
                          <a:spcPts val="1000"/>
                        </a:spcAft>
                      </a:pPr>
                      <a:r>
                        <a:rPr lang="de-CH" sz="1500" dirty="0">
                          <a:effectLst/>
                          <a:latin typeface="Arial" panose="020B0604020202020204" pitchFamily="34" charset="0"/>
                          <a:ea typeface="Calibri" panose="020F0502020204030204" pitchFamily="34" charset="0"/>
                          <a:cs typeface="Times New Roman" panose="02020603050405020304" pitchFamily="18" charset="0"/>
                        </a:rPr>
                        <a:t>Transitorische Aktiven</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389'521.26</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380'195.32</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26552986"/>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Sachgüter</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5'660'300.00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5'416'000.00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276006825"/>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Darlehen und Beteiligungen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8'049'808.59</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7'363'700.00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703361201"/>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Vorschüsse Spezialfinanzierungen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804'107.08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839'738.51</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82407176"/>
                  </a:ext>
                </a:extLst>
              </a:tr>
              <a:tr h="241663">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Gesamtaktiven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22'074'941.78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18'401'489.96</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8310823"/>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69942351"/>
                  </a:ext>
                </a:extLst>
              </a:tr>
              <a:tr h="241663">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Passiven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31.12.2019</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87276046"/>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Laufende Verpflichtungen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982'148.43</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868'770.91</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513768439"/>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Kurzfristige Schulden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760'700.22</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874'397.88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68609116"/>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Mittel- &amp; langfristige Schulden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12'977'500.00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12'619'265.00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720846141"/>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Rückstellungen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65'800.00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67'400.00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683725289"/>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Transitorische Passiven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6'135'337.75</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939'680.42</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04137932"/>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Spezialfinanzierungen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325'428.35</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325'428.35</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738537340"/>
                  </a:ext>
                </a:extLst>
              </a:tr>
              <a:tr h="241663">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Eigenkapital</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828'027.03</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1'239'047.40</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26742805"/>
                  </a:ext>
                </a:extLst>
              </a:tr>
              <a:tr h="241663">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Gesamtpassiven</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22'074'941.78</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60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18'401'489.96</a:t>
                      </a:r>
                      <a:endParaRPr lang="de-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1083" marR="10108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110849410"/>
                  </a:ext>
                </a:extLst>
              </a:tr>
            </a:tbl>
          </a:graphicData>
        </a:graphic>
      </p:graphicFrame>
    </p:spTree>
    <p:extLst>
      <p:ext uri="{BB962C8B-B14F-4D97-AF65-F5344CB8AC3E}">
        <p14:creationId xmlns:p14="http://schemas.microsoft.com/office/powerpoint/2010/main" val="8706709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mei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meinde Saas-Grund.potx" id="{2CEFDD06-B1D8-41BE-80E8-6F9D83CBCFF7}" vid="{21A0F795-9F95-4DC6-A55A-297795F09405}"/>
    </a:ext>
  </a:extLst>
</a:theme>
</file>

<file path=docProps/app.xml><?xml version="1.0" encoding="utf-8"?>
<Properties xmlns="http://schemas.openxmlformats.org/officeDocument/2006/extended-properties" xmlns:vt="http://schemas.openxmlformats.org/officeDocument/2006/docPropsVTypes">
  <Template>Gemeinde Saas-Grund</Template>
  <TotalTime>0</TotalTime>
  <Words>1859</Words>
  <Application>Microsoft Office PowerPoint</Application>
  <PresentationFormat>Breitbild</PresentationFormat>
  <Paragraphs>809</Paragraphs>
  <Slides>29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29</vt:i4>
      </vt:variant>
    </vt:vector>
  </HeadingPairs>
  <TitlesOfParts>
    <vt:vector size="32" baseType="lpstr">
      <vt:lpstr>Arial</vt:lpstr>
      <vt:lpstr>Calibri</vt:lpstr>
      <vt:lpstr>Office</vt:lpstr>
      <vt:lpstr>Urversammlung vom 10. Juni 2021</vt:lpstr>
      <vt:lpstr>1. Begrüssung / Wahl der Stimmenzähler</vt:lpstr>
      <vt:lpstr>2. Protokoll der ordent-lichen Urversammlung vom 18.02.2021  (lag zur Einsichtnahme auf)</vt:lpstr>
      <vt:lpstr>3. Verwaltungsrechnung 2020</vt:lpstr>
      <vt:lpstr>Kurzüberblick</vt:lpstr>
      <vt:lpstr>Laufende Rechnung - Aufwand</vt:lpstr>
      <vt:lpstr>Laufende Rechnung - Ertrag</vt:lpstr>
      <vt:lpstr>Investitionsrechnung 2020</vt:lpstr>
      <vt:lpstr>Bilanz 2020</vt:lpstr>
      <vt:lpstr>Zusatz- &amp; Nachtragskredite</vt:lpstr>
      <vt:lpstr>Finanzkennzahlen</vt:lpstr>
      <vt:lpstr>5. Anträge &amp; Verschiedenes</vt:lpstr>
      <vt:lpstr>Deibfels Tunnel</vt:lpstr>
      <vt:lpstr>PowerPoint-Präsentation</vt:lpstr>
      <vt:lpstr>PowerPoint-Präsentation</vt:lpstr>
      <vt:lpstr>PowerPoint-Präsentation</vt:lpstr>
      <vt:lpstr>PowerPoint-Präsentation</vt:lpstr>
      <vt:lpstr>PowerPoint-Präsentation</vt:lpstr>
      <vt:lpstr>PowerPoint-Präsentation</vt:lpstr>
      <vt:lpstr>Burgerversammlung vom 10. Juni 2021</vt:lpstr>
      <vt:lpstr>1. Protokoll der ordent-lichen Burgerversammlung vom 18.02.2021  (lag zur Einsichtnahme auf)</vt:lpstr>
      <vt:lpstr>2. Verwaltungsrechnung 2020</vt:lpstr>
      <vt:lpstr>Kurzüberblick</vt:lpstr>
      <vt:lpstr>Laufende Rechnung</vt:lpstr>
      <vt:lpstr>Investitionsrechnung 2020</vt:lpstr>
      <vt:lpstr>Bilanz 2020</vt:lpstr>
      <vt:lpstr>Zusatz- &amp; Nachtragskredite</vt:lpstr>
      <vt:lpstr>4. Anträge &amp; Verschiedenes</vt:lpstr>
      <vt:lpstr>Aufgrund der aktuellen COVID-19 Situation hat der Gemeinderat beschlossen, auf das anschliessende Apéro zu verzichten.  Vielen Dank für euer Verständnis.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Urversammlung vom 10. Juni 2021</dc:title>
  <dc:creator>Sandro Kalbermatten</dc:creator>
  <cp:lastModifiedBy>Sandro Kalbermatten</cp:lastModifiedBy>
  <cp:revision>14</cp:revision>
  <dcterms:created xsi:type="dcterms:W3CDTF">2021-06-07T09:31:12Z</dcterms:created>
  <dcterms:modified xsi:type="dcterms:W3CDTF">2021-06-11T08:22:05Z</dcterms:modified>
</cp:coreProperties>
</file>