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6" r:id="rId5"/>
    <p:sldId id="287" r:id="rId6"/>
    <p:sldId id="259" r:id="rId7"/>
    <p:sldId id="310" r:id="rId8"/>
    <p:sldId id="261" r:id="rId9"/>
    <p:sldId id="262" r:id="rId10"/>
    <p:sldId id="288" r:id="rId11"/>
    <p:sldId id="289" r:id="rId12"/>
    <p:sldId id="290" r:id="rId13"/>
    <p:sldId id="264" r:id="rId14"/>
    <p:sldId id="299" r:id="rId15"/>
    <p:sldId id="260" r:id="rId16"/>
    <p:sldId id="291" r:id="rId17"/>
    <p:sldId id="292" r:id="rId18"/>
    <p:sldId id="309" r:id="rId19"/>
    <p:sldId id="305" r:id="rId20"/>
    <p:sldId id="306" r:id="rId21"/>
    <p:sldId id="307" r:id="rId22"/>
    <p:sldId id="311" r:id="rId23"/>
    <p:sldId id="293" r:id="rId24"/>
    <p:sldId id="304" r:id="rId25"/>
    <p:sldId id="294" r:id="rId26"/>
    <p:sldId id="268" r:id="rId27"/>
    <p:sldId id="269" r:id="rId28"/>
    <p:sldId id="295" r:id="rId29"/>
    <p:sldId id="296" r:id="rId30"/>
    <p:sldId id="270" r:id="rId31"/>
    <p:sldId id="301" r:id="rId32"/>
    <p:sldId id="297" r:id="rId33"/>
    <p:sldId id="302" r:id="rId34"/>
    <p:sldId id="303" r:id="rId35"/>
    <p:sldId id="298" r:id="rId36"/>
    <p:sldId id="271" r:id="rId37"/>
    <p:sldId id="272" r:id="rId38"/>
    <p:sldId id="273" r:id="rId39"/>
    <p:sldId id="300" r:id="rId40"/>
    <p:sldId id="276" r:id="rId41"/>
    <p:sldId id="285" r:id="rId4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AF31"/>
    <a:srgbClr val="F4F8EC"/>
    <a:srgbClr val="E6EE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153" d="100"/>
          <a:sy n="153" d="100"/>
        </p:scale>
        <p:origin x="46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9E9B80-A9D3-4C4B-8923-4EAAB4F816E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CC1FF234-1409-4E7B-9410-E0A79DCCDE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A313C52E-0C37-465D-8B1A-73AFF2D4BF4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5" name="Fußzeilenplatzhalter 4">
            <a:extLst>
              <a:ext uri="{FF2B5EF4-FFF2-40B4-BE49-F238E27FC236}">
                <a16:creationId xmlns:a16="http://schemas.microsoft.com/office/drawing/2014/main" id="{41D10872-F866-405A-BD93-C12569B6617D}"/>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2749A8F6-63E6-4BFA-9AD4-48A7ACC2F669}"/>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59236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A6A90-6504-4D0C-A3A4-7D5BBC6EF6D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8AA1CB46-0199-43B3-B05C-44029929C55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08D0D5C0-0CEB-47FD-97D9-132ED999E902}"/>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5" name="Fußzeilenplatzhalter 4">
            <a:extLst>
              <a:ext uri="{FF2B5EF4-FFF2-40B4-BE49-F238E27FC236}">
                <a16:creationId xmlns:a16="http://schemas.microsoft.com/office/drawing/2014/main" id="{594C0A15-FF83-4324-A12D-BE33DF4FC9FC}"/>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6336E7BC-D525-40C6-A28B-67AB91F5ADEB}"/>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147323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0015563-3664-4C19-BCD1-F6BD513E5DA4}"/>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05553E95-948E-43BE-913A-7AE46FD837F6}"/>
              </a:ext>
            </a:extLst>
          </p:cNvPr>
          <p:cNvSpPr>
            <a:spLocks noGrp="1"/>
          </p:cNvSpPr>
          <p:nvPr>
            <p:ph type="body" orient="vert" idx="1"/>
          </p:nvPr>
        </p:nvSpPr>
        <p:spPr>
          <a:xfrm>
            <a:off x="1524000" y="365125"/>
            <a:ext cx="70485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EDCC20B-6C18-4C5F-BA41-2525D03A7E17}"/>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5" name="Fußzeilenplatzhalter 4">
            <a:extLst>
              <a:ext uri="{FF2B5EF4-FFF2-40B4-BE49-F238E27FC236}">
                <a16:creationId xmlns:a16="http://schemas.microsoft.com/office/drawing/2014/main" id="{F73B4438-F396-4FCB-9EF7-82E51B9A61A4}"/>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EBF6A2B5-72D8-4C4C-A467-60B042D094FE}"/>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4050274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214AF-C432-4883-AB43-2BC7F7BC600F}"/>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51B5B265-047E-48B4-8A4D-218DD79FB62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3CDCF200-CBB3-405D-B352-783DF76716DD}"/>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5" name="Fußzeilenplatzhalter 4">
            <a:extLst>
              <a:ext uri="{FF2B5EF4-FFF2-40B4-BE49-F238E27FC236}">
                <a16:creationId xmlns:a16="http://schemas.microsoft.com/office/drawing/2014/main" id="{31964CBE-F178-4175-BECC-27D2CE1E2EDC}"/>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B9645ECB-EE47-4010-AA9D-17B21428914E}"/>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96041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97D9DD-25B8-485C-A25C-348360061AB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3D592EC-F6C2-426A-B4E0-9F21D2EE66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20729FA0-6615-4FE7-95A9-82980FB154CD}"/>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5" name="Fußzeilenplatzhalter 4">
            <a:extLst>
              <a:ext uri="{FF2B5EF4-FFF2-40B4-BE49-F238E27FC236}">
                <a16:creationId xmlns:a16="http://schemas.microsoft.com/office/drawing/2014/main" id="{92E85970-366E-44DE-AC07-7DDF230EBBED}"/>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6" name="Foliennummernplatzhalter 5">
            <a:extLst>
              <a:ext uri="{FF2B5EF4-FFF2-40B4-BE49-F238E27FC236}">
                <a16:creationId xmlns:a16="http://schemas.microsoft.com/office/drawing/2014/main" id="{9CA13F45-C4B0-4D1C-837E-D716F6406D08}"/>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718526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1420C-BC0E-420C-A80E-002A0D4533F8}"/>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FE74C29B-9F66-402D-B9DD-34DACE4136F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E33C1EF-5C72-45B3-AC82-5E57AA806AB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EF7B2449-018C-4FE9-9A56-C7CA95BFD03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6" name="Fußzeilenplatzhalter 5">
            <a:extLst>
              <a:ext uri="{FF2B5EF4-FFF2-40B4-BE49-F238E27FC236}">
                <a16:creationId xmlns:a16="http://schemas.microsoft.com/office/drawing/2014/main" id="{9B0C62E4-2921-44C4-9AD6-A7845F83E9CE}"/>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7017FDE2-EE07-4861-80DD-B8D26BF9BDEF}"/>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115624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69E6CB-94B2-4EA1-A042-DF802EB95165}"/>
              </a:ext>
            </a:extLst>
          </p:cNvPr>
          <p:cNvSpPr>
            <a:spLocks noGrp="1"/>
          </p:cNvSpPr>
          <p:nvPr>
            <p:ph type="title"/>
          </p:nvPr>
        </p:nvSpPr>
        <p:spPr>
          <a:xfrm>
            <a:off x="1524000" y="365125"/>
            <a:ext cx="9831388"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2F3F8471-3145-410C-9A97-5DCBAA906F24}"/>
              </a:ext>
            </a:extLst>
          </p:cNvPr>
          <p:cNvSpPr>
            <a:spLocks noGrp="1"/>
          </p:cNvSpPr>
          <p:nvPr>
            <p:ph type="body" idx="1"/>
          </p:nvPr>
        </p:nvSpPr>
        <p:spPr>
          <a:xfrm>
            <a:off x="1524000" y="1681163"/>
            <a:ext cx="4473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CA1567E-CC84-4EFA-BF6F-3A45A9042A25}"/>
              </a:ext>
            </a:extLst>
          </p:cNvPr>
          <p:cNvSpPr>
            <a:spLocks noGrp="1"/>
          </p:cNvSpPr>
          <p:nvPr>
            <p:ph sz="half" idx="2"/>
          </p:nvPr>
        </p:nvSpPr>
        <p:spPr>
          <a:xfrm>
            <a:off x="1524000" y="2505075"/>
            <a:ext cx="4473575"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D4BA6146-5FED-4D3C-8C97-8DF2E761A5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CCCAF4A-6A80-410D-9CE6-764104FEE4B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27765916-5727-4DBB-AE0C-20E5612C615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8" name="Fußzeilenplatzhalter 7">
            <a:extLst>
              <a:ext uri="{FF2B5EF4-FFF2-40B4-BE49-F238E27FC236}">
                <a16:creationId xmlns:a16="http://schemas.microsoft.com/office/drawing/2014/main" id="{03CF95DA-DA9F-44E4-B6E0-C3C772C440C7}"/>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9" name="Foliennummernplatzhalter 8">
            <a:extLst>
              <a:ext uri="{FF2B5EF4-FFF2-40B4-BE49-F238E27FC236}">
                <a16:creationId xmlns:a16="http://schemas.microsoft.com/office/drawing/2014/main" id="{496379C8-ADEB-4C33-8845-6CA4F78E5084}"/>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410116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417F2-0786-4440-945D-F0AF09C63CC2}"/>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8064B1F6-56DF-43BE-87CC-820EC8BF3986}"/>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4" name="Fußzeilenplatzhalter 3">
            <a:extLst>
              <a:ext uri="{FF2B5EF4-FFF2-40B4-BE49-F238E27FC236}">
                <a16:creationId xmlns:a16="http://schemas.microsoft.com/office/drawing/2014/main" id="{4F5EEF88-8C42-46D0-8A78-EB1F3C395D80}"/>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5" name="Foliennummernplatzhalter 4">
            <a:extLst>
              <a:ext uri="{FF2B5EF4-FFF2-40B4-BE49-F238E27FC236}">
                <a16:creationId xmlns:a16="http://schemas.microsoft.com/office/drawing/2014/main" id="{6B5E0B17-3B75-4FCE-9633-F78C4EC6920A}"/>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60779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CC855F0-D8C3-40FC-9434-07FA0B6B1D28}"/>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3" name="Fußzeilenplatzhalter 2">
            <a:extLst>
              <a:ext uri="{FF2B5EF4-FFF2-40B4-BE49-F238E27FC236}">
                <a16:creationId xmlns:a16="http://schemas.microsoft.com/office/drawing/2014/main" id="{1EEA9F1E-8A2C-4227-A61C-EF2D5136F86A}"/>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4" name="Foliennummernplatzhalter 3">
            <a:extLst>
              <a:ext uri="{FF2B5EF4-FFF2-40B4-BE49-F238E27FC236}">
                <a16:creationId xmlns:a16="http://schemas.microsoft.com/office/drawing/2014/main" id="{F7ED2E88-99C3-4DA9-BD84-AA6433652C16}"/>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01611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8DE2B5-E65F-4E46-B578-FE09227EBC49}"/>
              </a:ext>
            </a:extLst>
          </p:cNvPr>
          <p:cNvSpPr>
            <a:spLocks noGrp="1"/>
          </p:cNvSpPr>
          <p:nvPr>
            <p:ph type="title"/>
          </p:nvPr>
        </p:nvSpPr>
        <p:spPr>
          <a:xfrm>
            <a:off x="1524000" y="457200"/>
            <a:ext cx="324802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1B4B802-3CD9-4F7A-8FB7-D21189E8D3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D50FAD35-7F25-43A0-B2EB-551CC118D47A}"/>
              </a:ext>
            </a:extLst>
          </p:cNvPr>
          <p:cNvSpPr>
            <a:spLocks noGrp="1"/>
          </p:cNvSpPr>
          <p:nvPr>
            <p:ph type="body" sz="half" idx="2"/>
          </p:nvPr>
        </p:nvSpPr>
        <p:spPr>
          <a:xfrm>
            <a:off x="1524000" y="2057400"/>
            <a:ext cx="32480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AFA2BC8-8F84-4D18-8393-AB60E47C05E9}"/>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6" name="Fußzeilenplatzhalter 5">
            <a:extLst>
              <a:ext uri="{FF2B5EF4-FFF2-40B4-BE49-F238E27FC236}">
                <a16:creationId xmlns:a16="http://schemas.microsoft.com/office/drawing/2014/main" id="{8AAB2669-15F9-4011-8A61-F2D6B32ABCFB}"/>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36DBFB92-87FF-4377-8E45-4D1D152D281B}"/>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253865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1F8732-58F0-4445-B509-86D1623C7CF3}"/>
              </a:ext>
            </a:extLst>
          </p:cNvPr>
          <p:cNvSpPr>
            <a:spLocks noGrp="1"/>
          </p:cNvSpPr>
          <p:nvPr>
            <p:ph type="title"/>
          </p:nvPr>
        </p:nvSpPr>
        <p:spPr>
          <a:xfrm>
            <a:off x="1524000" y="457200"/>
            <a:ext cx="324802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A30808A0-6B94-40E2-B478-BA38523516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a:extLst>
              <a:ext uri="{FF2B5EF4-FFF2-40B4-BE49-F238E27FC236}">
                <a16:creationId xmlns:a16="http://schemas.microsoft.com/office/drawing/2014/main" id="{91EACFAA-393D-41BB-A3DD-2CD6369C96A2}"/>
              </a:ext>
            </a:extLst>
          </p:cNvPr>
          <p:cNvSpPr>
            <a:spLocks noGrp="1"/>
          </p:cNvSpPr>
          <p:nvPr>
            <p:ph type="body" sz="half" idx="2"/>
          </p:nvPr>
        </p:nvSpPr>
        <p:spPr>
          <a:xfrm>
            <a:off x="1524000" y="2057400"/>
            <a:ext cx="32480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7CB75BE-35B4-4F58-B661-CCA0A82BED3C}"/>
              </a:ext>
            </a:extLst>
          </p:cNvPr>
          <p:cNvSpPr>
            <a:spLocks noGrp="1"/>
          </p:cNvSpPr>
          <p:nvPr>
            <p:ph type="dt" sz="half" idx="10"/>
          </p:nvPr>
        </p:nvSpPr>
        <p:spPr>
          <a:xfrm>
            <a:off x="838200" y="6356350"/>
            <a:ext cx="2743200" cy="365125"/>
          </a:xfrm>
          <a:prstGeom prst="rect">
            <a:avLst/>
          </a:prstGeom>
        </p:spPr>
        <p:txBody>
          <a:bodyPr/>
          <a:lstStyle/>
          <a:p>
            <a:fld id="{53B7FC34-C6C7-4931-83DC-E0085196DB71}" type="datetimeFigureOut">
              <a:rPr lang="de-CH" smtClean="0"/>
              <a:t>03.12.2021</a:t>
            </a:fld>
            <a:endParaRPr lang="de-CH"/>
          </a:p>
        </p:txBody>
      </p:sp>
      <p:sp>
        <p:nvSpPr>
          <p:cNvPr id="6" name="Fußzeilenplatzhalter 5">
            <a:extLst>
              <a:ext uri="{FF2B5EF4-FFF2-40B4-BE49-F238E27FC236}">
                <a16:creationId xmlns:a16="http://schemas.microsoft.com/office/drawing/2014/main" id="{9F146A8C-A365-495C-809C-6AC2EBB645EF}"/>
              </a:ext>
            </a:extLst>
          </p:cNvPr>
          <p:cNvSpPr>
            <a:spLocks noGrp="1"/>
          </p:cNvSpPr>
          <p:nvPr>
            <p:ph type="ftr" sz="quarter" idx="11"/>
          </p:nvPr>
        </p:nvSpPr>
        <p:spPr>
          <a:xfrm>
            <a:off x="4038600" y="6356350"/>
            <a:ext cx="4114800" cy="365125"/>
          </a:xfrm>
          <a:prstGeom prst="rect">
            <a:avLst/>
          </a:prstGeom>
        </p:spPr>
        <p:txBody>
          <a:bodyPr/>
          <a:lstStyle/>
          <a:p>
            <a:endParaRPr lang="de-CH"/>
          </a:p>
        </p:txBody>
      </p:sp>
      <p:sp>
        <p:nvSpPr>
          <p:cNvPr id="7" name="Foliennummernplatzhalter 6">
            <a:extLst>
              <a:ext uri="{FF2B5EF4-FFF2-40B4-BE49-F238E27FC236}">
                <a16:creationId xmlns:a16="http://schemas.microsoft.com/office/drawing/2014/main" id="{D9ED8C90-3DF1-48C2-8893-7B1E73220387}"/>
              </a:ext>
            </a:extLst>
          </p:cNvPr>
          <p:cNvSpPr>
            <a:spLocks noGrp="1"/>
          </p:cNvSpPr>
          <p:nvPr>
            <p:ph type="sldNum" sz="quarter" idx="12"/>
          </p:nvPr>
        </p:nvSpPr>
        <p:spPr>
          <a:xfrm>
            <a:off x="8610600" y="6356350"/>
            <a:ext cx="2743200" cy="365125"/>
          </a:xfrm>
          <a:prstGeom prst="rect">
            <a:avLst/>
          </a:prstGeom>
        </p:spPr>
        <p:txBody>
          <a:bodyPr/>
          <a:lstStyle/>
          <a:p>
            <a:fld id="{CB7690F5-DA7C-4523-85E1-7098409B05E4}" type="slidenum">
              <a:rPr lang="de-CH" smtClean="0"/>
              <a:t>‹Nr.›</a:t>
            </a:fld>
            <a:endParaRPr lang="de-CH"/>
          </a:p>
        </p:txBody>
      </p:sp>
    </p:spTree>
    <p:extLst>
      <p:ext uri="{BB962C8B-B14F-4D97-AF65-F5344CB8AC3E}">
        <p14:creationId xmlns:p14="http://schemas.microsoft.com/office/powerpoint/2010/main" val="307494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4A39B0D-83E5-4296-BBCA-8B9AB70B5559}"/>
              </a:ext>
            </a:extLst>
          </p:cNvPr>
          <p:cNvSpPr>
            <a:spLocks noGrp="1"/>
          </p:cNvSpPr>
          <p:nvPr>
            <p:ph type="title"/>
          </p:nvPr>
        </p:nvSpPr>
        <p:spPr>
          <a:xfrm>
            <a:off x="1604740" y="410633"/>
            <a:ext cx="10182796" cy="540808"/>
          </a:xfrm>
          <a:prstGeom prst="rect">
            <a:avLst/>
          </a:prstGeom>
        </p:spPr>
        <p:txBody>
          <a:bodyPr vert="horz" lIns="91440" tIns="45720" rIns="91440" bIns="45720" rtlCol="0" anchor="ctr">
            <a:normAutofit/>
          </a:bodyPr>
          <a:lstStyle/>
          <a:p>
            <a:r>
              <a:rPr lang="de-DE" dirty="0"/>
              <a:t>Mastertitelformat bearbeiten</a:t>
            </a:r>
            <a:endParaRPr lang="de-CH" dirty="0"/>
          </a:p>
        </p:txBody>
      </p:sp>
      <p:sp>
        <p:nvSpPr>
          <p:cNvPr id="3" name="Textplatzhalter 2">
            <a:extLst>
              <a:ext uri="{FF2B5EF4-FFF2-40B4-BE49-F238E27FC236}">
                <a16:creationId xmlns:a16="http://schemas.microsoft.com/office/drawing/2014/main" id="{A635820D-D41F-479A-A980-3D1CB79C8A3D}"/>
              </a:ext>
            </a:extLst>
          </p:cNvPr>
          <p:cNvSpPr>
            <a:spLocks noGrp="1"/>
          </p:cNvSpPr>
          <p:nvPr>
            <p:ph type="body" idx="1"/>
          </p:nvPr>
        </p:nvSpPr>
        <p:spPr>
          <a:xfrm>
            <a:off x="1604740" y="1126067"/>
            <a:ext cx="10182796" cy="5537200"/>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pic>
        <p:nvPicPr>
          <p:cNvPr id="10" name="Grafik 9">
            <a:extLst>
              <a:ext uri="{FF2B5EF4-FFF2-40B4-BE49-F238E27FC236}">
                <a16:creationId xmlns:a16="http://schemas.microsoft.com/office/drawing/2014/main" id="{ABB45D9F-0F9A-4E45-8B07-22AE0438938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4464" y="136525"/>
            <a:ext cx="1047272" cy="1296000"/>
          </a:xfrm>
          <a:prstGeom prst="rect">
            <a:avLst/>
          </a:prstGeom>
        </p:spPr>
      </p:pic>
      <p:pic>
        <p:nvPicPr>
          <p:cNvPr id="12" name="Grafik 11">
            <a:extLst>
              <a:ext uri="{FF2B5EF4-FFF2-40B4-BE49-F238E27FC236}">
                <a16:creationId xmlns:a16="http://schemas.microsoft.com/office/drawing/2014/main" id="{B15EC6F4-B906-446E-AC41-0DA34166617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251458" cy="6858000"/>
          </a:xfrm>
          <a:prstGeom prst="rect">
            <a:avLst/>
          </a:prstGeom>
        </p:spPr>
      </p:pic>
    </p:spTree>
    <p:extLst>
      <p:ext uri="{BB962C8B-B14F-4D97-AF65-F5344CB8AC3E}">
        <p14:creationId xmlns:p14="http://schemas.microsoft.com/office/powerpoint/2010/main" val="394934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Abwasserreglement;%20g&#252;ltig%20ab%2001.11.2021;%20Version%20Urversammlung%2016.12.2021.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p:txBody>
          <a:bodyPr>
            <a:noAutofit/>
          </a:bodyPr>
          <a:lstStyle/>
          <a:p>
            <a:r>
              <a:rPr lang="de-CH" sz="4000" dirty="0"/>
              <a:t>Urversammlung vom 16. Dezember 2021</a:t>
            </a:r>
          </a:p>
        </p:txBody>
      </p:sp>
      <p:sp>
        <p:nvSpPr>
          <p:cNvPr id="3" name="Inhaltsplatzhalter 2">
            <a:extLst>
              <a:ext uri="{FF2B5EF4-FFF2-40B4-BE49-F238E27FC236}">
                <a16:creationId xmlns:a16="http://schemas.microsoft.com/office/drawing/2014/main" id="{E721C5DF-2706-4040-B728-573858182950}"/>
              </a:ext>
            </a:extLst>
          </p:cNvPr>
          <p:cNvSpPr>
            <a:spLocks noGrp="1"/>
          </p:cNvSpPr>
          <p:nvPr>
            <p:ph idx="1"/>
          </p:nvPr>
        </p:nvSpPr>
        <p:spPr/>
        <p:txBody>
          <a:bodyPr/>
          <a:lstStyle/>
          <a:p>
            <a:pPr marL="0" indent="0">
              <a:buNone/>
            </a:pPr>
            <a:r>
              <a:rPr lang="de-CH" b="1" dirty="0"/>
              <a:t>Traktanden:</a:t>
            </a:r>
          </a:p>
          <a:p>
            <a:pPr marL="457200" indent="-457200">
              <a:buAutoNum type="arabicPeriod"/>
            </a:pPr>
            <a:r>
              <a:rPr lang="de-CH" dirty="0"/>
              <a:t>Begrüssung / Wahl der Stimmenzähler</a:t>
            </a:r>
          </a:p>
          <a:p>
            <a:pPr marL="457200" indent="-457200">
              <a:buAutoNum type="arabicPeriod"/>
            </a:pPr>
            <a:r>
              <a:rPr lang="de-CH" dirty="0"/>
              <a:t>Protokoll der Urversammlung vom 10.06.2021</a:t>
            </a:r>
            <a:br>
              <a:rPr lang="de-CH" dirty="0"/>
            </a:br>
            <a:r>
              <a:rPr lang="de-CH" dirty="0"/>
              <a:t>(lag zur Einsichtnahme auf)</a:t>
            </a:r>
          </a:p>
          <a:p>
            <a:pPr marL="457200" indent="-457200">
              <a:buAutoNum type="arabicPeriod"/>
            </a:pPr>
            <a:r>
              <a:rPr lang="de-CH" dirty="0"/>
              <a:t>Finanzplan 2023-2026</a:t>
            </a:r>
          </a:p>
          <a:p>
            <a:pPr marL="457200" indent="-457200">
              <a:buAutoNum type="arabicPeriod"/>
            </a:pPr>
            <a:r>
              <a:rPr lang="de-CH" dirty="0"/>
              <a:t>Budget 2022</a:t>
            </a:r>
            <a:endParaRPr lang="de-CH" sz="2000" dirty="0"/>
          </a:p>
          <a:p>
            <a:pPr marL="457200" indent="-457200">
              <a:buAutoNum type="arabicPeriod"/>
            </a:pPr>
            <a:r>
              <a:rPr lang="de-CH" sz="2400" dirty="0"/>
              <a:t>Indexierung der Gemeindesteuern 2022</a:t>
            </a:r>
            <a:br>
              <a:rPr lang="de-CH" sz="2400" dirty="0"/>
            </a:br>
            <a:r>
              <a:rPr lang="de-CH" sz="2400" dirty="0"/>
              <a:t>(Antrag auf Verzicht der automatischen Indexierung)</a:t>
            </a:r>
          </a:p>
          <a:p>
            <a:pPr marL="457200" indent="-457200">
              <a:buAutoNum type="arabicPeriod"/>
            </a:pPr>
            <a:r>
              <a:rPr lang="de-CH" dirty="0"/>
              <a:t>Abwasserreglement</a:t>
            </a:r>
          </a:p>
          <a:p>
            <a:pPr marL="457200" indent="-457200">
              <a:buAutoNum type="arabicPeriod"/>
            </a:pPr>
            <a:r>
              <a:rPr lang="de-CH" sz="2400" dirty="0"/>
              <a:t>Teilrevision Zonen- &amp; Nutzungsplanung; Neubau Eishalle</a:t>
            </a:r>
          </a:p>
          <a:p>
            <a:pPr marL="457200" indent="-457200">
              <a:buAutoNum type="arabicPeriod"/>
            </a:pPr>
            <a:r>
              <a:rPr lang="de-CH" dirty="0"/>
              <a:t>A</a:t>
            </a:r>
            <a:r>
              <a:rPr lang="de-CH" sz="2400" dirty="0"/>
              <a:t>nträge &amp; Verschiedenes</a:t>
            </a:r>
          </a:p>
        </p:txBody>
      </p:sp>
    </p:spTree>
    <p:extLst>
      <p:ext uri="{BB962C8B-B14F-4D97-AF65-F5344CB8AC3E}">
        <p14:creationId xmlns:p14="http://schemas.microsoft.com/office/powerpoint/2010/main" val="14446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Erfolgsrechnung - Aufwand</a:t>
            </a:r>
          </a:p>
        </p:txBody>
      </p:sp>
      <p:pic>
        <p:nvPicPr>
          <p:cNvPr id="7" name="Grafik 6">
            <a:extLst>
              <a:ext uri="{FF2B5EF4-FFF2-40B4-BE49-F238E27FC236}">
                <a16:creationId xmlns:a16="http://schemas.microsoft.com/office/drawing/2014/main" id="{84B52C4D-0FE3-49A7-AF9A-7BA63EBBEA7B}"/>
              </a:ext>
            </a:extLst>
          </p:cNvPr>
          <p:cNvPicPr>
            <a:picLocks noChangeAspect="1"/>
          </p:cNvPicPr>
          <p:nvPr/>
        </p:nvPicPr>
        <p:blipFill rotWithShape="1">
          <a:blip r:embed="rId2"/>
          <a:srcRect t="70641" b="-121"/>
          <a:stretch/>
        </p:blipFill>
        <p:spPr>
          <a:xfrm>
            <a:off x="1666823" y="639348"/>
            <a:ext cx="5040000" cy="2216586"/>
          </a:xfrm>
          <a:prstGeom prst="rect">
            <a:avLst/>
          </a:prstGeom>
        </p:spPr>
      </p:pic>
      <p:pic>
        <p:nvPicPr>
          <p:cNvPr id="4" name="Grafik 3">
            <a:extLst>
              <a:ext uri="{FF2B5EF4-FFF2-40B4-BE49-F238E27FC236}">
                <a16:creationId xmlns:a16="http://schemas.microsoft.com/office/drawing/2014/main" id="{59062DF5-8922-4BFC-BEFB-71959CB89507}"/>
              </a:ext>
            </a:extLst>
          </p:cNvPr>
          <p:cNvPicPr>
            <a:picLocks noChangeAspect="1"/>
          </p:cNvPicPr>
          <p:nvPr/>
        </p:nvPicPr>
        <p:blipFill rotWithShape="1">
          <a:blip r:embed="rId3"/>
          <a:srcRect b="42624"/>
          <a:stretch/>
        </p:blipFill>
        <p:spPr>
          <a:xfrm>
            <a:off x="1666823" y="3105546"/>
            <a:ext cx="5040000" cy="3113106"/>
          </a:xfrm>
          <a:prstGeom prst="rect">
            <a:avLst/>
          </a:prstGeom>
        </p:spPr>
      </p:pic>
      <p:pic>
        <p:nvPicPr>
          <p:cNvPr id="11" name="Grafik 10">
            <a:extLst>
              <a:ext uri="{FF2B5EF4-FFF2-40B4-BE49-F238E27FC236}">
                <a16:creationId xmlns:a16="http://schemas.microsoft.com/office/drawing/2014/main" id="{48E3671B-EE81-48CD-82F2-E6BEEFE9D730}"/>
              </a:ext>
            </a:extLst>
          </p:cNvPr>
          <p:cNvPicPr>
            <a:picLocks noChangeAspect="1"/>
          </p:cNvPicPr>
          <p:nvPr/>
        </p:nvPicPr>
        <p:blipFill rotWithShape="1">
          <a:blip r:embed="rId3"/>
          <a:srcRect t="59620"/>
          <a:stretch/>
        </p:blipFill>
        <p:spPr>
          <a:xfrm>
            <a:off x="6950430" y="639348"/>
            <a:ext cx="5040000" cy="2190899"/>
          </a:xfrm>
          <a:prstGeom prst="rect">
            <a:avLst/>
          </a:prstGeom>
        </p:spPr>
      </p:pic>
    </p:spTree>
    <p:extLst>
      <p:ext uri="{BB962C8B-B14F-4D97-AF65-F5344CB8AC3E}">
        <p14:creationId xmlns:p14="http://schemas.microsoft.com/office/powerpoint/2010/main" val="94996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Erfolgsrechnung - Ertrag</a:t>
            </a:r>
          </a:p>
        </p:txBody>
      </p:sp>
      <p:pic>
        <p:nvPicPr>
          <p:cNvPr id="4" name="Grafik 3">
            <a:extLst>
              <a:ext uri="{FF2B5EF4-FFF2-40B4-BE49-F238E27FC236}">
                <a16:creationId xmlns:a16="http://schemas.microsoft.com/office/drawing/2014/main" id="{846253CE-680B-43A4-BBEB-B2A4BCA1B744}"/>
              </a:ext>
            </a:extLst>
          </p:cNvPr>
          <p:cNvPicPr>
            <a:picLocks noChangeAspect="1"/>
          </p:cNvPicPr>
          <p:nvPr/>
        </p:nvPicPr>
        <p:blipFill rotWithShape="1">
          <a:blip r:embed="rId2"/>
          <a:srcRect b="42879"/>
          <a:stretch/>
        </p:blipFill>
        <p:spPr>
          <a:xfrm>
            <a:off x="1666823" y="654063"/>
            <a:ext cx="5040000" cy="2438762"/>
          </a:xfrm>
          <a:prstGeom prst="rect">
            <a:avLst/>
          </a:prstGeom>
        </p:spPr>
      </p:pic>
      <p:pic>
        <p:nvPicPr>
          <p:cNvPr id="10" name="Grafik 9">
            <a:extLst>
              <a:ext uri="{FF2B5EF4-FFF2-40B4-BE49-F238E27FC236}">
                <a16:creationId xmlns:a16="http://schemas.microsoft.com/office/drawing/2014/main" id="{0AABA3F3-660A-4E48-A5B4-CA832D8C4CC2}"/>
              </a:ext>
            </a:extLst>
          </p:cNvPr>
          <p:cNvPicPr>
            <a:picLocks noChangeAspect="1"/>
          </p:cNvPicPr>
          <p:nvPr/>
        </p:nvPicPr>
        <p:blipFill rotWithShape="1">
          <a:blip r:embed="rId2"/>
          <a:srcRect t="59527" b="360"/>
          <a:stretch/>
        </p:blipFill>
        <p:spPr>
          <a:xfrm>
            <a:off x="6977021" y="654063"/>
            <a:ext cx="5040000" cy="1712619"/>
          </a:xfrm>
          <a:prstGeom prst="rect">
            <a:avLst/>
          </a:prstGeom>
        </p:spPr>
      </p:pic>
      <p:pic>
        <p:nvPicPr>
          <p:cNvPr id="11" name="Grafik 10">
            <a:extLst>
              <a:ext uri="{FF2B5EF4-FFF2-40B4-BE49-F238E27FC236}">
                <a16:creationId xmlns:a16="http://schemas.microsoft.com/office/drawing/2014/main" id="{43416DB3-FB5D-4F60-9A3F-BBE33EE7DE11}"/>
              </a:ext>
            </a:extLst>
          </p:cNvPr>
          <p:cNvPicPr>
            <a:picLocks noChangeAspect="1"/>
          </p:cNvPicPr>
          <p:nvPr/>
        </p:nvPicPr>
        <p:blipFill rotWithShape="1">
          <a:blip r:embed="rId3"/>
          <a:srcRect b="39426"/>
          <a:stretch/>
        </p:blipFill>
        <p:spPr>
          <a:xfrm>
            <a:off x="1666823" y="3319009"/>
            <a:ext cx="5040000" cy="3149026"/>
          </a:xfrm>
          <a:prstGeom prst="rect">
            <a:avLst/>
          </a:prstGeom>
        </p:spPr>
      </p:pic>
      <p:pic>
        <p:nvPicPr>
          <p:cNvPr id="12" name="Grafik 11">
            <a:extLst>
              <a:ext uri="{FF2B5EF4-FFF2-40B4-BE49-F238E27FC236}">
                <a16:creationId xmlns:a16="http://schemas.microsoft.com/office/drawing/2014/main" id="{E1CFB04E-70D2-4B90-BC3E-845E2243ECB7}"/>
              </a:ext>
            </a:extLst>
          </p:cNvPr>
          <p:cNvPicPr>
            <a:picLocks noChangeAspect="1"/>
          </p:cNvPicPr>
          <p:nvPr/>
        </p:nvPicPr>
        <p:blipFill rotWithShape="1">
          <a:blip r:embed="rId3"/>
          <a:srcRect t="62597" b="-23171"/>
          <a:stretch/>
        </p:blipFill>
        <p:spPr>
          <a:xfrm>
            <a:off x="6977021" y="3429000"/>
            <a:ext cx="5040000" cy="3149026"/>
          </a:xfrm>
          <a:prstGeom prst="rect">
            <a:avLst/>
          </a:prstGeom>
        </p:spPr>
      </p:pic>
    </p:spTree>
    <p:extLst>
      <p:ext uri="{BB962C8B-B14F-4D97-AF65-F5344CB8AC3E}">
        <p14:creationId xmlns:p14="http://schemas.microsoft.com/office/powerpoint/2010/main" val="3053601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906FF2A-E5A5-45C7-9EC6-5DFDA72AAAC0}"/>
              </a:ext>
            </a:extLst>
          </p:cNvPr>
          <p:cNvPicPr>
            <a:picLocks noChangeAspect="1"/>
          </p:cNvPicPr>
          <p:nvPr/>
        </p:nvPicPr>
        <p:blipFill rotWithShape="1">
          <a:blip r:embed="rId2"/>
          <a:srcRect b="69819"/>
          <a:stretch/>
        </p:blipFill>
        <p:spPr>
          <a:xfrm>
            <a:off x="1666823" y="654063"/>
            <a:ext cx="5040000" cy="2151767"/>
          </a:xfrm>
          <a:prstGeom prst="rect">
            <a:avLst/>
          </a:prstGeom>
        </p:spPr>
      </p:pic>
      <p:pic>
        <p:nvPicPr>
          <p:cNvPr id="9" name="Grafik 8">
            <a:extLst>
              <a:ext uri="{FF2B5EF4-FFF2-40B4-BE49-F238E27FC236}">
                <a16:creationId xmlns:a16="http://schemas.microsoft.com/office/drawing/2014/main" id="{802BD3F5-BE8D-4FEA-9C55-B3988ECB45C5}"/>
              </a:ext>
            </a:extLst>
          </p:cNvPr>
          <p:cNvPicPr>
            <a:picLocks noChangeAspect="1"/>
          </p:cNvPicPr>
          <p:nvPr/>
        </p:nvPicPr>
        <p:blipFill rotWithShape="1">
          <a:blip r:embed="rId2"/>
          <a:srcRect t="32590" b="26605"/>
          <a:stretch/>
        </p:blipFill>
        <p:spPr>
          <a:xfrm>
            <a:off x="1666823" y="3128376"/>
            <a:ext cx="5040000" cy="2909170"/>
          </a:xfrm>
          <a:prstGeom prst="rect">
            <a:avLst/>
          </a:prstGeom>
        </p:spPr>
      </p:pic>
      <p:pic>
        <p:nvPicPr>
          <p:cNvPr id="13" name="Grafik 12">
            <a:extLst>
              <a:ext uri="{FF2B5EF4-FFF2-40B4-BE49-F238E27FC236}">
                <a16:creationId xmlns:a16="http://schemas.microsoft.com/office/drawing/2014/main" id="{66F4463A-3D84-4874-A447-31D78E071486}"/>
              </a:ext>
            </a:extLst>
          </p:cNvPr>
          <p:cNvPicPr>
            <a:picLocks noChangeAspect="1"/>
          </p:cNvPicPr>
          <p:nvPr/>
        </p:nvPicPr>
        <p:blipFill rotWithShape="1">
          <a:blip r:embed="rId2"/>
          <a:srcRect t="78007" b="-8188"/>
          <a:stretch/>
        </p:blipFill>
        <p:spPr>
          <a:xfrm>
            <a:off x="6977021" y="654062"/>
            <a:ext cx="5040000" cy="2151767"/>
          </a:xfrm>
          <a:prstGeom prst="rect">
            <a:avLst/>
          </a:prstGeom>
        </p:spPr>
      </p:pic>
      <p:sp>
        <p:nvSpPr>
          <p:cNvPr id="11" name="Titel 1">
            <a:extLst>
              <a:ext uri="{FF2B5EF4-FFF2-40B4-BE49-F238E27FC236}">
                <a16:creationId xmlns:a16="http://schemas.microsoft.com/office/drawing/2014/main" id="{2898538C-4604-4CBB-9569-59A0CC3A6AC0}"/>
              </a:ext>
            </a:extLst>
          </p:cNvPr>
          <p:cNvSpPr>
            <a:spLocks noGrp="1"/>
          </p:cNvSpPr>
          <p:nvPr>
            <p:ph type="title"/>
          </p:nvPr>
        </p:nvSpPr>
        <p:spPr>
          <a:xfrm>
            <a:off x="1592864" y="48436"/>
            <a:ext cx="10182796" cy="540808"/>
          </a:xfrm>
        </p:spPr>
        <p:txBody>
          <a:bodyPr>
            <a:normAutofit fontScale="90000"/>
          </a:bodyPr>
          <a:lstStyle/>
          <a:p>
            <a:r>
              <a:rPr lang="de-CH" dirty="0"/>
              <a:t>Erfolgsrechnung - Ertrag</a:t>
            </a:r>
          </a:p>
        </p:txBody>
      </p:sp>
    </p:spTree>
    <p:extLst>
      <p:ext uri="{BB962C8B-B14F-4D97-AF65-F5344CB8AC3E}">
        <p14:creationId xmlns:p14="http://schemas.microsoft.com/office/powerpoint/2010/main" val="334365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49BC216-288F-40B0-9605-D270D39B3E1D}"/>
              </a:ext>
            </a:extLst>
          </p:cNvPr>
          <p:cNvPicPr>
            <a:picLocks noChangeAspect="1"/>
          </p:cNvPicPr>
          <p:nvPr/>
        </p:nvPicPr>
        <p:blipFill>
          <a:blip r:embed="rId2"/>
          <a:stretch>
            <a:fillRect/>
          </a:stretch>
        </p:blipFill>
        <p:spPr>
          <a:xfrm>
            <a:off x="1575568" y="88697"/>
            <a:ext cx="9720000" cy="6621563"/>
          </a:xfrm>
          <a:prstGeom prst="rect">
            <a:avLst/>
          </a:prstGeom>
        </p:spPr>
      </p:pic>
    </p:spTree>
    <p:extLst>
      <p:ext uri="{BB962C8B-B14F-4D97-AF65-F5344CB8AC3E}">
        <p14:creationId xmlns:p14="http://schemas.microsoft.com/office/powerpoint/2010/main" val="98851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1649174"/>
            <a:ext cx="11901055" cy="3559652"/>
          </a:xfrm>
        </p:spPr>
        <p:txBody>
          <a:bodyPr>
            <a:noAutofit/>
          </a:bodyPr>
          <a:lstStyle/>
          <a:p>
            <a:r>
              <a:rPr lang="de-CH" dirty="0"/>
              <a:t>Fragen?</a:t>
            </a:r>
            <a:br>
              <a:rPr lang="de-CH" dirty="0"/>
            </a:br>
            <a:br>
              <a:rPr lang="de-CH" dirty="0"/>
            </a:br>
            <a:br>
              <a:rPr lang="de-CH" dirty="0"/>
            </a:br>
            <a:r>
              <a:rPr lang="de-CH" dirty="0"/>
              <a:t>Genehmigung</a:t>
            </a:r>
          </a:p>
        </p:txBody>
      </p:sp>
      <p:sp>
        <p:nvSpPr>
          <p:cNvPr id="3" name="Pfeil nach rechts 2">
            <a:extLst>
              <a:ext uri="{FF2B5EF4-FFF2-40B4-BE49-F238E27FC236}">
                <a16:creationId xmlns:a16="http://schemas.microsoft.com/office/drawing/2014/main" id="{C27A47BA-AEC2-4349-B5AD-A8EB350F0022}"/>
              </a:ext>
            </a:extLst>
          </p:cNvPr>
          <p:cNvSpPr/>
          <p:nvPr/>
        </p:nvSpPr>
        <p:spPr>
          <a:xfrm rot="5400000">
            <a:off x="5516462" y="3063122"/>
            <a:ext cx="1159074" cy="1091371"/>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33637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lstStyle/>
          <a:p>
            <a:r>
              <a:rPr lang="de-CH" dirty="0"/>
              <a:t>5. </a:t>
            </a:r>
            <a:r>
              <a:rPr lang="de-CH" sz="6000" b="1" dirty="0"/>
              <a:t>Indexierung der Gemeindesteuern 2022</a:t>
            </a:r>
            <a:endParaRPr lang="de-CH" dirty="0"/>
          </a:p>
        </p:txBody>
      </p:sp>
    </p:spTree>
    <p:extLst>
      <p:ext uri="{BB962C8B-B14F-4D97-AF65-F5344CB8AC3E}">
        <p14:creationId xmlns:p14="http://schemas.microsoft.com/office/powerpoint/2010/main" val="765497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F4238FB6-7A4A-4782-8C6F-41DB112DEBF4}"/>
              </a:ext>
            </a:extLst>
          </p:cNvPr>
          <p:cNvSpPr txBox="1">
            <a:spLocks/>
          </p:cNvSpPr>
          <p:nvPr/>
        </p:nvSpPr>
        <p:spPr>
          <a:xfrm>
            <a:off x="1659723" y="-88190"/>
            <a:ext cx="10196162" cy="620715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de-CH" b="0" dirty="0"/>
              <a:t>Antrag auf Verzicht der automatischen Indexierung für das Jahr 2022 (Beibehaltung 120%)</a:t>
            </a:r>
          </a:p>
          <a:p>
            <a:endParaRPr lang="de-CH" b="0" dirty="0"/>
          </a:p>
          <a:p>
            <a:pPr defTabSz="685800" eaLnBrk="1" hangingPunct="1">
              <a:tabLst>
                <a:tab pos="2019300" algn="l"/>
                <a:tab pos="5380038" algn="l"/>
                <a:tab pos="7978775" algn="r"/>
              </a:tabLst>
            </a:pPr>
            <a:r>
              <a:rPr lang="de-CH" sz="3600" b="0" dirty="0">
                <a:solidFill>
                  <a:srgbClr val="000000"/>
                </a:solidFill>
              </a:rPr>
              <a:t>Koeffizient		1.30</a:t>
            </a:r>
          </a:p>
          <a:p>
            <a:pPr defTabSz="685800" eaLnBrk="1" hangingPunct="1">
              <a:tabLst>
                <a:tab pos="2019300" algn="l"/>
                <a:tab pos="5380038" algn="l"/>
                <a:tab pos="7978775" algn="r"/>
              </a:tabLst>
            </a:pPr>
            <a:r>
              <a:rPr lang="de-CH" sz="3600" b="0" dirty="0">
                <a:solidFill>
                  <a:srgbClr val="000000"/>
                </a:solidFill>
              </a:rPr>
              <a:t>Indexierung		120 %</a:t>
            </a:r>
          </a:p>
          <a:p>
            <a:pPr defTabSz="685800" eaLnBrk="1" hangingPunct="1">
              <a:tabLst>
                <a:tab pos="2019300" algn="l"/>
                <a:tab pos="5380038" algn="l"/>
                <a:tab pos="7978775" algn="r"/>
              </a:tabLst>
            </a:pPr>
            <a:r>
              <a:rPr lang="de-CH" sz="3600" b="0" dirty="0">
                <a:solidFill>
                  <a:srgbClr val="000000"/>
                </a:solidFill>
              </a:rPr>
              <a:t>Kopfsteuer	Fr.	24.00</a:t>
            </a:r>
          </a:p>
          <a:p>
            <a:pPr defTabSz="685800" eaLnBrk="1" hangingPunct="1">
              <a:tabLst>
                <a:tab pos="2019300" algn="l"/>
                <a:tab pos="5380038" algn="l"/>
                <a:tab pos="7978775" algn="r"/>
              </a:tabLst>
            </a:pPr>
            <a:r>
              <a:rPr lang="de-CH" sz="3600" b="0" dirty="0">
                <a:solidFill>
                  <a:srgbClr val="000000"/>
                </a:solidFill>
              </a:rPr>
              <a:t>Hundesteuer	Fr.	160.00</a:t>
            </a:r>
          </a:p>
          <a:p>
            <a:pPr defTabSz="685800" eaLnBrk="1" hangingPunct="1">
              <a:tabLst>
                <a:tab pos="2019300" algn="l"/>
                <a:tab pos="5380038" algn="l"/>
                <a:tab pos="7978775" algn="r"/>
              </a:tabLst>
            </a:pPr>
            <a:r>
              <a:rPr lang="de-CH" sz="3600" b="0" dirty="0">
                <a:solidFill>
                  <a:srgbClr val="000000"/>
                </a:solidFill>
              </a:rPr>
              <a:t>Verzugszins Steuern		3.50 %</a:t>
            </a:r>
          </a:p>
          <a:p>
            <a:pPr defTabSz="685800" eaLnBrk="1" hangingPunct="1">
              <a:tabLst>
                <a:tab pos="2019300" algn="l"/>
                <a:tab pos="5380038" algn="l"/>
                <a:tab pos="7978775" algn="r"/>
              </a:tabLst>
            </a:pPr>
            <a:r>
              <a:rPr lang="de-CH" sz="3600" b="0" dirty="0">
                <a:solidFill>
                  <a:srgbClr val="000000"/>
                </a:solidFill>
              </a:rPr>
              <a:t>Vergütungszins Steuern		0.00 %</a:t>
            </a:r>
          </a:p>
          <a:p>
            <a:pPr defTabSz="685800" eaLnBrk="1" hangingPunct="1">
              <a:tabLst>
                <a:tab pos="2019300" algn="l"/>
                <a:tab pos="5380038" algn="l"/>
                <a:tab pos="7978775" algn="r"/>
              </a:tabLst>
            </a:pPr>
            <a:endParaRPr lang="de-CH" b="0" dirty="0">
              <a:solidFill>
                <a:srgbClr val="000000"/>
              </a:solidFill>
            </a:endParaRPr>
          </a:p>
          <a:p>
            <a:pPr algn="ctr" defTabSz="685800" eaLnBrk="1" hangingPunct="1">
              <a:tabLst>
                <a:tab pos="2019300" algn="l"/>
                <a:tab pos="5380038" algn="l"/>
                <a:tab pos="7978775" algn="r"/>
              </a:tabLst>
            </a:pPr>
            <a:r>
              <a:rPr lang="de-CH" dirty="0">
                <a:solidFill>
                  <a:srgbClr val="000000"/>
                </a:solidFill>
              </a:rPr>
              <a:t>Abstimmung Beibehaltung</a:t>
            </a:r>
          </a:p>
          <a:p>
            <a:pPr algn="ctr" defTabSz="685800" eaLnBrk="1" hangingPunct="1">
              <a:tabLst>
                <a:tab pos="2019300" algn="l"/>
                <a:tab pos="5380038" algn="l"/>
                <a:tab pos="7978775" algn="r"/>
              </a:tabLst>
            </a:pPr>
            <a:r>
              <a:rPr lang="de-CH" dirty="0">
                <a:solidFill>
                  <a:srgbClr val="000000"/>
                </a:solidFill>
              </a:rPr>
              <a:t>Indexierung bei 120%</a:t>
            </a:r>
            <a:endParaRPr lang="de-CH" dirty="0"/>
          </a:p>
        </p:txBody>
      </p:sp>
    </p:spTree>
    <p:extLst>
      <p:ext uri="{BB962C8B-B14F-4D97-AF65-F5344CB8AC3E}">
        <p14:creationId xmlns:p14="http://schemas.microsoft.com/office/powerpoint/2010/main" val="255863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985196"/>
            <a:ext cx="11901055" cy="887608"/>
          </a:xfrm>
        </p:spPr>
        <p:txBody>
          <a:bodyPr>
            <a:noAutofit/>
          </a:bodyPr>
          <a:lstStyle/>
          <a:p>
            <a:r>
              <a:rPr lang="de-CH" dirty="0"/>
              <a:t>6. Abwasserreglement</a:t>
            </a:r>
          </a:p>
        </p:txBody>
      </p:sp>
    </p:spTree>
    <p:extLst>
      <p:ext uri="{BB962C8B-B14F-4D97-AF65-F5344CB8AC3E}">
        <p14:creationId xmlns:p14="http://schemas.microsoft.com/office/powerpoint/2010/main" val="3505047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679913" y="135524"/>
            <a:ext cx="10315238" cy="3359237"/>
          </a:xfrm>
        </p:spPr>
        <p:txBody>
          <a:bodyPr anchor="t">
            <a:noAutofit/>
          </a:bodyPr>
          <a:lstStyle/>
          <a:p>
            <a:pPr algn="l"/>
            <a:r>
              <a:rPr lang="de-CH" sz="2000" b="0" dirty="0">
                <a:latin typeface="Arial" panose="020B0604020202020204" pitchFamily="34" charset="0"/>
                <a:cs typeface="Arial" panose="020B0604020202020204" pitchFamily="34" charset="0"/>
              </a:rPr>
              <a:t>Gemäss Gemeindegesetz Art. 17 berät und beschliesst die Urversammlung die Annahme und die Abänderung aller kommunalen Reglemente.</a:t>
            </a:r>
            <a:br>
              <a:rPr lang="de-CH" sz="2000" b="0" dirty="0">
                <a:latin typeface="Arial" panose="020B0604020202020204" pitchFamily="34" charset="0"/>
                <a:cs typeface="Arial" panose="020B0604020202020204" pitchFamily="34" charset="0"/>
              </a:rPr>
            </a:br>
            <a:br>
              <a:rPr lang="de-CH" sz="2000" b="0" dirty="0">
                <a:latin typeface="Arial" panose="020B0604020202020204" pitchFamily="34" charset="0"/>
                <a:cs typeface="Arial" panose="020B0604020202020204" pitchFamily="34" charset="0"/>
              </a:rPr>
            </a:br>
            <a:r>
              <a:rPr lang="de-CH" sz="2000" b="0" dirty="0">
                <a:latin typeface="Arial" panose="020B0604020202020204" pitchFamily="34" charset="0"/>
                <a:cs typeface="Arial" panose="020B0604020202020204" pitchFamily="34" charset="0"/>
              </a:rPr>
              <a:t>Art. 16 Abs. 4 hält fest, dass die Reglemente artikelweise oder, wenn es die Mehrheit der Versammlung beschliesst, kapitelweise oder gesamthaft der Abstimmung unterbreitet werden.</a:t>
            </a:r>
            <a:br>
              <a:rPr lang="de-CH" sz="2000" b="0" dirty="0">
                <a:latin typeface="Arial" panose="020B0604020202020204" pitchFamily="34" charset="0"/>
                <a:cs typeface="Arial" panose="020B0604020202020204" pitchFamily="34" charset="0"/>
              </a:rPr>
            </a:br>
            <a:br>
              <a:rPr lang="de-CH" sz="2000" b="0" dirty="0">
                <a:latin typeface="Arial" panose="020B0604020202020204" pitchFamily="34" charset="0"/>
                <a:cs typeface="Arial" panose="020B0604020202020204" pitchFamily="34" charset="0"/>
              </a:rPr>
            </a:br>
            <a:r>
              <a:rPr lang="de-CH" sz="2000" dirty="0">
                <a:latin typeface="Arial" panose="020B0604020202020204" pitchFamily="34" charset="0"/>
                <a:cs typeface="Arial" panose="020B0604020202020204" pitchFamily="34" charset="0"/>
              </a:rPr>
              <a:t>Vorschlag:</a:t>
            </a:r>
            <a:br>
              <a:rPr lang="de-CH" sz="2000" dirty="0">
                <a:latin typeface="Arial" panose="020B0604020202020204" pitchFamily="34" charset="0"/>
                <a:cs typeface="Arial" panose="020B0604020202020204" pitchFamily="34" charset="0"/>
              </a:rPr>
            </a:br>
            <a:r>
              <a:rPr lang="de-CH" sz="2000" dirty="0">
                <a:latin typeface="Arial" panose="020B0604020202020204" pitchFamily="34" charset="0"/>
                <a:cs typeface="Arial" panose="020B0604020202020204" pitchFamily="34" charset="0"/>
              </a:rPr>
              <a:t>Genehmigung Reglement gesamthaft</a:t>
            </a:r>
          </a:p>
        </p:txBody>
      </p:sp>
      <p:pic>
        <p:nvPicPr>
          <p:cNvPr id="1026" name="Picture 2" descr="pdf-symbol - Suter Kunststoffe AG">
            <a:hlinkClick r:id="rId2" action="ppaction://hlinkfile"/>
            <a:extLst>
              <a:ext uri="{FF2B5EF4-FFF2-40B4-BE49-F238E27FC236}">
                <a16:creationId xmlns:a16="http://schemas.microsoft.com/office/drawing/2014/main" id="{4E30F042-2A56-40C9-A120-1437117181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320" y="4359058"/>
            <a:ext cx="1209360" cy="122128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CC946BD3-0828-40F4-BA6D-1658390094E3}"/>
              </a:ext>
            </a:extLst>
          </p:cNvPr>
          <p:cNvSpPr txBox="1">
            <a:spLocks/>
          </p:cNvSpPr>
          <p:nvPr/>
        </p:nvSpPr>
        <p:spPr>
          <a:xfrm>
            <a:off x="3746623" y="3770334"/>
            <a:ext cx="4698755" cy="58872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de-CH" sz="3500" dirty="0">
                <a:latin typeface="Arial" panose="020B0604020202020204" pitchFamily="34" charset="0"/>
                <a:cs typeface="Arial" panose="020B0604020202020204" pitchFamily="34" charset="0"/>
              </a:rPr>
              <a:t>Abwasserreglement</a:t>
            </a:r>
          </a:p>
        </p:txBody>
      </p:sp>
    </p:spTree>
    <p:extLst>
      <p:ext uri="{BB962C8B-B14F-4D97-AF65-F5344CB8AC3E}">
        <p14:creationId xmlns:p14="http://schemas.microsoft.com/office/powerpoint/2010/main" val="275994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679913" y="135524"/>
            <a:ext cx="10315238" cy="6559637"/>
          </a:xfrm>
        </p:spPr>
        <p:txBody>
          <a:bodyPr anchor="t">
            <a:noAutofit/>
          </a:bodyPr>
          <a:lstStyle/>
          <a:p>
            <a:pPr algn="l"/>
            <a:r>
              <a:rPr lang="de-CH" sz="3500" dirty="0">
                <a:latin typeface="Arial" panose="020B0604020202020204" pitchFamily="34" charset="0"/>
                <a:cs typeface="Arial" panose="020B0604020202020204" pitchFamily="34" charset="0"/>
              </a:rPr>
              <a:t>Empfehlungen Preisüberwacher</a:t>
            </a:r>
            <a:br>
              <a:rPr lang="de-CH" sz="3500" dirty="0">
                <a:latin typeface="Arial" panose="020B0604020202020204" pitchFamily="34" charset="0"/>
                <a:cs typeface="Arial" panose="020B0604020202020204" pitchFamily="34" charset="0"/>
              </a:rPr>
            </a:br>
            <a:br>
              <a:rPr lang="de-CH" sz="1800" b="0" dirty="0">
                <a:latin typeface="Arial" panose="020B0604020202020204" pitchFamily="34" charset="0"/>
                <a:cs typeface="Arial" panose="020B0604020202020204" pitchFamily="34" charset="0"/>
              </a:rPr>
            </a:br>
            <a:r>
              <a:rPr lang="de-CH" sz="1800" b="1" u="none" strike="noStrike" baseline="0" dirty="0">
                <a:latin typeface="Arial" panose="020B0604020202020204" pitchFamily="34" charset="0"/>
                <a:cs typeface="Arial" panose="020B0604020202020204" pitchFamily="34" charset="0"/>
              </a:rPr>
              <a:t>Für die Erhebung der Grundgebühren zwischen Ein- und Mehrfamilienhäusern zu unterscheiden und vorzugsweise ein Gebührenmodell gemäss Beilage anzuwenden.</a:t>
            </a:r>
            <a:br>
              <a:rPr lang="de-CH" sz="1800" b="1" i="1" u="none" strike="noStrike" baseline="0" dirty="0">
                <a:latin typeface="Arial" panose="020B0604020202020204" pitchFamily="34" charset="0"/>
                <a:cs typeface="Arial" panose="020B0604020202020204" pitchFamily="34" charset="0"/>
              </a:rPr>
            </a:br>
            <a:br>
              <a:rPr lang="de-CH" sz="500" b="1" i="1" u="none" strike="noStrike" baseline="0" dirty="0">
                <a:latin typeface="Arial" panose="020B0604020202020204" pitchFamily="34" charset="0"/>
                <a:cs typeface="Arial" panose="020B0604020202020204" pitchFamily="34" charset="0"/>
              </a:rPr>
            </a:br>
            <a:r>
              <a:rPr lang="de-CH" sz="1800" b="1" i="1" u="none" strike="noStrike" baseline="0" dirty="0">
                <a:latin typeface="Arial" panose="020B0604020202020204" pitchFamily="34" charset="0"/>
                <a:cs typeface="Arial" panose="020B0604020202020204" pitchFamily="34" charset="0"/>
              </a:rPr>
              <a:t>Stellungnahme Gemeinde: </a:t>
            </a:r>
            <a:r>
              <a:rPr lang="de-CH" sz="1800" b="0" i="1" u="none" strike="noStrike" baseline="0" dirty="0">
                <a:latin typeface="Arial" panose="020B0604020202020204" pitchFamily="34" charset="0"/>
                <a:cs typeface="Arial" panose="020B0604020202020204" pitchFamily="34" charset="0"/>
              </a:rPr>
              <a:t>Aufgrund der vorliegenden Daten (Zählergrösse) und der Tatsache, dass bei einem Modellwechsel die Aufwände (Erhebung, Nachführung, usw.) sehr viel grösser sein würden, wird am erarbeiteten Gebührenmodell (Zählergrösse) festgehalten.</a:t>
            </a:r>
            <a:br>
              <a:rPr lang="de-CH" sz="1800" b="1" i="1" u="none" strike="noStrike" baseline="0" dirty="0">
                <a:latin typeface="Arial" panose="020B0604020202020204" pitchFamily="34" charset="0"/>
                <a:cs typeface="Arial" panose="020B0604020202020204" pitchFamily="34" charset="0"/>
              </a:rPr>
            </a:br>
            <a:br>
              <a:rPr lang="de-CH" sz="1800" b="0" dirty="0">
                <a:latin typeface="Arial" panose="020B0604020202020204" pitchFamily="34" charset="0"/>
                <a:cs typeface="Arial" panose="020B0604020202020204" pitchFamily="34" charset="0"/>
              </a:rPr>
            </a:br>
            <a:r>
              <a:rPr lang="de-CH" sz="1800" b="1" u="none" strike="noStrike" baseline="0" dirty="0">
                <a:latin typeface="Arial" panose="020B0604020202020204" pitchFamily="34" charset="0"/>
                <a:cs typeface="Arial" panose="020B0604020202020204" pitchFamily="34" charset="0"/>
              </a:rPr>
              <a:t>Mindestens für die verdichteten, entwässerten Flächen von mehr als 500 m2 eine Regenwassergebühr einzuführen und dafür zu sorgen, dass die Gemeinde und der Kanton ihren Anteil an die Strassenentwässerung bezahlen.</a:t>
            </a:r>
            <a:br>
              <a:rPr lang="de-CH" sz="1800" b="1" i="1" u="none" strike="noStrike" baseline="0" dirty="0">
                <a:latin typeface="Arial" panose="020B0604020202020204" pitchFamily="34" charset="0"/>
                <a:cs typeface="Arial" panose="020B0604020202020204" pitchFamily="34" charset="0"/>
              </a:rPr>
            </a:br>
            <a:br>
              <a:rPr lang="de-CH" sz="500" b="1" i="1" u="none" strike="noStrike" baseline="0" dirty="0">
                <a:latin typeface="Arial" panose="020B0604020202020204" pitchFamily="34" charset="0"/>
                <a:cs typeface="Arial" panose="020B0604020202020204" pitchFamily="34" charset="0"/>
              </a:rPr>
            </a:br>
            <a:r>
              <a:rPr lang="de-CH" sz="1800" b="1" i="1" u="none" strike="noStrike" baseline="0" dirty="0">
                <a:latin typeface="Arial" panose="020B0604020202020204" pitchFamily="34" charset="0"/>
                <a:cs typeface="Arial" panose="020B0604020202020204" pitchFamily="34" charset="0"/>
              </a:rPr>
              <a:t>Stellungnahme Gemeinde: </a:t>
            </a:r>
            <a:r>
              <a:rPr lang="de-CH" sz="1800" b="0" i="1" u="none" strike="noStrike" baseline="0" dirty="0">
                <a:latin typeface="Arial" panose="020B0604020202020204" pitchFamily="34" charset="0"/>
                <a:cs typeface="Arial" panose="020B0604020202020204" pitchFamily="34" charset="0"/>
              </a:rPr>
              <a:t>Im Kanton Wallis gibt es aktuell keine rechtliche Grundlage für die Rechnungstellung von Regenwassergebühren für kantonale Strassen. Mit dem gewählten Modell</a:t>
            </a:r>
            <a:br>
              <a:rPr lang="de-CH" sz="1800" b="0" i="1" u="none" strike="noStrike" baseline="0" dirty="0">
                <a:latin typeface="Arial" panose="020B0604020202020204" pitchFamily="34" charset="0"/>
                <a:cs typeface="Arial" panose="020B0604020202020204" pitchFamily="34" charset="0"/>
              </a:rPr>
            </a:br>
            <a:r>
              <a:rPr lang="de-CH" sz="1800" b="0" i="1" u="none" strike="noStrike" baseline="0" dirty="0">
                <a:latin typeface="Arial" panose="020B0604020202020204" pitchFamily="34" charset="0"/>
                <a:cs typeface="Arial" panose="020B0604020202020204" pitchFamily="34" charset="0"/>
              </a:rPr>
              <a:t>(pauschale Reduktion) ist die Regenwasserableitung (auch wenn nur pauschal) bei Gebäuden berücksichtigt. Ein finanzieller Beitrag der Gemeinde für die Strassenentwässerung wird im Moment nicht vorgesehen. Dieser kann zugleich bei einer allfälligen Anpassung bei den Kantonsstrassen</a:t>
            </a:r>
            <a:br>
              <a:rPr lang="de-CH" sz="1800" b="0" i="1" u="none" strike="noStrike" baseline="0" dirty="0">
                <a:latin typeface="Arial" panose="020B0604020202020204" pitchFamily="34" charset="0"/>
                <a:cs typeface="Arial" panose="020B0604020202020204" pitchFamily="34" charset="0"/>
              </a:rPr>
            </a:br>
            <a:r>
              <a:rPr lang="de-CH" sz="1800" b="0" i="1" u="none" strike="noStrike" baseline="0" dirty="0">
                <a:latin typeface="Arial" panose="020B0604020202020204" pitchFamily="34" charset="0"/>
                <a:cs typeface="Arial" panose="020B0604020202020204" pitchFamily="34" charset="0"/>
              </a:rPr>
              <a:t>diskutiert werden.</a:t>
            </a:r>
            <a:endParaRPr lang="de-CH"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08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lstStyle/>
          <a:p>
            <a:r>
              <a:rPr lang="de-CH" dirty="0"/>
              <a:t>1. Begrüssung / Wahl der Stimmenzähler</a:t>
            </a:r>
          </a:p>
        </p:txBody>
      </p:sp>
    </p:spTree>
    <p:extLst>
      <p:ext uri="{BB962C8B-B14F-4D97-AF65-F5344CB8AC3E}">
        <p14:creationId xmlns:p14="http://schemas.microsoft.com/office/powerpoint/2010/main" val="182851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679913" y="135524"/>
            <a:ext cx="10315238" cy="6559637"/>
          </a:xfrm>
        </p:spPr>
        <p:txBody>
          <a:bodyPr anchor="t">
            <a:noAutofit/>
          </a:bodyPr>
          <a:lstStyle/>
          <a:p>
            <a:pPr algn="l">
              <a:tabLst>
                <a:tab pos="357188" algn="l"/>
              </a:tabLst>
            </a:pPr>
            <a:r>
              <a:rPr lang="de-CH" sz="3500" dirty="0">
                <a:latin typeface="Arial" panose="020B0604020202020204" pitchFamily="34" charset="0"/>
                <a:cs typeface="Arial" panose="020B0604020202020204" pitchFamily="34" charset="0"/>
              </a:rPr>
              <a:t>Empfehlungen Preisüberwacher</a:t>
            </a:r>
            <a:br>
              <a:rPr lang="de-CH" sz="3500" dirty="0">
                <a:latin typeface="Arial" panose="020B0604020202020204" pitchFamily="34" charset="0"/>
                <a:cs typeface="Arial" panose="020B0604020202020204" pitchFamily="34" charset="0"/>
              </a:rPr>
            </a:br>
            <a:br>
              <a:rPr lang="de-CH" sz="1800" b="0" dirty="0">
                <a:latin typeface="Arial" panose="020B0604020202020204" pitchFamily="34" charset="0"/>
                <a:cs typeface="Arial" panose="020B0604020202020204" pitchFamily="34" charset="0"/>
              </a:rPr>
            </a:br>
            <a:r>
              <a:rPr lang="de-CH" sz="1800" b="1" u="none" strike="noStrike" baseline="0" dirty="0">
                <a:latin typeface="Arial" panose="020B0604020202020204" pitchFamily="34" charset="0"/>
                <a:cs typeface="Arial" panose="020B0604020202020204" pitchFamily="34" charset="0"/>
              </a:rPr>
              <a:t>Darauf zu achten, dass beim Systemwechsel die Anschlussgebühren für keine Gebäudeart um mehr als 20 % verändert werden.</a:t>
            </a:r>
            <a:br>
              <a:rPr lang="de-CH" sz="1800" b="1" i="1" u="none" strike="noStrike" baseline="0" dirty="0">
                <a:latin typeface="Arial" panose="020B0604020202020204" pitchFamily="34" charset="0"/>
                <a:cs typeface="Arial" panose="020B0604020202020204" pitchFamily="34" charset="0"/>
              </a:rPr>
            </a:br>
            <a:br>
              <a:rPr lang="de-CH" sz="500" b="1" i="1" u="none" strike="noStrike" baseline="0" dirty="0">
                <a:latin typeface="Arial" panose="020B0604020202020204" pitchFamily="34" charset="0"/>
                <a:cs typeface="Arial" panose="020B0604020202020204" pitchFamily="34" charset="0"/>
              </a:rPr>
            </a:br>
            <a:r>
              <a:rPr lang="de-CH" sz="1800" b="1" i="1" u="none" strike="noStrike" baseline="0" dirty="0">
                <a:latin typeface="Arial" panose="020B0604020202020204" pitchFamily="34" charset="0"/>
                <a:cs typeface="Arial" panose="020B0604020202020204" pitchFamily="34" charset="0"/>
              </a:rPr>
              <a:t>Stellungnahme Gemeinde: </a:t>
            </a:r>
            <a:r>
              <a:rPr lang="de-CH" sz="1800" b="0" i="1" u="none" strike="noStrike" baseline="0" dirty="0">
                <a:latin typeface="Arial" panose="020B0604020202020204" pitchFamily="34" charset="0"/>
                <a:cs typeface="Arial" panose="020B0604020202020204" pitchFamily="34" charset="0"/>
              </a:rPr>
              <a:t>Die bestehenden Tarife für die Anschlussgebühr Abwasser wurde nicht angepasst. Aufgrund der neuen Anschlussgebühr Regenwasser fallen jedoch die Anschluss-gebühren systembedingt höher aus. Der Ansatz der Anschlussgebühren Regenwasser haben wir nun auf CHF 10.00/m2 reduziert.</a:t>
            </a:r>
            <a:br>
              <a:rPr lang="de-CH" sz="1800" b="0" i="1" u="none" strike="noStrike" baseline="0" dirty="0">
                <a:latin typeface="Arial" panose="020B0604020202020204" pitchFamily="34" charset="0"/>
                <a:cs typeface="Arial" panose="020B0604020202020204" pitchFamily="34" charset="0"/>
              </a:rPr>
            </a:br>
            <a:r>
              <a:rPr lang="de-CH" sz="1800" b="0" i="1" u="none" strike="noStrike" baseline="0" dirty="0">
                <a:latin typeface="Arial" panose="020B0604020202020204" pitchFamily="34" charset="0"/>
                <a:cs typeface="Arial" panose="020B0604020202020204" pitchFamily="34" charset="0"/>
              </a:rPr>
              <a:t>Es soll eine Lenkungswirkung zur Versickerung geschaffen werden. Auch mit dieser Halbierung des Tarifs können wir aber trotzdem nicht gewährleisten, dass sich die Anschlussgebühren für keine Gebäudeart um mehr als 20% verändert werden (das hat mit der Anpassung des Modells zu tun: wenn ein kleines Haus mit einem riesigen Vorplatz gebaut wird, wird die Einführung der Regen-wassergebühr die gesamte Anschlussgebühr natürlich stark beeinflussen).</a:t>
            </a:r>
            <a:br>
              <a:rPr lang="de-CH" sz="1800" b="0" i="1" u="none" strike="noStrike" baseline="0" dirty="0">
                <a:latin typeface="Arial" panose="020B0604020202020204" pitchFamily="34" charset="0"/>
                <a:cs typeface="Arial" panose="020B0604020202020204" pitchFamily="34" charset="0"/>
              </a:rPr>
            </a:br>
            <a:br>
              <a:rPr lang="de-CH" sz="1800" b="0" i="1" u="none" strike="noStrike" baseline="0" dirty="0">
                <a:latin typeface="Arial" panose="020B0604020202020204" pitchFamily="34" charset="0"/>
                <a:cs typeface="Arial" panose="020B0604020202020204" pitchFamily="34" charset="0"/>
              </a:rPr>
            </a:br>
            <a:r>
              <a:rPr lang="de-CH" sz="1800" dirty="0">
                <a:latin typeface="Arial" panose="020B0604020202020204" pitchFamily="34" charset="0"/>
                <a:cs typeface="Arial" panose="020B0604020202020204" pitchFamily="34" charset="0"/>
              </a:rPr>
              <a:t>Die Gebühren in einem ersten Schritt höchstens auf 75 % der vorgesehenen Werte zu erhöhen.</a:t>
            </a:r>
            <a:br>
              <a:rPr lang="de-CH" sz="1800" i="1" dirty="0">
                <a:latin typeface="Arial" panose="020B0604020202020204" pitchFamily="34" charset="0"/>
                <a:cs typeface="Arial" panose="020B0604020202020204" pitchFamily="34" charset="0"/>
              </a:rPr>
            </a:br>
            <a:br>
              <a:rPr lang="de-CH" sz="500" i="1" dirty="0">
                <a:latin typeface="Arial" panose="020B0604020202020204" pitchFamily="34" charset="0"/>
                <a:cs typeface="Arial" panose="020B0604020202020204" pitchFamily="34" charset="0"/>
              </a:rPr>
            </a:br>
            <a:r>
              <a:rPr lang="de-CH" sz="1800" b="1" i="1" u="none" strike="noStrike" baseline="0" dirty="0">
                <a:latin typeface="Arial" panose="020B0604020202020204" pitchFamily="34" charset="0"/>
                <a:cs typeface="Arial" panose="020B0604020202020204" pitchFamily="34" charset="0"/>
              </a:rPr>
              <a:t>Stellungnahme Gemeinde: </a:t>
            </a:r>
            <a:r>
              <a:rPr lang="de-CH" sz="1800" b="0" i="1" u="none" strike="noStrike" baseline="0" dirty="0">
                <a:latin typeface="Arial" panose="020B0604020202020204" pitchFamily="34" charset="0"/>
                <a:cs typeface="Arial" panose="020B0604020202020204" pitchFamily="34" charset="0"/>
              </a:rPr>
              <a:t>Im Reglement ist eine Staffelung der Gebührenerhöhung vorgesehen. In Anwendung der kantonalen Richtlinie zur Bestimmung der jährlichen Abwassergebühren zuhanden der Walliser Gemeinden ist eine Staffelung der Gebührenerhöhung über einen Zeitraum von 4 Jahren ab Inkrafttreten des Abwasserreglements geplant. Dabei wird ein Korrekturkoeffizient K auf den Zielbetrag der jährlichen Gebühren angewendet:</a:t>
            </a:r>
            <a:br>
              <a:rPr lang="de-CH" sz="1800" b="0" i="1" u="none" strike="noStrike" baseline="0" dirty="0">
                <a:latin typeface="Arial" panose="020B0604020202020204" pitchFamily="34" charset="0"/>
                <a:cs typeface="Arial" panose="020B0604020202020204" pitchFamily="34" charset="0"/>
              </a:rPr>
            </a:br>
            <a:br>
              <a:rPr lang="de-CH" sz="1800" b="0" i="1" u="none" strike="noStrike" baseline="0" dirty="0">
                <a:latin typeface="Arial" panose="020B0604020202020204" pitchFamily="34" charset="0"/>
                <a:cs typeface="Arial" panose="020B0604020202020204" pitchFamily="34" charset="0"/>
              </a:rPr>
            </a:br>
            <a:r>
              <a:rPr lang="de-CH" sz="1800" b="0" i="1" u="none" strike="noStrike" baseline="0" dirty="0">
                <a:latin typeface="Arial" panose="020B0604020202020204" pitchFamily="34" charset="0"/>
                <a:cs typeface="Arial" panose="020B0604020202020204" pitchFamily="34" charset="0"/>
              </a:rPr>
              <a:t>•	bei Inkrafttreten des Reglements: K = 60 %</a:t>
            </a:r>
            <a:br>
              <a:rPr lang="de-CH" sz="1800" b="0" i="1" u="none" strike="noStrike" baseline="0" dirty="0">
                <a:latin typeface="Arial" panose="020B0604020202020204" pitchFamily="34" charset="0"/>
                <a:cs typeface="Arial" panose="020B0604020202020204" pitchFamily="34" charset="0"/>
              </a:rPr>
            </a:br>
            <a:r>
              <a:rPr lang="de-CH" sz="1800" b="0" i="1" u="none" strike="noStrike" baseline="0" dirty="0">
                <a:latin typeface="Arial" panose="020B0604020202020204" pitchFamily="34" charset="0"/>
                <a:cs typeface="Arial" panose="020B0604020202020204" pitchFamily="34" charset="0"/>
              </a:rPr>
              <a:t>•	ab 1 Jahr nach Inkrafttreten des Reglements: K = 80%</a:t>
            </a:r>
            <a:br>
              <a:rPr lang="de-CH" sz="1800" b="0" i="1" u="none" strike="noStrike" baseline="0" dirty="0">
                <a:latin typeface="Arial" panose="020B0604020202020204" pitchFamily="34" charset="0"/>
                <a:cs typeface="Arial" panose="020B0604020202020204" pitchFamily="34" charset="0"/>
              </a:rPr>
            </a:br>
            <a:r>
              <a:rPr lang="de-CH" sz="1800" b="0" i="1" u="none" strike="noStrike" baseline="0" dirty="0">
                <a:latin typeface="Arial" panose="020B0604020202020204" pitchFamily="34" charset="0"/>
                <a:cs typeface="Arial" panose="020B0604020202020204" pitchFamily="34" charset="0"/>
              </a:rPr>
              <a:t>•	ab 2 Jahre nach Inkrafttreten des Reglements: K = 100%</a:t>
            </a:r>
            <a:endParaRPr lang="de-CH"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615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679913" y="135524"/>
            <a:ext cx="10315238" cy="6559637"/>
          </a:xfrm>
        </p:spPr>
        <p:txBody>
          <a:bodyPr anchor="t">
            <a:noAutofit/>
          </a:bodyPr>
          <a:lstStyle/>
          <a:p>
            <a:pPr algn="l"/>
            <a:r>
              <a:rPr lang="de-CH" sz="3500" dirty="0">
                <a:latin typeface="Arial" panose="020B0604020202020204" pitchFamily="34" charset="0"/>
                <a:cs typeface="Arial" panose="020B0604020202020204" pitchFamily="34" charset="0"/>
              </a:rPr>
              <a:t>Empfehlungen Preisüberwacher</a:t>
            </a:r>
            <a:br>
              <a:rPr lang="de-CH" sz="3500" dirty="0">
                <a:latin typeface="Arial" panose="020B0604020202020204" pitchFamily="34" charset="0"/>
                <a:cs typeface="Arial" panose="020B0604020202020204" pitchFamily="34" charset="0"/>
              </a:rPr>
            </a:br>
            <a:br>
              <a:rPr lang="de-CH" sz="1800" b="0" dirty="0">
                <a:latin typeface="Arial" panose="020B0604020202020204" pitchFamily="34" charset="0"/>
                <a:cs typeface="Arial" panose="020B0604020202020204" pitchFamily="34" charset="0"/>
              </a:rPr>
            </a:br>
            <a:r>
              <a:rPr lang="de-CH" sz="1800" b="1" u="none" strike="noStrike" baseline="0" dirty="0">
                <a:latin typeface="Arial" panose="020B0604020202020204" pitchFamily="34" charset="0"/>
                <a:cs typeface="Arial" panose="020B0604020202020204" pitchFamily="34" charset="0"/>
              </a:rPr>
              <a:t>Sicherzustellen, dass für alle Zähler in der Gemeinde die Zählerbemessung nach den aktuell gültigen einheitlichen Kriterien gemäss SVGW erfolgt und andernfalls die entsprechende Anpassung der Zählergrösse, zumindest für die Ermittlung der Grundgebühr, vorzunehmen.</a:t>
            </a:r>
            <a:br>
              <a:rPr lang="de-CH" sz="1800" b="1" i="1" u="none" strike="noStrike" baseline="0" dirty="0">
                <a:latin typeface="Arial" panose="020B0604020202020204" pitchFamily="34" charset="0"/>
                <a:cs typeface="Arial" panose="020B0604020202020204" pitchFamily="34" charset="0"/>
              </a:rPr>
            </a:br>
            <a:br>
              <a:rPr lang="de-CH" sz="500" b="1" i="1" u="none" strike="noStrike" baseline="0" dirty="0">
                <a:latin typeface="Arial" panose="020B0604020202020204" pitchFamily="34" charset="0"/>
                <a:cs typeface="Arial" panose="020B0604020202020204" pitchFamily="34" charset="0"/>
              </a:rPr>
            </a:br>
            <a:r>
              <a:rPr lang="de-CH" sz="1800" b="1" i="1" u="none" strike="noStrike" baseline="0" dirty="0">
                <a:latin typeface="Arial" panose="020B0604020202020204" pitchFamily="34" charset="0"/>
                <a:cs typeface="Arial" panose="020B0604020202020204" pitchFamily="34" charset="0"/>
              </a:rPr>
              <a:t>Stellungnahme Gemeinde: </a:t>
            </a:r>
            <a:r>
              <a:rPr lang="de-CH" sz="1800" b="0" i="1" u="none" strike="noStrike" baseline="0" dirty="0">
                <a:latin typeface="Arial" panose="020B0604020202020204" pitchFamily="34" charset="0"/>
                <a:cs typeface="Arial" panose="020B0604020202020204" pitchFamily="34" charset="0"/>
              </a:rPr>
              <a:t>Bei der Zählerbemessung wird die Gemeinde unbürokratisch vorgehen.</a:t>
            </a:r>
            <a:endParaRPr lang="de-CH" sz="3500" dirty="0">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C5B92125-C61D-418D-A998-63E509409BE4}"/>
              </a:ext>
            </a:extLst>
          </p:cNvPr>
          <p:cNvSpPr txBox="1">
            <a:spLocks/>
          </p:cNvSpPr>
          <p:nvPr/>
        </p:nvSpPr>
        <p:spPr>
          <a:xfrm>
            <a:off x="1679913" y="2974756"/>
            <a:ext cx="10315238" cy="360767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l"/>
            <a:r>
              <a:rPr lang="de-CH" sz="3500" dirty="0"/>
              <a:t>Vormeinung Kanton (Schreiben 07.06.2021)</a:t>
            </a:r>
            <a:br>
              <a:rPr lang="de-CH" sz="3500" dirty="0"/>
            </a:br>
            <a:br>
              <a:rPr lang="de-CH" sz="1800" b="0" dirty="0">
                <a:latin typeface="SymbolMT"/>
              </a:rPr>
            </a:br>
            <a:r>
              <a:rPr lang="de-CH" sz="1800" b="0" dirty="0">
                <a:latin typeface="Arial-BoldItalicMT"/>
              </a:rPr>
              <a:t>Am 21. August 2018 haben Sie uns vorgenanntes Reglement zur Überprüfung zugestellt. Nachdem wir am 23. Oktober 2019 aufgrund mehrerer Rechtswidrigkeiten und Unregelmässigkeiten eine negative Vormeinung zur ersten Fassung abgegeben hatten, hat die Gemeinde Saas Grund </a:t>
            </a:r>
            <a:r>
              <a:rPr lang="de-CH" sz="1800" b="0" dirty="0">
                <a:latin typeface="Arial" panose="020B0604020202020204" pitchFamily="34" charset="0"/>
                <a:cs typeface="Arial" panose="020B0604020202020204" pitchFamily="34" charset="0"/>
              </a:rPr>
              <a:t>verschiedene</a:t>
            </a:r>
            <a:r>
              <a:rPr lang="de-CH" sz="1800" b="0" dirty="0">
                <a:latin typeface="Arial-BoldItalicMT"/>
              </a:rPr>
              <a:t> Änderungen vorgenommen und eine zweite Fassung ausgearbeitet, welche Sie uns am 12. April 2021 zur Überprüfung zugestellt haben, wofür wir Ihnen danken. </a:t>
            </a:r>
            <a:br>
              <a:rPr lang="de-CH" sz="1800" b="0" dirty="0">
                <a:latin typeface="Arial-BoldItalicMT"/>
              </a:rPr>
            </a:br>
            <a:br>
              <a:rPr lang="de-CH" sz="1800" b="0" dirty="0">
                <a:latin typeface="Arial-BoldItalicMT"/>
              </a:rPr>
            </a:br>
            <a:r>
              <a:rPr lang="de-CH" sz="1800" dirty="0">
                <a:latin typeface="Arial-BoldItalicMT"/>
              </a:rPr>
              <a:t>Schlussfolgerung und Empfehlungen</a:t>
            </a:r>
            <a:br>
              <a:rPr lang="de-CH" sz="1800" b="0" dirty="0">
                <a:latin typeface="Arial-BoldItalicMT"/>
              </a:rPr>
            </a:br>
            <a:r>
              <a:rPr lang="de-CH" sz="1800" b="0" dirty="0">
                <a:latin typeface="Arial-BoldItalicMT"/>
              </a:rPr>
              <a:t>Gemäss unseren Ausführungen entspricht das Reglement nunmehr den gesetzlichen</a:t>
            </a:r>
            <a:br>
              <a:rPr lang="de-CH" sz="1800" b="0" dirty="0">
                <a:latin typeface="Arial-BoldItalicMT"/>
              </a:rPr>
            </a:br>
            <a:r>
              <a:rPr lang="de-CH" sz="1800" b="0" dirty="0">
                <a:latin typeface="Arial-BoldItalicMT"/>
              </a:rPr>
              <a:t>Vorgaben. Wir können somit zu diesem Reglement eine positive Vormeinung abgeben.</a:t>
            </a:r>
          </a:p>
        </p:txBody>
      </p:sp>
    </p:spTree>
    <p:extLst>
      <p:ext uri="{BB962C8B-B14F-4D97-AF65-F5344CB8AC3E}">
        <p14:creationId xmlns:p14="http://schemas.microsoft.com/office/powerpoint/2010/main" val="3067722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1649174"/>
            <a:ext cx="11901055" cy="3559652"/>
          </a:xfrm>
        </p:spPr>
        <p:txBody>
          <a:bodyPr>
            <a:noAutofit/>
          </a:bodyPr>
          <a:lstStyle/>
          <a:p>
            <a:r>
              <a:rPr lang="de-CH" dirty="0"/>
              <a:t>Fragen?</a:t>
            </a:r>
            <a:br>
              <a:rPr lang="de-CH" dirty="0"/>
            </a:br>
            <a:br>
              <a:rPr lang="de-CH" dirty="0"/>
            </a:br>
            <a:br>
              <a:rPr lang="de-CH" dirty="0"/>
            </a:br>
            <a:r>
              <a:rPr lang="de-CH" dirty="0"/>
              <a:t>Genehmigung</a:t>
            </a:r>
          </a:p>
        </p:txBody>
      </p:sp>
      <p:sp>
        <p:nvSpPr>
          <p:cNvPr id="3" name="Pfeil nach rechts 2">
            <a:extLst>
              <a:ext uri="{FF2B5EF4-FFF2-40B4-BE49-F238E27FC236}">
                <a16:creationId xmlns:a16="http://schemas.microsoft.com/office/drawing/2014/main" id="{C27A47BA-AEC2-4349-B5AD-A8EB350F0022}"/>
              </a:ext>
            </a:extLst>
          </p:cNvPr>
          <p:cNvSpPr/>
          <p:nvPr/>
        </p:nvSpPr>
        <p:spPr>
          <a:xfrm rot="5400000">
            <a:off x="5516462" y="3063122"/>
            <a:ext cx="1159074" cy="1091371"/>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24618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228502"/>
            <a:ext cx="11901055" cy="2400996"/>
          </a:xfrm>
        </p:spPr>
        <p:txBody>
          <a:bodyPr>
            <a:noAutofit/>
          </a:bodyPr>
          <a:lstStyle/>
          <a:p>
            <a:r>
              <a:rPr lang="de-CH" dirty="0"/>
              <a:t>7. Teilrevision Zonen- &amp; Nutzungsplanung</a:t>
            </a:r>
            <a:br>
              <a:rPr lang="de-CH" dirty="0"/>
            </a:br>
            <a:r>
              <a:rPr lang="de-CH" dirty="0"/>
              <a:t>Neubau Eishalle</a:t>
            </a:r>
          </a:p>
        </p:txBody>
      </p:sp>
    </p:spTree>
    <p:extLst>
      <p:ext uri="{BB962C8B-B14F-4D97-AF65-F5344CB8AC3E}">
        <p14:creationId xmlns:p14="http://schemas.microsoft.com/office/powerpoint/2010/main" val="1588645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86F0F5A-AE55-4773-91E2-100D1859F451}"/>
              </a:ext>
            </a:extLst>
          </p:cNvPr>
          <p:cNvPicPr>
            <a:picLocks noChangeAspect="1"/>
          </p:cNvPicPr>
          <p:nvPr/>
        </p:nvPicPr>
        <p:blipFill>
          <a:blip r:embed="rId2"/>
          <a:stretch>
            <a:fillRect/>
          </a:stretch>
        </p:blipFill>
        <p:spPr>
          <a:xfrm>
            <a:off x="1612784" y="80682"/>
            <a:ext cx="9581897" cy="6732191"/>
          </a:xfrm>
          <a:prstGeom prst="rect">
            <a:avLst/>
          </a:prstGeom>
        </p:spPr>
      </p:pic>
    </p:spTree>
    <p:extLst>
      <p:ext uri="{BB962C8B-B14F-4D97-AF65-F5344CB8AC3E}">
        <p14:creationId xmlns:p14="http://schemas.microsoft.com/office/powerpoint/2010/main" val="442845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normAutofit/>
          </a:bodyPr>
          <a:lstStyle/>
          <a:p>
            <a:r>
              <a:rPr lang="de-CH" dirty="0"/>
              <a:t>8. Anträge &amp; Verschiedenes</a:t>
            </a:r>
          </a:p>
        </p:txBody>
      </p:sp>
    </p:spTree>
    <p:extLst>
      <p:ext uri="{BB962C8B-B14F-4D97-AF65-F5344CB8AC3E}">
        <p14:creationId xmlns:p14="http://schemas.microsoft.com/office/powerpoint/2010/main" val="24474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BCA1F5-32F6-45B8-9461-8EA8CE83BFEA}"/>
              </a:ext>
            </a:extLst>
          </p:cNvPr>
          <p:cNvSpPr>
            <a:spLocks noGrp="1"/>
          </p:cNvSpPr>
          <p:nvPr>
            <p:ph type="title"/>
          </p:nvPr>
        </p:nvSpPr>
        <p:spPr/>
        <p:txBody>
          <a:bodyPr>
            <a:noAutofit/>
          </a:bodyPr>
          <a:lstStyle/>
          <a:p>
            <a:r>
              <a:rPr lang="de-CH" sz="4000" dirty="0"/>
              <a:t>Burgerversammlung 16. Dezember 2021</a:t>
            </a:r>
          </a:p>
        </p:txBody>
      </p:sp>
      <p:sp>
        <p:nvSpPr>
          <p:cNvPr id="3" name="Inhaltsplatzhalter 2">
            <a:extLst>
              <a:ext uri="{FF2B5EF4-FFF2-40B4-BE49-F238E27FC236}">
                <a16:creationId xmlns:a16="http://schemas.microsoft.com/office/drawing/2014/main" id="{E721C5DF-2706-4040-B728-573858182950}"/>
              </a:ext>
            </a:extLst>
          </p:cNvPr>
          <p:cNvSpPr>
            <a:spLocks noGrp="1"/>
          </p:cNvSpPr>
          <p:nvPr>
            <p:ph idx="1"/>
          </p:nvPr>
        </p:nvSpPr>
        <p:spPr/>
        <p:txBody>
          <a:bodyPr/>
          <a:lstStyle/>
          <a:p>
            <a:pPr marL="0" indent="0">
              <a:buNone/>
            </a:pPr>
            <a:r>
              <a:rPr lang="de-CH" b="1" dirty="0"/>
              <a:t>Traktanden:</a:t>
            </a:r>
          </a:p>
          <a:p>
            <a:pPr marL="457200" indent="-457200">
              <a:buAutoNum type="arabicPeriod"/>
            </a:pPr>
            <a:r>
              <a:rPr lang="de-CH" dirty="0"/>
              <a:t>Protokoll der Burgerversammlung vom 10.06.2021</a:t>
            </a:r>
            <a:br>
              <a:rPr lang="de-CH" dirty="0"/>
            </a:br>
            <a:r>
              <a:rPr lang="de-CH" dirty="0"/>
              <a:t>(lag zur Einsichtnahme auf)</a:t>
            </a:r>
          </a:p>
          <a:p>
            <a:pPr marL="457200" indent="-457200">
              <a:buAutoNum type="arabicPeriod"/>
            </a:pPr>
            <a:r>
              <a:rPr lang="de-CH" dirty="0"/>
              <a:t>Finanzplan 2023-2026</a:t>
            </a:r>
          </a:p>
          <a:p>
            <a:pPr marL="457200" indent="-457200">
              <a:buAutoNum type="arabicPeriod"/>
            </a:pPr>
            <a:r>
              <a:rPr lang="de-CH" dirty="0"/>
              <a:t>Rundweg </a:t>
            </a:r>
            <a:r>
              <a:rPr lang="de-CH" dirty="0" err="1"/>
              <a:t>Mattmark</a:t>
            </a:r>
            <a:r>
              <a:rPr lang="de-CH" dirty="0"/>
              <a:t> (Verpflichtungskredit)</a:t>
            </a:r>
          </a:p>
          <a:p>
            <a:pPr marL="457200" indent="-457200">
              <a:buAutoNum type="arabicPeriod"/>
            </a:pPr>
            <a:r>
              <a:rPr lang="de-CH" dirty="0"/>
              <a:t>Sanierung Reservoir Furggu (Verpflichtungskredit)</a:t>
            </a:r>
          </a:p>
          <a:p>
            <a:pPr marL="457200" indent="-457200">
              <a:buAutoNum type="arabicPeriod"/>
            </a:pPr>
            <a:r>
              <a:rPr lang="de-CH" dirty="0"/>
              <a:t>Budget 2022</a:t>
            </a:r>
            <a:endParaRPr lang="de-CH" sz="2000" dirty="0"/>
          </a:p>
          <a:p>
            <a:pPr marL="457200" indent="-457200">
              <a:buAutoNum type="arabicPeriod"/>
            </a:pPr>
            <a:r>
              <a:rPr lang="de-CH" sz="2400" dirty="0"/>
              <a:t>Anträge &amp; Verschiedenes</a:t>
            </a:r>
          </a:p>
        </p:txBody>
      </p:sp>
    </p:spTree>
    <p:extLst>
      <p:ext uri="{BB962C8B-B14F-4D97-AF65-F5344CB8AC3E}">
        <p14:creationId xmlns:p14="http://schemas.microsoft.com/office/powerpoint/2010/main" val="575712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933189" y="1337232"/>
            <a:ext cx="10325622" cy="4183536"/>
          </a:xfrm>
        </p:spPr>
        <p:txBody>
          <a:bodyPr>
            <a:noAutofit/>
          </a:bodyPr>
          <a:lstStyle/>
          <a:p>
            <a:r>
              <a:rPr lang="de-CH" dirty="0"/>
              <a:t>1. Protokoll der Burgerversammlung vom 10.06.2021</a:t>
            </a:r>
            <a:br>
              <a:rPr lang="de-CH" dirty="0"/>
            </a:br>
            <a:br>
              <a:rPr lang="de-CH" dirty="0"/>
            </a:br>
            <a:r>
              <a:rPr lang="de-CH" dirty="0"/>
              <a:t>(lag zur Einsichtnahme auf)</a:t>
            </a:r>
          </a:p>
        </p:txBody>
      </p:sp>
    </p:spTree>
    <p:extLst>
      <p:ext uri="{BB962C8B-B14F-4D97-AF65-F5344CB8AC3E}">
        <p14:creationId xmlns:p14="http://schemas.microsoft.com/office/powerpoint/2010/main" val="364055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626204"/>
            <a:ext cx="11901055" cy="1605593"/>
          </a:xfrm>
        </p:spPr>
        <p:txBody>
          <a:bodyPr>
            <a:noAutofit/>
          </a:bodyPr>
          <a:lstStyle/>
          <a:p>
            <a:r>
              <a:rPr lang="de-CH" dirty="0"/>
              <a:t>2. Finanzplan 2023-2026</a:t>
            </a:r>
            <a:br>
              <a:rPr lang="de-CH" dirty="0"/>
            </a:br>
            <a:r>
              <a:rPr lang="de-CH" dirty="0"/>
              <a:t>(zur Kenntnisnahme)</a:t>
            </a:r>
          </a:p>
        </p:txBody>
      </p:sp>
    </p:spTree>
    <p:extLst>
      <p:ext uri="{BB962C8B-B14F-4D97-AF65-F5344CB8AC3E}">
        <p14:creationId xmlns:p14="http://schemas.microsoft.com/office/powerpoint/2010/main" val="252708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970822A-1E26-4439-9111-9460AD94EBE8}"/>
              </a:ext>
            </a:extLst>
          </p:cNvPr>
          <p:cNvPicPr>
            <a:picLocks noChangeAspect="1"/>
          </p:cNvPicPr>
          <p:nvPr/>
        </p:nvPicPr>
        <p:blipFill>
          <a:blip r:embed="rId2"/>
          <a:stretch>
            <a:fillRect/>
          </a:stretch>
        </p:blipFill>
        <p:spPr>
          <a:xfrm>
            <a:off x="1774715" y="5363152"/>
            <a:ext cx="8640000" cy="1364491"/>
          </a:xfrm>
          <a:prstGeom prst="rect">
            <a:avLst/>
          </a:prstGeom>
        </p:spPr>
      </p:pic>
      <p:pic>
        <p:nvPicPr>
          <p:cNvPr id="6" name="Grafik 5">
            <a:extLst>
              <a:ext uri="{FF2B5EF4-FFF2-40B4-BE49-F238E27FC236}">
                <a16:creationId xmlns:a16="http://schemas.microsoft.com/office/drawing/2014/main" id="{D523CA9B-A684-454C-B185-82C77082797E}"/>
              </a:ext>
            </a:extLst>
          </p:cNvPr>
          <p:cNvPicPr>
            <a:picLocks noChangeAspect="1"/>
          </p:cNvPicPr>
          <p:nvPr/>
        </p:nvPicPr>
        <p:blipFill>
          <a:blip r:embed="rId3"/>
          <a:stretch>
            <a:fillRect/>
          </a:stretch>
        </p:blipFill>
        <p:spPr>
          <a:xfrm>
            <a:off x="1774715" y="3721499"/>
            <a:ext cx="8640000" cy="1641653"/>
          </a:xfrm>
          <a:prstGeom prst="rect">
            <a:avLst/>
          </a:prstGeom>
        </p:spPr>
      </p:pic>
      <p:pic>
        <p:nvPicPr>
          <p:cNvPr id="8" name="Grafik 7">
            <a:extLst>
              <a:ext uri="{FF2B5EF4-FFF2-40B4-BE49-F238E27FC236}">
                <a16:creationId xmlns:a16="http://schemas.microsoft.com/office/drawing/2014/main" id="{11EEBFFA-E36D-4104-83DC-C84C8E0D8F4A}"/>
              </a:ext>
            </a:extLst>
          </p:cNvPr>
          <p:cNvPicPr>
            <a:picLocks noChangeAspect="1"/>
          </p:cNvPicPr>
          <p:nvPr/>
        </p:nvPicPr>
        <p:blipFill>
          <a:blip r:embed="rId4"/>
          <a:stretch>
            <a:fillRect/>
          </a:stretch>
        </p:blipFill>
        <p:spPr>
          <a:xfrm>
            <a:off x="1774715" y="2077818"/>
            <a:ext cx="8640000" cy="1643681"/>
          </a:xfrm>
          <a:prstGeom prst="rect">
            <a:avLst/>
          </a:prstGeom>
        </p:spPr>
      </p:pic>
      <p:pic>
        <p:nvPicPr>
          <p:cNvPr id="12" name="Grafik 11">
            <a:extLst>
              <a:ext uri="{FF2B5EF4-FFF2-40B4-BE49-F238E27FC236}">
                <a16:creationId xmlns:a16="http://schemas.microsoft.com/office/drawing/2014/main" id="{118ABE5A-449C-4090-A215-F0C59F0A9603}"/>
              </a:ext>
            </a:extLst>
          </p:cNvPr>
          <p:cNvPicPr>
            <a:picLocks noChangeAspect="1"/>
          </p:cNvPicPr>
          <p:nvPr/>
        </p:nvPicPr>
        <p:blipFill rotWithShape="1">
          <a:blip r:embed="rId5"/>
          <a:srcRect b="69181"/>
          <a:stretch/>
        </p:blipFill>
        <p:spPr>
          <a:xfrm>
            <a:off x="1774715" y="181181"/>
            <a:ext cx="8640000" cy="1447203"/>
          </a:xfrm>
          <a:prstGeom prst="rect">
            <a:avLst/>
          </a:prstGeom>
        </p:spPr>
      </p:pic>
      <p:pic>
        <p:nvPicPr>
          <p:cNvPr id="16" name="Grafik 15">
            <a:extLst>
              <a:ext uri="{FF2B5EF4-FFF2-40B4-BE49-F238E27FC236}">
                <a16:creationId xmlns:a16="http://schemas.microsoft.com/office/drawing/2014/main" id="{2BDBE19C-CC1B-4676-A0E2-2F3256F1AD3A}"/>
              </a:ext>
            </a:extLst>
          </p:cNvPr>
          <p:cNvPicPr>
            <a:picLocks noChangeAspect="1"/>
          </p:cNvPicPr>
          <p:nvPr/>
        </p:nvPicPr>
        <p:blipFill rotWithShape="1">
          <a:blip r:embed="rId5"/>
          <a:srcRect t="90113" b="218"/>
          <a:stretch/>
        </p:blipFill>
        <p:spPr>
          <a:xfrm>
            <a:off x="1774715" y="1623772"/>
            <a:ext cx="8640000" cy="454046"/>
          </a:xfrm>
          <a:prstGeom prst="rect">
            <a:avLst/>
          </a:prstGeom>
        </p:spPr>
      </p:pic>
    </p:spTree>
    <p:extLst>
      <p:ext uri="{BB962C8B-B14F-4D97-AF65-F5344CB8AC3E}">
        <p14:creationId xmlns:p14="http://schemas.microsoft.com/office/powerpoint/2010/main" val="695610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984337" y="1296523"/>
            <a:ext cx="10223326" cy="4264955"/>
          </a:xfrm>
        </p:spPr>
        <p:txBody>
          <a:bodyPr>
            <a:noAutofit/>
          </a:bodyPr>
          <a:lstStyle/>
          <a:p>
            <a:r>
              <a:rPr lang="de-CH" dirty="0"/>
              <a:t>2. Protokoll der Urversammlung vom 10.06.2021</a:t>
            </a:r>
            <a:br>
              <a:rPr lang="de-CH" dirty="0"/>
            </a:br>
            <a:br>
              <a:rPr lang="de-CH" dirty="0"/>
            </a:br>
            <a:r>
              <a:rPr lang="de-CH" dirty="0"/>
              <a:t>(lag zur Einsichtnahme auf)</a:t>
            </a:r>
          </a:p>
        </p:txBody>
      </p:sp>
    </p:spTree>
    <p:extLst>
      <p:ext uri="{BB962C8B-B14F-4D97-AF65-F5344CB8AC3E}">
        <p14:creationId xmlns:p14="http://schemas.microsoft.com/office/powerpoint/2010/main" val="3994962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AA715A1-CFEE-44A5-902D-AEB1C8FC2A68}"/>
              </a:ext>
            </a:extLst>
          </p:cNvPr>
          <p:cNvSpPr txBox="1">
            <a:spLocks/>
          </p:cNvSpPr>
          <p:nvPr/>
        </p:nvSpPr>
        <p:spPr>
          <a:xfrm>
            <a:off x="145473" y="2626204"/>
            <a:ext cx="11901055" cy="1605593"/>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de-CH" dirty="0"/>
              <a:t>3. Rundweg </a:t>
            </a:r>
            <a:r>
              <a:rPr lang="de-CH" dirty="0" err="1"/>
              <a:t>Mattmark</a:t>
            </a:r>
            <a:br>
              <a:rPr lang="de-CH" dirty="0"/>
            </a:br>
            <a:r>
              <a:rPr lang="de-CH" dirty="0"/>
              <a:t>(Verpflichtungskredit)</a:t>
            </a:r>
          </a:p>
        </p:txBody>
      </p:sp>
    </p:spTree>
    <p:extLst>
      <p:ext uri="{BB962C8B-B14F-4D97-AF65-F5344CB8AC3E}">
        <p14:creationId xmlns:p14="http://schemas.microsoft.com/office/powerpoint/2010/main" val="455995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D168F74-4116-4C82-838B-4832C1586FEB}"/>
              </a:ext>
            </a:extLst>
          </p:cNvPr>
          <p:cNvSpPr txBox="1">
            <a:spLocks/>
          </p:cNvSpPr>
          <p:nvPr/>
        </p:nvSpPr>
        <p:spPr>
          <a:xfrm>
            <a:off x="7424666" y="1320243"/>
            <a:ext cx="4556479" cy="544715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DE" b="1" dirty="0"/>
              <a:t>Sanierungskosten:</a:t>
            </a:r>
          </a:p>
          <a:p>
            <a:pPr algn="just"/>
            <a:r>
              <a:rPr lang="de-DE" dirty="0"/>
              <a:t>CHF 300‘000.00</a:t>
            </a:r>
          </a:p>
          <a:p>
            <a:pPr algn="just"/>
            <a:endParaRPr lang="de-DE" dirty="0"/>
          </a:p>
          <a:p>
            <a:pPr algn="just"/>
            <a:r>
              <a:rPr lang="de-DE" b="1" dirty="0"/>
              <a:t>Subventionen (50%):</a:t>
            </a:r>
          </a:p>
          <a:p>
            <a:pPr algn="just"/>
            <a:r>
              <a:rPr lang="de-DE" dirty="0"/>
              <a:t>CHF 150‘000.00</a:t>
            </a:r>
          </a:p>
          <a:p>
            <a:pPr algn="just"/>
            <a:endParaRPr lang="de-DE" dirty="0"/>
          </a:p>
          <a:p>
            <a:pPr algn="just"/>
            <a:r>
              <a:rPr lang="de-DE" b="1" dirty="0"/>
              <a:t>Restkosten pro Gemeinde:</a:t>
            </a:r>
          </a:p>
          <a:p>
            <a:pPr algn="just"/>
            <a:r>
              <a:rPr lang="de-DE" dirty="0"/>
              <a:t>CHF   37‘500.00</a:t>
            </a:r>
          </a:p>
          <a:p>
            <a:pPr algn="just"/>
            <a:endParaRPr lang="de-DE" dirty="0"/>
          </a:p>
          <a:p>
            <a:pPr algn="just"/>
            <a:r>
              <a:rPr lang="de-DE" b="1" dirty="0"/>
              <a:t>Genehmigung Verpflichtungs-kredit von CHF 37‘500.00</a:t>
            </a:r>
            <a:endParaRPr lang="de-CH" b="1" dirty="0"/>
          </a:p>
        </p:txBody>
      </p:sp>
      <p:pic>
        <p:nvPicPr>
          <p:cNvPr id="4" name="Grafik 3" descr="Ein Bild, das Karte enthält.&#10;&#10;Automatisch generierte Beschreibung">
            <a:extLst>
              <a:ext uri="{FF2B5EF4-FFF2-40B4-BE49-F238E27FC236}">
                <a16:creationId xmlns:a16="http://schemas.microsoft.com/office/drawing/2014/main" id="{0184EFC4-5F55-47A8-92E2-BBB85006CE93}"/>
              </a:ext>
            </a:extLst>
          </p:cNvPr>
          <p:cNvPicPr>
            <a:picLocks noChangeAspect="1"/>
          </p:cNvPicPr>
          <p:nvPr/>
        </p:nvPicPr>
        <p:blipFill>
          <a:blip r:embed="rId2"/>
          <a:stretch>
            <a:fillRect/>
          </a:stretch>
        </p:blipFill>
        <p:spPr>
          <a:xfrm>
            <a:off x="1750877" y="1109382"/>
            <a:ext cx="5419236" cy="5748618"/>
          </a:xfrm>
          <a:prstGeom prst="rect">
            <a:avLst/>
          </a:prstGeom>
        </p:spPr>
      </p:pic>
      <p:sp>
        <p:nvSpPr>
          <p:cNvPr id="6" name="Inhaltsplatzhalter 2">
            <a:extLst>
              <a:ext uri="{FF2B5EF4-FFF2-40B4-BE49-F238E27FC236}">
                <a16:creationId xmlns:a16="http://schemas.microsoft.com/office/drawing/2014/main" id="{7060AE92-823A-4118-805F-85864F9BCDA0}"/>
              </a:ext>
            </a:extLst>
          </p:cNvPr>
          <p:cNvSpPr txBox="1">
            <a:spLocks/>
          </p:cNvSpPr>
          <p:nvPr/>
        </p:nvSpPr>
        <p:spPr>
          <a:xfrm>
            <a:off x="1750877" y="232544"/>
            <a:ext cx="10182796" cy="9970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DE" dirty="0"/>
              <a:t>Beim Rundweg Mattmark müssen dringende Sanierungsarbeiten</a:t>
            </a:r>
          </a:p>
          <a:p>
            <a:pPr algn="just"/>
            <a:r>
              <a:rPr lang="de-DE" dirty="0"/>
              <a:t>ausgeführt werden.</a:t>
            </a:r>
            <a:endParaRPr lang="de-CH" dirty="0"/>
          </a:p>
        </p:txBody>
      </p:sp>
    </p:spTree>
    <p:extLst>
      <p:ext uri="{BB962C8B-B14F-4D97-AF65-F5344CB8AC3E}">
        <p14:creationId xmlns:p14="http://schemas.microsoft.com/office/powerpoint/2010/main" val="4067665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AA715A1-CFEE-44A5-902D-AEB1C8FC2A68}"/>
              </a:ext>
            </a:extLst>
          </p:cNvPr>
          <p:cNvSpPr txBox="1">
            <a:spLocks/>
          </p:cNvSpPr>
          <p:nvPr/>
        </p:nvSpPr>
        <p:spPr>
          <a:xfrm>
            <a:off x="145473" y="2626204"/>
            <a:ext cx="11901055" cy="1605593"/>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b="1" kern="1200">
                <a:solidFill>
                  <a:schemeClr val="tx1"/>
                </a:solidFill>
                <a:latin typeface="+mj-lt"/>
                <a:ea typeface="+mj-ea"/>
                <a:cs typeface="+mj-cs"/>
              </a:defRPr>
            </a:lvl1pPr>
          </a:lstStyle>
          <a:p>
            <a:r>
              <a:rPr lang="de-CH" dirty="0"/>
              <a:t>4. Sanierung Reservoir Furggu</a:t>
            </a:r>
            <a:br>
              <a:rPr lang="de-CH" dirty="0"/>
            </a:br>
            <a:r>
              <a:rPr lang="de-CH" dirty="0"/>
              <a:t>(Verpflichtungskredit)</a:t>
            </a:r>
          </a:p>
        </p:txBody>
      </p:sp>
    </p:spTree>
    <p:extLst>
      <p:ext uri="{BB962C8B-B14F-4D97-AF65-F5344CB8AC3E}">
        <p14:creationId xmlns:p14="http://schemas.microsoft.com/office/powerpoint/2010/main" val="302859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7060AE92-823A-4118-805F-85864F9BCDA0}"/>
              </a:ext>
            </a:extLst>
          </p:cNvPr>
          <p:cNvSpPr txBox="1">
            <a:spLocks/>
          </p:cNvSpPr>
          <p:nvPr/>
        </p:nvSpPr>
        <p:spPr>
          <a:xfrm>
            <a:off x="1750877" y="232543"/>
            <a:ext cx="10182796" cy="63929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CH" dirty="0"/>
              <a:t>Das Reservoir für die Alpstallung «Furggu» ist in die Jahre gekommen und entspricht nicht mehr den geforderten hygienischen Standards.</a:t>
            </a:r>
          </a:p>
          <a:p>
            <a:pPr algn="just"/>
            <a:r>
              <a:rPr lang="de-CH" dirty="0"/>
              <a:t>Das jetzige «Reservoir» ist ein einfacher Kunststoffwassertank, welcher nicht zugänglich ist. Neu wird ein Reservoir aus bewehrtem Ortbeton erstellt. Infolge der geographischen Lage wurde diese Variante gegenüber einem Erdüberdeckten Behälter bevorzugt. (Lawinen, Steinschlag) Somit kann auch eine vor Lawinen und Steinschlag geschützte, talseitige Türe montiert werden.</a:t>
            </a:r>
          </a:p>
          <a:p>
            <a:pPr algn="just">
              <a:lnSpc>
                <a:spcPct val="100000"/>
              </a:lnSpc>
              <a:spcBef>
                <a:spcPts val="0"/>
              </a:spcBef>
            </a:pPr>
            <a:endParaRPr lang="de-CH" dirty="0"/>
          </a:p>
          <a:p>
            <a:pPr algn="just">
              <a:lnSpc>
                <a:spcPct val="100000"/>
              </a:lnSpc>
              <a:spcBef>
                <a:spcPts val="0"/>
              </a:spcBef>
            </a:pPr>
            <a:r>
              <a:rPr lang="de-CH" dirty="0"/>
              <a:t>Die ganze Konstruktion ist</a:t>
            </a:r>
          </a:p>
          <a:p>
            <a:pPr algn="just">
              <a:lnSpc>
                <a:spcPct val="100000"/>
              </a:lnSpc>
              <a:spcBef>
                <a:spcPts val="0"/>
              </a:spcBef>
            </a:pPr>
            <a:r>
              <a:rPr lang="de-CH" dirty="0"/>
              <a:t>bei dieser Variante, trotz</a:t>
            </a:r>
          </a:p>
          <a:p>
            <a:pPr algn="just">
              <a:lnSpc>
                <a:spcPct val="100000"/>
              </a:lnSpc>
              <a:spcBef>
                <a:spcPts val="0"/>
              </a:spcBef>
            </a:pPr>
            <a:r>
              <a:rPr lang="de-CH" dirty="0"/>
              <a:t>schwierigem Baugrund</a:t>
            </a:r>
          </a:p>
          <a:p>
            <a:pPr algn="just">
              <a:lnSpc>
                <a:spcPct val="100000"/>
              </a:lnSpc>
              <a:spcBef>
                <a:spcPts val="0"/>
              </a:spcBef>
            </a:pPr>
            <a:r>
              <a:rPr lang="de-CH" dirty="0"/>
              <a:t>standfest. Die Trinkwasser-</a:t>
            </a:r>
          </a:p>
          <a:p>
            <a:pPr algn="just">
              <a:lnSpc>
                <a:spcPct val="100000"/>
              </a:lnSpc>
              <a:spcBef>
                <a:spcPts val="0"/>
              </a:spcBef>
            </a:pPr>
            <a:r>
              <a:rPr lang="de-CH" dirty="0" err="1"/>
              <a:t>leitung</a:t>
            </a:r>
            <a:r>
              <a:rPr lang="de-CH" dirty="0"/>
              <a:t> ist an diversen Stellen</a:t>
            </a:r>
          </a:p>
          <a:p>
            <a:pPr algn="just">
              <a:lnSpc>
                <a:spcPct val="100000"/>
              </a:lnSpc>
              <a:spcBef>
                <a:spcPts val="0"/>
              </a:spcBef>
            </a:pPr>
            <a:r>
              <a:rPr lang="de-CH" dirty="0"/>
              <a:t>Beschädigt und teils oberflächig</a:t>
            </a:r>
          </a:p>
          <a:p>
            <a:pPr algn="just">
              <a:lnSpc>
                <a:spcPct val="100000"/>
              </a:lnSpc>
              <a:spcBef>
                <a:spcPts val="0"/>
              </a:spcBef>
            </a:pPr>
            <a:r>
              <a:rPr lang="de-CH" dirty="0"/>
              <a:t>geführt.</a:t>
            </a:r>
          </a:p>
        </p:txBody>
      </p:sp>
      <p:pic>
        <p:nvPicPr>
          <p:cNvPr id="5" name="Grafik 4" descr="Ein Bild, das Karte enthält.&#10;&#10;Automatisch generierte Beschreibung">
            <a:extLst>
              <a:ext uri="{FF2B5EF4-FFF2-40B4-BE49-F238E27FC236}">
                <a16:creationId xmlns:a16="http://schemas.microsoft.com/office/drawing/2014/main" id="{D3218913-4460-4187-90D1-2828B9350CA7}"/>
              </a:ext>
            </a:extLst>
          </p:cNvPr>
          <p:cNvPicPr>
            <a:picLocks noChangeAspect="1"/>
          </p:cNvPicPr>
          <p:nvPr/>
        </p:nvPicPr>
        <p:blipFill>
          <a:blip r:embed="rId2"/>
          <a:stretch>
            <a:fillRect/>
          </a:stretch>
        </p:blipFill>
        <p:spPr>
          <a:xfrm>
            <a:off x="6275538" y="3049680"/>
            <a:ext cx="5764605" cy="3688511"/>
          </a:xfrm>
          <a:prstGeom prst="rect">
            <a:avLst/>
          </a:prstGeom>
        </p:spPr>
      </p:pic>
    </p:spTree>
    <p:extLst>
      <p:ext uri="{BB962C8B-B14F-4D97-AF65-F5344CB8AC3E}">
        <p14:creationId xmlns:p14="http://schemas.microsoft.com/office/powerpoint/2010/main" val="29979647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D168F74-4116-4C82-838B-4832C1586FEB}"/>
              </a:ext>
            </a:extLst>
          </p:cNvPr>
          <p:cNvSpPr txBox="1">
            <a:spLocks/>
          </p:cNvSpPr>
          <p:nvPr/>
        </p:nvSpPr>
        <p:spPr>
          <a:xfrm>
            <a:off x="7424666" y="845507"/>
            <a:ext cx="4556479" cy="59218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DE" b="1" dirty="0"/>
              <a:t>Sanierung Reservoir:</a:t>
            </a:r>
          </a:p>
          <a:p>
            <a:pPr algn="just"/>
            <a:r>
              <a:rPr lang="de-DE" dirty="0"/>
              <a:t>CHF 58‘169.30</a:t>
            </a:r>
          </a:p>
          <a:p>
            <a:pPr algn="just"/>
            <a:endParaRPr lang="de-DE" sz="500" dirty="0"/>
          </a:p>
          <a:p>
            <a:pPr algn="just"/>
            <a:r>
              <a:rPr lang="de-DE" b="1" dirty="0"/>
              <a:t>Druckleitung</a:t>
            </a:r>
          </a:p>
          <a:p>
            <a:pPr algn="just"/>
            <a:r>
              <a:rPr lang="de-DE" dirty="0"/>
              <a:t>CHF 51‘286.75</a:t>
            </a:r>
          </a:p>
          <a:p>
            <a:pPr algn="just"/>
            <a:endParaRPr lang="de-DE" sz="500" dirty="0"/>
          </a:p>
          <a:p>
            <a:pPr algn="just"/>
            <a:r>
              <a:rPr lang="de-DE" b="1" dirty="0"/>
              <a:t>Hydrogeologischer Bericht:</a:t>
            </a:r>
          </a:p>
          <a:p>
            <a:pPr algn="just"/>
            <a:r>
              <a:rPr lang="de-DE" dirty="0"/>
              <a:t>CHF   25‘000.00</a:t>
            </a:r>
          </a:p>
          <a:p>
            <a:pPr algn="just"/>
            <a:endParaRPr lang="de-DE" sz="500" dirty="0"/>
          </a:p>
          <a:p>
            <a:pPr algn="just"/>
            <a:r>
              <a:rPr lang="de-DE" b="1" dirty="0"/>
              <a:t>Unvorhergesehenes:</a:t>
            </a:r>
          </a:p>
          <a:p>
            <a:pPr algn="just"/>
            <a:r>
              <a:rPr lang="de-DE" dirty="0"/>
              <a:t>CHF 15‘543.95</a:t>
            </a:r>
          </a:p>
          <a:p>
            <a:pPr algn="just"/>
            <a:endParaRPr lang="de-DE" sz="700" dirty="0"/>
          </a:p>
          <a:p>
            <a:pPr algn="just"/>
            <a:r>
              <a:rPr lang="de-DE" b="1" dirty="0"/>
              <a:t>Subventionen noch offen</a:t>
            </a:r>
          </a:p>
          <a:p>
            <a:pPr algn="just"/>
            <a:endParaRPr lang="de-DE" sz="500" dirty="0"/>
          </a:p>
          <a:p>
            <a:pPr algn="just"/>
            <a:r>
              <a:rPr lang="de-DE" b="1" dirty="0"/>
              <a:t>Genehmigung Verpflichtungs-kredit von CHF 150‘000.00</a:t>
            </a:r>
            <a:endParaRPr lang="de-CH" b="1" dirty="0"/>
          </a:p>
        </p:txBody>
      </p:sp>
      <p:sp>
        <p:nvSpPr>
          <p:cNvPr id="6" name="Inhaltsplatzhalter 2">
            <a:extLst>
              <a:ext uri="{FF2B5EF4-FFF2-40B4-BE49-F238E27FC236}">
                <a16:creationId xmlns:a16="http://schemas.microsoft.com/office/drawing/2014/main" id="{7060AE92-823A-4118-805F-85864F9BCDA0}"/>
              </a:ext>
            </a:extLst>
          </p:cNvPr>
          <p:cNvSpPr txBox="1">
            <a:spLocks/>
          </p:cNvSpPr>
          <p:nvPr/>
        </p:nvSpPr>
        <p:spPr>
          <a:xfrm>
            <a:off x="1750877" y="232544"/>
            <a:ext cx="10182796" cy="9970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de-DE" dirty="0"/>
              <a:t>Der Kostenvoranschlag zeigt folgendes Bild auf:</a:t>
            </a:r>
            <a:endParaRPr lang="de-CH" dirty="0"/>
          </a:p>
        </p:txBody>
      </p:sp>
      <p:pic>
        <p:nvPicPr>
          <p:cNvPr id="5" name="Grafik 4">
            <a:extLst>
              <a:ext uri="{FF2B5EF4-FFF2-40B4-BE49-F238E27FC236}">
                <a16:creationId xmlns:a16="http://schemas.microsoft.com/office/drawing/2014/main" id="{9013DE49-7A13-4666-9296-CDEE37956471}"/>
              </a:ext>
            </a:extLst>
          </p:cNvPr>
          <p:cNvPicPr>
            <a:picLocks noChangeAspect="1"/>
          </p:cNvPicPr>
          <p:nvPr/>
        </p:nvPicPr>
        <p:blipFill>
          <a:blip r:embed="rId2"/>
          <a:stretch>
            <a:fillRect/>
          </a:stretch>
        </p:blipFill>
        <p:spPr>
          <a:xfrm>
            <a:off x="346932" y="1476387"/>
            <a:ext cx="6792904" cy="4751130"/>
          </a:xfrm>
          <a:prstGeom prst="rect">
            <a:avLst/>
          </a:prstGeom>
        </p:spPr>
      </p:pic>
    </p:spTree>
    <p:extLst>
      <p:ext uri="{BB962C8B-B14F-4D97-AF65-F5344CB8AC3E}">
        <p14:creationId xmlns:p14="http://schemas.microsoft.com/office/powerpoint/2010/main" val="773337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985196"/>
            <a:ext cx="11901055" cy="887608"/>
          </a:xfrm>
        </p:spPr>
        <p:txBody>
          <a:bodyPr>
            <a:noAutofit/>
          </a:bodyPr>
          <a:lstStyle/>
          <a:p>
            <a:r>
              <a:rPr lang="de-CH" dirty="0"/>
              <a:t>5. Budget 2022</a:t>
            </a:r>
          </a:p>
        </p:txBody>
      </p:sp>
    </p:spTree>
    <p:extLst>
      <p:ext uri="{BB962C8B-B14F-4D97-AF65-F5344CB8AC3E}">
        <p14:creationId xmlns:p14="http://schemas.microsoft.com/office/powerpoint/2010/main" val="2672246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6BCF471-5C29-46DA-A4AE-D48BF29312E8}"/>
              </a:ext>
            </a:extLst>
          </p:cNvPr>
          <p:cNvPicPr>
            <a:picLocks noChangeAspect="1"/>
          </p:cNvPicPr>
          <p:nvPr/>
        </p:nvPicPr>
        <p:blipFill>
          <a:blip r:embed="rId2"/>
          <a:stretch>
            <a:fillRect/>
          </a:stretch>
        </p:blipFill>
        <p:spPr>
          <a:xfrm>
            <a:off x="1641163" y="87406"/>
            <a:ext cx="9720000" cy="5821220"/>
          </a:xfrm>
          <a:prstGeom prst="rect">
            <a:avLst/>
          </a:prstGeom>
        </p:spPr>
      </p:pic>
    </p:spTree>
    <p:extLst>
      <p:ext uri="{BB962C8B-B14F-4D97-AF65-F5344CB8AC3E}">
        <p14:creationId xmlns:p14="http://schemas.microsoft.com/office/powerpoint/2010/main" val="4132275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Erfolgsrechnung nach Funktionen</a:t>
            </a:r>
          </a:p>
        </p:txBody>
      </p:sp>
      <p:pic>
        <p:nvPicPr>
          <p:cNvPr id="5" name="Grafik 4">
            <a:extLst>
              <a:ext uri="{FF2B5EF4-FFF2-40B4-BE49-F238E27FC236}">
                <a16:creationId xmlns:a16="http://schemas.microsoft.com/office/drawing/2014/main" id="{16D08F87-57B8-4B51-A8F7-914C482F30FB}"/>
              </a:ext>
            </a:extLst>
          </p:cNvPr>
          <p:cNvPicPr>
            <a:picLocks noChangeAspect="1"/>
          </p:cNvPicPr>
          <p:nvPr/>
        </p:nvPicPr>
        <p:blipFill>
          <a:blip r:embed="rId2"/>
          <a:stretch>
            <a:fillRect/>
          </a:stretch>
        </p:blipFill>
        <p:spPr>
          <a:xfrm>
            <a:off x="1674159" y="589244"/>
            <a:ext cx="9720000" cy="4716355"/>
          </a:xfrm>
          <a:prstGeom prst="rect">
            <a:avLst/>
          </a:prstGeom>
        </p:spPr>
      </p:pic>
    </p:spTree>
    <p:extLst>
      <p:ext uri="{BB962C8B-B14F-4D97-AF65-F5344CB8AC3E}">
        <p14:creationId xmlns:p14="http://schemas.microsoft.com/office/powerpoint/2010/main" val="371249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2590A-09DE-4914-93A3-0ED649C8D0A7}"/>
              </a:ext>
            </a:extLst>
          </p:cNvPr>
          <p:cNvSpPr>
            <a:spLocks noGrp="1"/>
          </p:cNvSpPr>
          <p:nvPr>
            <p:ph type="title"/>
          </p:nvPr>
        </p:nvSpPr>
        <p:spPr>
          <a:xfrm>
            <a:off x="1604740" y="68978"/>
            <a:ext cx="10182796" cy="540808"/>
          </a:xfrm>
        </p:spPr>
        <p:txBody>
          <a:bodyPr>
            <a:normAutofit fontScale="90000"/>
          </a:bodyPr>
          <a:lstStyle/>
          <a:p>
            <a:r>
              <a:rPr lang="de-CH" dirty="0"/>
              <a:t>Investitionsrechnung</a:t>
            </a:r>
          </a:p>
        </p:txBody>
      </p:sp>
      <p:pic>
        <p:nvPicPr>
          <p:cNvPr id="4" name="Grafik 3">
            <a:extLst>
              <a:ext uri="{FF2B5EF4-FFF2-40B4-BE49-F238E27FC236}">
                <a16:creationId xmlns:a16="http://schemas.microsoft.com/office/drawing/2014/main" id="{EDC77AF7-1996-47CE-8A2A-A7F86EAEE67C}"/>
              </a:ext>
            </a:extLst>
          </p:cNvPr>
          <p:cNvPicPr>
            <a:picLocks noChangeAspect="1"/>
          </p:cNvPicPr>
          <p:nvPr/>
        </p:nvPicPr>
        <p:blipFill rotWithShape="1">
          <a:blip r:embed="rId2"/>
          <a:srcRect b="83321"/>
          <a:stretch/>
        </p:blipFill>
        <p:spPr>
          <a:xfrm>
            <a:off x="1678650" y="609786"/>
            <a:ext cx="9720000" cy="1181436"/>
          </a:xfrm>
          <a:prstGeom prst="rect">
            <a:avLst/>
          </a:prstGeom>
        </p:spPr>
      </p:pic>
      <p:pic>
        <p:nvPicPr>
          <p:cNvPr id="7" name="Grafik 6">
            <a:extLst>
              <a:ext uri="{FF2B5EF4-FFF2-40B4-BE49-F238E27FC236}">
                <a16:creationId xmlns:a16="http://schemas.microsoft.com/office/drawing/2014/main" id="{F84005D8-E886-46D4-86E5-D8A901F22AC8}"/>
              </a:ext>
            </a:extLst>
          </p:cNvPr>
          <p:cNvPicPr>
            <a:picLocks noChangeAspect="1"/>
          </p:cNvPicPr>
          <p:nvPr/>
        </p:nvPicPr>
        <p:blipFill rotWithShape="1">
          <a:blip r:embed="rId2"/>
          <a:srcRect t="31120" b="532"/>
          <a:stretch/>
        </p:blipFill>
        <p:spPr>
          <a:xfrm>
            <a:off x="1678650" y="1791222"/>
            <a:ext cx="9720000" cy="4841310"/>
          </a:xfrm>
          <a:prstGeom prst="rect">
            <a:avLst/>
          </a:prstGeom>
        </p:spPr>
      </p:pic>
    </p:spTree>
    <p:extLst>
      <p:ext uri="{BB962C8B-B14F-4D97-AF65-F5344CB8AC3E}">
        <p14:creationId xmlns:p14="http://schemas.microsoft.com/office/powerpoint/2010/main" val="1751338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1649174"/>
            <a:ext cx="11901055" cy="3559652"/>
          </a:xfrm>
        </p:spPr>
        <p:txBody>
          <a:bodyPr>
            <a:noAutofit/>
          </a:bodyPr>
          <a:lstStyle/>
          <a:p>
            <a:r>
              <a:rPr lang="de-CH" dirty="0"/>
              <a:t>Fragen?</a:t>
            </a:r>
            <a:br>
              <a:rPr lang="de-CH" dirty="0"/>
            </a:br>
            <a:br>
              <a:rPr lang="de-CH" dirty="0"/>
            </a:br>
            <a:br>
              <a:rPr lang="de-CH" dirty="0"/>
            </a:br>
            <a:r>
              <a:rPr lang="de-CH" dirty="0"/>
              <a:t>Genehmigung</a:t>
            </a:r>
          </a:p>
        </p:txBody>
      </p:sp>
      <p:sp>
        <p:nvSpPr>
          <p:cNvPr id="3" name="Pfeil nach rechts 2">
            <a:extLst>
              <a:ext uri="{FF2B5EF4-FFF2-40B4-BE49-F238E27FC236}">
                <a16:creationId xmlns:a16="http://schemas.microsoft.com/office/drawing/2014/main" id="{C27A47BA-AEC2-4349-B5AD-A8EB350F0022}"/>
              </a:ext>
            </a:extLst>
          </p:cNvPr>
          <p:cNvSpPr/>
          <p:nvPr/>
        </p:nvSpPr>
        <p:spPr>
          <a:xfrm rot="5400000">
            <a:off x="5516462" y="3063122"/>
            <a:ext cx="1159074" cy="1091371"/>
          </a:xfrm>
          <a:prstGeom prst="rightArrow">
            <a:avLst/>
          </a:prstGeom>
          <a:solidFill>
            <a:srgbClr val="56AF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93249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610546"/>
            <a:ext cx="11901055" cy="1636908"/>
          </a:xfrm>
        </p:spPr>
        <p:txBody>
          <a:bodyPr>
            <a:noAutofit/>
          </a:bodyPr>
          <a:lstStyle/>
          <a:p>
            <a:r>
              <a:rPr lang="de-CH" dirty="0"/>
              <a:t>3. Finanzplan 2023-2026</a:t>
            </a:r>
            <a:br>
              <a:rPr lang="de-CH" dirty="0"/>
            </a:br>
            <a:r>
              <a:rPr lang="de-CH" dirty="0"/>
              <a:t>(zur Kenntnisnahme)</a:t>
            </a:r>
          </a:p>
        </p:txBody>
      </p:sp>
    </p:spTree>
    <p:extLst>
      <p:ext uri="{BB962C8B-B14F-4D97-AF65-F5344CB8AC3E}">
        <p14:creationId xmlns:p14="http://schemas.microsoft.com/office/powerpoint/2010/main" val="1334326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524000" y="2541392"/>
            <a:ext cx="9144000" cy="1775216"/>
          </a:xfrm>
        </p:spPr>
        <p:txBody>
          <a:bodyPr/>
          <a:lstStyle/>
          <a:p>
            <a:r>
              <a:rPr lang="de-CH" dirty="0"/>
              <a:t>6. Anträge &amp; Verschiedenes</a:t>
            </a:r>
          </a:p>
        </p:txBody>
      </p:sp>
    </p:spTree>
    <p:extLst>
      <p:ext uri="{BB962C8B-B14F-4D97-AF65-F5344CB8AC3E}">
        <p14:creationId xmlns:p14="http://schemas.microsoft.com/office/powerpoint/2010/main" val="3241243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636816" y="362234"/>
            <a:ext cx="9144000" cy="6133533"/>
          </a:xfrm>
        </p:spPr>
        <p:txBody>
          <a:bodyPr>
            <a:normAutofit fontScale="90000"/>
          </a:bodyPr>
          <a:lstStyle/>
          <a:p>
            <a:r>
              <a:rPr lang="de-CH" dirty="0"/>
              <a:t>Aufgrund der aktuellen COVID-19 Situation hat der Gemeinderat beschlossen, auf das anschliessende Apéro zu verzichten.</a:t>
            </a:r>
            <a:br>
              <a:rPr lang="de-CH" dirty="0"/>
            </a:br>
            <a:br>
              <a:rPr lang="de-CH" dirty="0"/>
            </a:br>
            <a:r>
              <a:rPr lang="de-CH" dirty="0"/>
              <a:t>Vielen Dank für euer Verständnis.</a:t>
            </a:r>
          </a:p>
        </p:txBody>
      </p:sp>
    </p:spTree>
    <p:extLst>
      <p:ext uri="{BB962C8B-B14F-4D97-AF65-F5344CB8AC3E}">
        <p14:creationId xmlns:p14="http://schemas.microsoft.com/office/powerpoint/2010/main" val="88381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7963DCA-7D35-4D85-AD70-6E2A237AFBA1}"/>
              </a:ext>
            </a:extLst>
          </p:cNvPr>
          <p:cNvPicPr>
            <a:picLocks noChangeAspect="1"/>
          </p:cNvPicPr>
          <p:nvPr/>
        </p:nvPicPr>
        <p:blipFill>
          <a:blip r:embed="rId2"/>
          <a:stretch>
            <a:fillRect/>
          </a:stretch>
        </p:blipFill>
        <p:spPr>
          <a:xfrm>
            <a:off x="1776000" y="2044012"/>
            <a:ext cx="8640000" cy="1621333"/>
          </a:xfrm>
          <a:prstGeom prst="rect">
            <a:avLst/>
          </a:prstGeom>
        </p:spPr>
      </p:pic>
      <p:pic>
        <p:nvPicPr>
          <p:cNvPr id="11" name="Grafik 10">
            <a:extLst>
              <a:ext uri="{FF2B5EF4-FFF2-40B4-BE49-F238E27FC236}">
                <a16:creationId xmlns:a16="http://schemas.microsoft.com/office/drawing/2014/main" id="{90112361-56AB-471E-9C3D-8EF98FE089C1}"/>
              </a:ext>
            </a:extLst>
          </p:cNvPr>
          <p:cNvPicPr>
            <a:picLocks noChangeAspect="1"/>
          </p:cNvPicPr>
          <p:nvPr/>
        </p:nvPicPr>
        <p:blipFill>
          <a:blip r:embed="rId3"/>
          <a:stretch>
            <a:fillRect/>
          </a:stretch>
        </p:blipFill>
        <p:spPr>
          <a:xfrm>
            <a:off x="1774715" y="3665345"/>
            <a:ext cx="8640000" cy="1646983"/>
          </a:xfrm>
          <a:prstGeom prst="rect">
            <a:avLst/>
          </a:prstGeom>
        </p:spPr>
      </p:pic>
      <p:pic>
        <p:nvPicPr>
          <p:cNvPr id="13" name="Grafik 12">
            <a:extLst>
              <a:ext uri="{FF2B5EF4-FFF2-40B4-BE49-F238E27FC236}">
                <a16:creationId xmlns:a16="http://schemas.microsoft.com/office/drawing/2014/main" id="{5BAF6749-D5EE-449F-A2B9-97D7BFD9B104}"/>
              </a:ext>
            </a:extLst>
          </p:cNvPr>
          <p:cNvPicPr>
            <a:picLocks noChangeAspect="1"/>
          </p:cNvPicPr>
          <p:nvPr/>
        </p:nvPicPr>
        <p:blipFill>
          <a:blip r:embed="rId4"/>
          <a:stretch>
            <a:fillRect/>
          </a:stretch>
        </p:blipFill>
        <p:spPr>
          <a:xfrm>
            <a:off x="1778569" y="5312328"/>
            <a:ext cx="8640000" cy="1370667"/>
          </a:xfrm>
          <a:prstGeom prst="rect">
            <a:avLst/>
          </a:prstGeom>
        </p:spPr>
      </p:pic>
      <p:grpSp>
        <p:nvGrpSpPr>
          <p:cNvPr id="15" name="Gruppieren 14">
            <a:extLst>
              <a:ext uri="{FF2B5EF4-FFF2-40B4-BE49-F238E27FC236}">
                <a16:creationId xmlns:a16="http://schemas.microsoft.com/office/drawing/2014/main" id="{175AE573-E1A0-4DC0-BFAD-72CE577864B8}"/>
              </a:ext>
            </a:extLst>
          </p:cNvPr>
          <p:cNvGrpSpPr/>
          <p:nvPr/>
        </p:nvGrpSpPr>
        <p:grpSpPr>
          <a:xfrm>
            <a:off x="1776000" y="119110"/>
            <a:ext cx="8637431" cy="1924902"/>
            <a:chOff x="2924736" y="41330"/>
            <a:chExt cx="7200000" cy="1604562"/>
          </a:xfrm>
        </p:grpSpPr>
        <p:pic>
          <p:nvPicPr>
            <p:cNvPr id="5" name="Grafik 4">
              <a:extLst>
                <a:ext uri="{FF2B5EF4-FFF2-40B4-BE49-F238E27FC236}">
                  <a16:creationId xmlns:a16="http://schemas.microsoft.com/office/drawing/2014/main" id="{2C22F05C-FB89-4586-A3C8-40890E47AB9B}"/>
                </a:ext>
              </a:extLst>
            </p:cNvPr>
            <p:cNvPicPr>
              <a:picLocks noChangeAspect="1"/>
            </p:cNvPicPr>
            <p:nvPr/>
          </p:nvPicPr>
          <p:blipFill rotWithShape="1">
            <a:blip r:embed="rId5"/>
            <a:srcRect b="68423"/>
            <a:stretch/>
          </p:blipFill>
          <p:spPr>
            <a:xfrm>
              <a:off x="2924736" y="41330"/>
              <a:ext cx="7200000" cy="1229417"/>
            </a:xfrm>
            <a:prstGeom prst="rect">
              <a:avLst/>
            </a:prstGeom>
          </p:spPr>
        </p:pic>
        <p:pic>
          <p:nvPicPr>
            <p:cNvPr id="14" name="Grafik 13">
              <a:extLst>
                <a:ext uri="{FF2B5EF4-FFF2-40B4-BE49-F238E27FC236}">
                  <a16:creationId xmlns:a16="http://schemas.microsoft.com/office/drawing/2014/main" id="{F923234D-C80A-47BC-9B52-730831212CC8}"/>
                </a:ext>
              </a:extLst>
            </p:cNvPr>
            <p:cNvPicPr>
              <a:picLocks noChangeAspect="1"/>
            </p:cNvPicPr>
            <p:nvPr/>
          </p:nvPicPr>
          <p:blipFill rotWithShape="1">
            <a:blip r:embed="rId5"/>
            <a:srcRect t="90279"/>
            <a:stretch/>
          </p:blipFill>
          <p:spPr>
            <a:xfrm>
              <a:off x="2924736" y="1267409"/>
              <a:ext cx="7200000" cy="378483"/>
            </a:xfrm>
            <a:prstGeom prst="rect">
              <a:avLst/>
            </a:prstGeom>
          </p:spPr>
        </p:pic>
      </p:grpSp>
    </p:spTree>
    <p:extLst>
      <p:ext uri="{BB962C8B-B14F-4D97-AF65-F5344CB8AC3E}">
        <p14:creationId xmlns:p14="http://schemas.microsoft.com/office/powerpoint/2010/main" val="812505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F0C9-6C9C-4F79-83DF-DD53FDB51E52}"/>
              </a:ext>
            </a:extLst>
          </p:cNvPr>
          <p:cNvSpPr>
            <a:spLocks noGrp="1"/>
          </p:cNvSpPr>
          <p:nvPr>
            <p:ph type="ctrTitle"/>
          </p:nvPr>
        </p:nvSpPr>
        <p:spPr>
          <a:xfrm>
            <a:off x="145473" y="2985196"/>
            <a:ext cx="11901055" cy="887608"/>
          </a:xfrm>
        </p:spPr>
        <p:txBody>
          <a:bodyPr>
            <a:noAutofit/>
          </a:bodyPr>
          <a:lstStyle/>
          <a:p>
            <a:r>
              <a:rPr lang="de-CH" dirty="0"/>
              <a:t>4. Budget 2022</a:t>
            </a:r>
          </a:p>
        </p:txBody>
      </p:sp>
    </p:spTree>
    <p:extLst>
      <p:ext uri="{BB962C8B-B14F-4D97-AF65-F5344CB8AC3E}">
        <p14:creationId xmlns:p14="http://schemas.microsoft.com/office/powerpoint/2010/main" val="1542331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HRM2 - das neue Rechnungslegungsmodell</a:t>
            </a:r>
          </a:p>
        </p:txBody>
      </p:sp>
      <p:sp>
        <p:nvSpPr>
          <p:cNvPr id="7" name="Titel 1">
            <a:extLst>
              <a:ext uri="{FF2B5EF4-FFF2-40B4-BE49-F238E27FC236}">
                <a16:creationId xmlns:a16="http://schemas.microsoft.com/office/drawing/2014/main" id="{1D12B73C-851C-4304-A81A-3440720FBCE4}"/>
              </a:ext>
            </a:extLst>
          </p:cNvPr>
          <p:cNvSpPr txBox="1">
            <a:spLocks/>
          </p:cNvSpPr>
          <p:nvPr/>
        </p:nvSpPr>
        <p:spPr>
          <a:xfrm>
            <a:off x="1592863" y="717985"/>
            <a:ext cx="10400807" cy="614001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de-CH" sz="2500" b="0" dirty="0"/>
              <a:t>Das Budget 2022 der Gemeinde Saas-Grund wurde erstmals nach dem neuen Rechnungslegungsmodell HRM2 (Harmonisiertes Rechnungs-</a:t>
            </a:r>
            <a:r>
              <a:rPr lang="de-CH" sz="2500" b="0" dirty="0" err="1"/>
              <a:t>legungsmodell</a:t>
            </a:r>
            <a:r>
              <a:rPr lang="de-CH" sz="2500" b="0" dirty="0"/>
              <a:t> 2) erstellt.</a:t>
            </a:r>
          </a:p>
          <a:p>
            <a:endParaRPr lang="de-CH" sz="500" b="0" dirty="0"/>
          </a:p>
          <a:p>
            <a:r>
              <a:rPr lang="de-CH" sz="2500" b="0" dirty="0"/>
              <a:t>Das neue Rechnungslegungsmodell gilt für die Kantone und Gemeinden und wurde am 25. Januar 2008 von der Konferenz der kantonalen Finanzdirektoren in Form eines Handbuchs herausgegeben. </a:t>
            </a:r>
          </a:p>
          <a:p>
            <a:endParaRPr lang="de-CH" sz="500" b="0" dirty="0"/>
          </a:p>
          <a:p>
            <a:r>
              <a:rPr lang="de-CH" sz="2500" b="0" dirty="0"/>
              <a:t>Für die Umstellung von HRM1 auf HRM2 wurde eine 10-jährige Frist empfohlen. Der Kanton Wallis machte diesen Schritt mit dem Budget 2018. Die Umstellung der Walliser Gemeinden erfolgt nun 2022. Das HRM2 verfolgt u.a. folgende Ziele:</a:t>
            </a:r>
          </a:p>
          <a:p>
            <a:pPr marL="342900" indent="-342900">
              <a:buFont typeface="Arial" panose="020B0604020202020204" pitchFamily="34" charset="0"/>
              <a:buChar char="•"/>
            </a:pPr>
            <a:r>
              <a:rPr lang="de-CH" sz="2500" b="0" dirty="0"/>
              <a:t>Vereinheitlichung der Rechnungslegung von Bund, Kantonen und Gemeinden</a:t>
            </a:r>
          </a:p>
          <a:p>
            <a:pPr marL="342900" indent="-342900">
              <a:buFont typeface="Arial" panose="020B0604020202020204" pitchFamily="34" charset="0"/>
              <a:buChar char="•"/>
            </a:pPr>
            <a:r>
              <a:rPr lang="de-CH" sz="2500" b="0" dirty="0"/>
              <a:t>Annäherung an die Rechnungslegung der Privatwirtschaft</a:t>
            </a:r>
          </a:p>
          <a:p>
            <a:pPr marL="342900" indent="-342900">
              <a:buFont typeface="Arial" panose="020B0604020202020204" pitchFamily="34" charset="0"/>
              <a:buChar char="•"/>
            </a:pPr>
            <a:r>
              <a:rPr lang="de-CH" sz="2500" b="0" dirty="0"/>
              <a:t>Abbildung der tatsächlichen Verhältnisse der Vermögens-, Finanz- und Ertragslage</a:t>
            </a:r>
          </a:p>
          <a:p>
            <a:pPr marL="342900" indent="-342900">
              <a:buFont typeface="Arial" panose="020B0604020202020204" pitchFamily="34" charset="0"/>
              <a:buChar char="•"/>
            </a:pPr>
            <a:r>
              <a:rPr lang="de-CH" sz="2500" b="0" dirty="0"/>
              <a:t>Zuverlässige und qualitativ gute Finanzinformationen als Entscheidungsgrundlage</a:t>
            </a:r>
          </a:p>
        </p:txBody>
      </p:sp>
    </p:spTree>
    <p:extLst>
      <p:ext uri="{BB962C8B-B14F-4D97-AF65-F5344CB8AC3E}">
        <p14:creationId xmlns:p14="http://schemas.microsoft.com/office/powerpoint/2010/main" val="2512022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8CCAC02E-81E4-45B4-9F4C-6E4DD53D9FC6}"/>
              </a:ext>
            </a:extLst>
          </p:cNvPr>
          <p:cNvPicPr>
            <a:picLocks noChangeAspect="1"/>
          </p:cNvPicPr>
          <p:nvPr/>
        </p:nvPicPr>
        <p:blipFill>
          <a:blip r:embed="rId2"/>
          <a:stretch>
            <a:fillRect/>
          </a:stretch>
        </p:blipFill>
        <p:spPr>
          <a:xfrm>
            <a:off x="1585481" y="114302"/>
            <a:ext cx="9720000" cy="5805665"/>
          </a:xfrm>
          <a:prstGeom prst="rect">
            <a:avLst/>
          </a:prstGeom>
        </p:spPr>
      </p:pic>
    </p:spTree>
    <p:extLst>
      <p:ext uri="{BB962C8B-B14F-4D97-AF65-F5344CB8AC3E}">
        <p14:creationId xmlns:p14="http://schemas.microsoft.com/office/powerpoint/2010/main" val="385872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3CF091-4624-4A91-9B90-15269585D5E3}"/>
              </a:ext>
            </a:extLst>
          </p:cNvPr>
          <p:cNvSpPr>
            <a:spLocks noGrp="1"/>
          </p:cNvSpPr>
          <p:nvPr>
            <p:ph type="title"/>
          </p:nvPr>
        </p:nvSpPr>
        <p:spPr>
          <a:xfrm>
            <a:off x="1592864" y="48436"/>
            <a:ext cx="10182796" cy="540808"/>
          </a:xfrm>
        </p:spPr>
        <p:txBody>
          <a:bodyPr>
            <a:normAutofit fontScale="90000"/>
          </a:bodyPr>
          <a:lstStyle/>
          <a:p>
            <a:r>
              <a:rPr lang="de-CH" dirty="0"/>
              <a:t>Erfolgsrechnung - Aufwand</a:t>
            </a:r>
          </a:p>
        </p:txBody>
      </p:sp>
      <p:pic>
        <p:nvPicPr>
          <p:cNvPr id="5" name="Grafik 4">
            <a:extLst>
              <a:ext uri="{FF2B5EF4-FFF2-40B4-BE49-F238E27FC236}">
                <a16:creationId xmlns:a16="http://schemas.microsoft.com/office/drawing/2014/main" id="{9D8545A7-23AB-4D92-9E31-EA6AF2212E9E}"/>
              </a:ext>
            </a:extLst>
          </p:cNvPr>
          <p:cNvPicPr>
            <a:picLocks noChangeAspect="1"/>
          </p:cNvPicPr>
          <p:nvPr/>
        </p:nvPicPr>
        <p:blipFill rotWithShape="1">
          <a:blip r:embed="rId2"/>
          <a:srcRect r="51105" b="57383"/>
          <a:stretch/>
        </p:blipFill>
        <p:spPr>
          <a:xfrm>
            <a:off x="1666823" y="654062"/>
            <a:ext cx="5040000" cy="2215373"/>
          </a:xfrm>
          <a:prstGeom prst="rect">
            <a:avLst/>
          </a:prstGeom>
        </p:spPr>
      </p:pic>
      <p:pic>
        <p:nvPicPr>
          <p:cNvPr id="6" name="Grafik 5">
            <a:extLst>
              <a:ext uri="{FF2B5EF4-FFF2-40B4-BE49-F238E27FC236}">
                <a16:creationId xmlns:a16="http://schemas.microsoft.com/office/drawing/2014/main" id="{E1DEF9CD-C2D8-46F9-9AB7-97FC4160FFA7}"/>
              </a:ext>
            </a:extLst>
          </p:cNvPr>
          <p:cNvPicPr>
            <a:picLocks noChangeAspect="1"/>
          </p:cNvPicPr>
          <p:nvPr/>
        </p:nvPicPr>
        <p:blipFill rotWithShape="1">
          <a:blip r:embed="rId2"/>
          <a:srcRect t="48979" r="51105"/>
          <a:stretch/>
        </p:blipFill>
        <p:spPr>
          <a:xfrm>
            <a:off x="1666823" y="3319008"/>
            <a:ext cx="5040000" cy="2652251"/>
          </a:xfrm>
          <a:prstGeom prst="rect">
            <a:avLst/>
          </a:prstGeom>
        </p:spPr>
      </p:pic>
      <p:pic>
        <p:nvPicPr>
          <p:cNvPr id="8" name="Grafik 7">
            <a:extLst>
              <a:ext uri="{FF2B5EF4-FFF2-40B4-BE49-F238E27FC236}">
                <a16:creationId xmlns:a16="http://schemas.microsoft.com/office/drawing/2014/main" id="{E95A2831-AF98-4F47-9154-5415ABD552B6}"/>
              </a:ext>
            </a:extLst>
          </p:cNvPr>
          <p:cNvPicPr>
            <a:picLocks noChangeAspect="1"/>
          </p:cNvPicPr>
          <p:nvPr/>
        </p:nvPicPr>
        <p:blipFill rotWithShape="1">
          <a:blip r:embed="rId3"/>
          <a:srcRect b="67565"/>
          <a:stretch/>
        </p:blipFill>
        <p:spPr>
          <a:xfrm>
            <a:off x="6977021" y="654063"/>
            <a:ext cx="5040000" cy="2438762"/>
          </a:xfrm>
          <a:prstGeom prst="rect">
            <a:avLst/>
          </a:prstGeom>
        </p:spPr>
      </p:pic>
      <p:pic>
        <p:nvPicPr>
          <p:cNvPr id="9" name="Grafik 8">
            <a:extLst>
              <a:ext uri="{FF2B5EF4-FFF2-40B4-BE49-F238E27FC236}">
                <a16:creationId xmlns:a16="http://schemas.microsoft.com/office/drawing/2014/main" id="{2786DE64-926C-473F-819E-88BBA02B5231}"/>
              </a:ext>
            </a:extLst>
          </p:cNvPr>
          <p:cNvPicPr>
            <a:picLocks noChangeAspect="1"/>
          </p:cNvPicPr>
          <p:nvPr/>
        </p:nvPicPr>
        <p:blipFill rotWithShape="1">
          <a:blip r:embed="rId3"/>
          <a:srcRect t="42986" b="30781"/>
          <a:stretch/>
        </p:blipFill>
        <p:spPr>
          <a:xfrm>
            <a:off x="6977021" y="3319009"/>
            <a:ext cx="5040000" cy="1972410"/>
          </a:xfrm>
          <a:prstGeom prst="rect">
            <a:avLst/>
          </a:prstGeom>
        </p:spPr>
      </p:pic>
    </p:spTree>
    <p:extLst>
      <p:ext uri="{BB962C8B-B14F-4D97-AF65-F5344CB8AC3E}">
        <p14:creationId xmlns:p14="http://schemas.microsoft.com/office/powerpoint/2010/main" val="184233326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mei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meinde Saas-Grund.potx" id="{2CEFDD06-B1D8-41BE-80E8-6F9D83CBCFF7}" vid="{21A0F795-9F95-4DC6-A55A-297795F09405}"/>
    </a:ext>
  </a:extLst>
</a:theme>
</file>

<file path=docProps/app.xml><?xml version="1.0" encoding="utf-8"?>
<Properties xmlns="http://schemas.openxmlformats.org/officeDocument/2006/extended-properties" xmlns:vt="http://schemas.openxmlformats.org/officeDocument/2006/docPropsVTypes">
  <Template>Gemeinde Saas-Grund</Template>
  <TotalTime>0</TotalTime>
  <Words>1258</Words>
  <Application>Microsoft Office PowerPoint</Application>
  <PresentationFormat>Breitbild</PresentationFormat>
  <Paragraphs>107</Paragraphs>
  <Slides>41</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41</vt:i4>
      </vt:variant>
    </vt:vector>
  </HeadingPairs>
  <TitlesOfParts>
    <vt:vector size="45" baseType="lpstr">
      <vt:lpstr>Arial</vt:lpstr>
      <vt:lpstr>Arial-BoldItalicMT</vt:lpstr>
      <vt:lpstr>SymbolMT</vt:lpstr>
      <vt:lpstr>Office</vt:lpstr>
      <vt:lpstr>Urversammlung vom 16. Dezember 2021</vt:lpstr>
      <vt:lpstr>1. Begrüssung / Wahl der Stimmenzähler</vt:lpstr>
      <vt:lpstr>2. Protokoll der Urversammlung vom 10.06.2021  (lag zur Einsichtnahme auf)</vt:lpstr>
      <vt:lpstr>3. Finanzplan 2023-2026 (zur Kenntnisnahme)</vt:lpstr>
      <vt:lpstr>PowerPoint-Präsentation</vt:lpstr>
      <vt:lpstr>4. Budget 2022</vt:lpstr>
      <vt:lpstr>HRM2 - das neue Rechnungslegungsmodell</vt:lpstr>
      <vt:lpstr>PowerPoint-Präsentation</vt:lpstr>
      <vt:lpstr>Erfolgsrechnung - Aufwand</vt:lpstr>
      <vt:lpstr>Erfolgsrechnung - Aufwand</vt:lpstr>
      <vt:lpstr>Erfolgsrechnung - Ertrag</vt:lpstr>
      <vt:lpstr>Erfolgsrechnung - Ertrag</vt:lpstr>
      <vt:lpstr>PowerPoint-Präsentation</vt:lpstr>
      <vt:lpstr>Fragen?   Genehmigung</vt:lpstr>
      <vt:lpstr>5. Indexierung der Gemeindesteuern 2022</vt:lpstr>
      <vt:lpstr>PowerPoint-Präsentation</vt:lpstr>
      <vt:lpstr>6. Abwasserreglement</vt:lpstr>
      <vt:lpstr>Gemäss Gemeindegesetz Art. 17 berät und beschliesst die Urversammlung die Annahme und die Abänderung aller kommunalen Reglemente.  Art. 16 Abs. 4 hält fest, dass die Reglemente artikelweise oder, wenn es die Mehrheit der Versammlung beschliesst, kapitelweise oder gesamthaft der Abstimmung unterbreitet werden.  Vorschlag: Genehmigung Reglement gesamthaft</vt:lpstr>
      <vt:lpstr>Empfehlungen Preisüberwacher  Für die Erhebung der Grundgebühren zwischen Ein- und Mehrfamilienhäusern zu unterscheiden und vorzugsweise ein Gebührenmodell gemäss Beilage anzuwenden.  Stellungnahme Gemeinde: Aufgrund der vorliegenden Daten (Zählergrösse) und der Tatsache, dass bei einem Modellwechsel die Aufwände (Erhebung, Nachführung, usw.) sehr viel grösser sein würden, wird am erarbeiteten Gebührenmodell (Zählergrösse) festgehalten.  Mindestens für die verdichteten, entwässerten Flächen von mehr als 500 m2 eine Regenwassergebühr einzuführen und dafür zu sorgen, dass die Gemeinde und der Kanton ihren Anteil an die Strassenentwässerung bezahlen.  Stellungnahme Gemeinde: Im Kanton Wallis gibt es aktuell keine rechtliche Grundlage für die Rechnungstellung von Regenwassergebühren für kantonale Strassen. Mit dem gewählten Modell (pauschale Reduktion) ist die Regenwasserableitung (auch wenn nur pauschal) bei Gebäuden berücksichtigt. Ein finanzieller Beitrag der Gemeinde für die Strassenentwässerung wird im Moment nicht vorgesehen. Dieser kann zugleich bei einer allfälligen Anpassung bei den Kantonsstrassen diskutiert werden.</vt:lpstr>
      <vt:lpstr>Empfehlungen Preisüberwacher  Darauf zu achten, dass beim Systemwechsel die Anschlussgebühren für keine Gebäudeart um mehr als 20 % verändert werden.  Stellungnahme Gemeinde: Die bestehenden Tarife für die Anschlussgebühr Abwasser wurde nicht angepasst. Aufgrund der neuen Anschlussgebühr Regenwasser fallen jedoch die Anschluss-gebühren systembedingt höher aus. Der Ansatz der Anschlussgebühren Regenwasser haben wir nun auf CHF 10.00/m2 reduziert. Es soll eine Lenkungswirkung zur Versickerung geschaffen werden. Auch mit dieser Halbierung des Tarifs können wir aber trotzdem nicht gewährleisten, dass sich die Anschlussgebühren für keine Gebäudeart um mehr als 20% verändert werden (das hat mit der Anpassung des Modells zu tun: wenn ein kleines Haus mit einem riesigen Vorplatz gebaut wird, wird die Einführung der Regen-wassergebühr die gesamte Anschlussgebühr natürlich stark beeinflussen).  Die Gebühren in einem ersten Schritt höchstens auf 75 % der vorgesehenen Werte zu erhöhen.  Stellungnahme Gemeinde: Im Reglement ist eine Staffelung der Gebührenerhöhung vorgesehen. In Anwendung der kantonalen Richtlinie zur Bestimmung der jährlichen Abwassergebühren zuhanden der Walliser Gemeinden ist eine Staffelung der Gebührenerhöhung über einen Zeitraum von 4 Jahren ab Inkrafttreten des Abwasserreglements geplant. Dabei wird ein Korrekturkoeffizient K auf den Zielbetrag der jährlichen Gebühren angewendet:  • bei Inkrafttreten des Reglements: K = 60 % • ab 1 Jahr nach Inkrafttreten des Reglements: K = 80% • ab 2 Jahre nach Inkrafttreten des Reglements: K = 100%</vt:lpstr>
      <vt:lpstr>Empfehlungen Preisüberwacher  Sicherzustellen, dass für alle Zähler in der Gemeinde die Zählerbemessung nach den aktuell gültigen einheitlichen Kriterien gemäss SVGW erfolgt und andernfalls die entsprechende Anpassung der Zählergrösse, zumindest für die Ermittlung der Grundgebühr, vorzunehmen.  Stellungnahme Gemeinde: Bei der Zählerbemessung wird die Gemeinde unbürokratisch vorgehen.</vt:lpstr>
      <vt:lpstr>Fragen?   Genehmigung</vt:lpstr>
      <vt:lpstr>7. Teilrevision Zonen- &amp; Nutzungsplanung Neubau Eishalle</vt:lpstr>
      <vt:lpstr>PowerPoint-Präsentation</vt:lpstr>
      <vt:lpstr>8. Anträge &amp; Verschiedenes</vt:lpstr>
      <vt:lpstr>Burgerversammlung 16. Dezember 2021</vt:lpstr>
      <vt:lpstr>1. Protokoll der Burgerversammlung vom 10.06.2021  (lag zur Einsichtnahme auf)</vt:lpstr>
      <vt:lpstr>2. Finanzplan 2023-2026 (zur Kenntnisnahme)</vt:lpstr>
      <vt:lpstr>PowerPoint-Präsentation</vt:lpstr>
      <vt:lpstr>PowerPoint-Präsentation</vt:lpstr>
      <vt:lpstr>PowerPoint-Präsentation</vt:lpstr>
      <vt:lpstr>PowerPoint-Präsentation</vt:lpstr>
      <vt:lpstr>PowerPoint-Präsentation</vt:lpstr>
      <vt:lpstr>PowerPoint-Präsentation</vt:lpstr>
      <vt:lpstr>5. Budget 2022</vt:lpstr>
      <vt:lpstr>PowerPoint-Präsentation</vt:lpstr>
      <vt:lpstr>Erfolgsrechnung nach Funktionen</vt:lpstr>
      <vt:lpstr>Investitionsrechnung</vt:lpstr>
      <vt:lpstr>Fragen?   Genehmigung</vt:lpstr>
      <vt:lpstr>6. Anträge &amp; Verschiedenes</vt:lpstr>
      <vt:lpstr>Aufgrund der aktuellen COVID-19 Situation hat der Gemeinderat beschlossen, auf das anschliessende Apéro zu verzichten.  Vielen Dank für euer Verständnis.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Urversammlung vom 10. Juni 2021</dc:title>
  <dc:creator>Sandro Kalbermatten</dc:creator>
  <cp:lastModifiedBy>Sandro Kalbermatten</cp:lastModifiedBy>
  <cp:revision>18</cp:revision>
  <dcterms:created xsi:type="dcterms:W3CDTF">2021-06-07T09:31:12Z</dcterms:created>
  <dcterms:modified xsi:type="dcterms:W3CDTF">2021-12-03T08:55:35Z</dcterms:modified>
</cp:coreProperties>
</file>