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4"/>
  </p:notesMasterIdLst>
  <p:sldIdLst>
    <p:sldId id="256" r:id="rId2"/>
    <p:sldId id="268" r:id="rId3"/>
    <p:sldId id="269" r:id="rId4"/>
    <p:sldId id="270" r:id="rId5"/>
    <p:sldId id="257" r:id="rId6"/>
    <p:sldId id="271" r:id="rId7"/>
    <p:sldId id="272" r:id="rId8"/>
    <p:sldId id="262" r:id="rId9"/>
    <p:sldId id="296" r:id="rId10"/>
    <p:sldId id="274" r:id="rId11"/>
    <p:sldId id="275" r:id="rId12"/>
    <p:sldId id="279" r:id="rId13"/>
    <p:sldId id="324" r:id="rId14"/>
    <p:sldId id="325" r:id="rId15"/>
    <p:sldId id="326" r:id="rId16"/>
    <p:sldId id="327" r:id="rId17"/>
    <p:sldId id="328" r:id="rId18"/>
    <p:sldId id="329" r:id="rId19"/>
    <p:sldId id="330" r:id="rId20"/>
    <p:sldId id="331" r:id="rId21"/>
    <p:sldId id="332" r:id="rId22"/>
    <p:sldId id="333" r:id="rId23"/>
  </p:sldIdLst>
  <p:sldSz cx="9144000" cy="6858000" type="screen4x3"/>
  <p:notesSz cx="6797675" cy="9928225"/>
  <p:defaultTextStyle>
    <a:defPPr>
      <a:defRPr lang="de-DE"/>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34" autoAdjust="0"/>
  </p:normalViewPr>
  <p:slideViewPr>
    <p:cSldViewPr>
      <p:cViewPr varScale="1">
        <p:scale>
          <a:sx n="148" d="100"/>
          <a:sy n="148" d="100"/>
        </p:scale>
        <p:origin x="134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11EFBA40-2926-45D9-93E6-6997B3474D2A}" type="datetimeFigureOut">
              <a:rPr lang="de-CH" smtClean="0"/>
              <a:t>27.05.2019</a:t>
            </a:fld>
            <a:endParaRPr lang="de-CH"/>
          </a:p>
        </p:txBody>
      </p:sp>
      <p:sp>
        <p:nvSpPr>
          <p:cNvPr id="4" name="Folienbildplatzhalt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7AF8E06E-F187-400F-AF91-E59B9BEC8FC9}" type="slidenum">
              <a:rPr lang="de-CH" smtClean="0"/>
              <a:t>‹Nr.›</a:t>
            </a:fld>
            <a:endParaRPr lang="de-CH"/>
          </a:p>
        </p:txBody>
      </p:sp>
    </p:spTree>
    <p:extLst>
      <p:ext uri="{BB962C8B-B14F-4D97-AF65-F5344CB8AC3E}">
        <p14:creationId xmlns:p14="http://schemas.microsoft.com/office/powerpoint/2010/main" val="1492374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F8E06E-F187-400F-AF91-E59B9BEC8FC9}" type="slidenum">
              <a:rPr lang="de-CH" smtClean="0"/>
              <a:t>1</a:t>
            </a:fld>
            <a:endParaRPr lang="de-CH"/>
          </a:p>
        </p:txBody>
      </p:sp>
    </p:spTree>
    <p:extLst>
      <p:ext uri="{BB962C8B-B14F-4D97-AF65-F5344CB8AC3E}">
        <p14:creationId xmlns:p14="http://schemas.microsoft.com/office/powerpoint/2010/main" val="85538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F8E06E-F187-400F-AF91-E59B9BEC8FC9}" type="slidenum">
              <a:rPr lang="de-CH" smtClean="0"/>
              <a:t>6</a:t>
            </a:fld>
            <a:endParaRPr lang="de-CH"/>
          </a:p>
        </p:txBody>
      </p:sp>
    </p:spTree>
    <p:extLst>
      <p:ext uri="{BB962C8B-B14F-4D97-AF65-F5344CB8AC3E}">
        <p14:creationId xmlns:p14="http://schemas.microsoft.com/office/powerpoint/2010/main" val="389558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F8E06E-F187-400F-AF91-E59B9BEC8FC9}" type="slidenum">
              <a:rPr lang="de-CH" smtClean="0"/>
              <a:t>9</a:t>
            </a:fld>
            <a:endParaRPr lang="de-CH"/>
          </a:p>
        </p:txBody>
      </p:sp>
    </p:spTree>
    <p:extLst>
      <p:ext uri="{BB962C8B-B14F-4D97-AF65-F5344CB8AC3E}">
        <p14:creationId xmlns:p14="http://schemas.microsoft.com/office/powerpoint/2010/main" val="414261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F8E06E-F187-400F-AF91-E59B9BEC8FC9}" type="slidenum">
              <a:rPr lang="de-CH" smtClean="0"/>
              <a:t>10</a:t>
            </a:fld>
            <a:endParaRPr lang="de-CH"/>
          </a:p>
        </p:txBody>
      </p:sp>
    </p:spTree>
    <p:extLst>
      <p:ext uri="{BB962C8B-B14F-4D97-AF65-F5344CB8AC3E}">
        <p14:creationId xmlns:p14="http://schemas.microsoft.com/office/powerpoint/2010/main" val="1660400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F8E06E-F187-400F-AF91-E59B9BEC8FC9}" type="slidenum">
              <a:rPr lang="de-CH" smtClean="0"/>
              <a:t>17</a:t>
            </a:fld>
            <a:endParaRPr lang="de-CH"/>
          </a:p>
        </p:txBody>
      </p:sp>
    </p:spTree>
    <p:extLst>
      <p:ext uri="{BB962C8B-B14F-4D97-AF65-F5344CB8AC3E}">
        <p14:creationId xmlns:p14="http://schemas.microsoft.com/office/powerpoint/2010/main" val="160430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F8E06E-F187-400F-AF91-E59B9BEC8FC9}" type="slidenum">
              <a:rPr lang="de-CH" smtClean="0"/>
              <a:t>18</a:t>
            </a:fld>
            <a:endParaRPr lang="de-CH"/>
          </a:p>
        </p:txBody>
      </p:sp>
    </p:spTree>
    <p:extLst>
      <p:ext uri="{BB962C8B-B14F-4D97-AF65-F5344CB8AC3E}">
        <p14:creationId xmlns:p14="http://schemas.microsoft.com/office/powerpoint/2010/main" val="2886936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F8E06E-F187-400F-AF91-E59B9BEC8FC9}" type="slidenum">
              <a:rPr lang="de-CH" smtClean="0"/>
              <a:t>19</a:t>
            </a:fld>
            <a:endParaRPr lang="de-CH"/>
          </a:p>
        </p:txBody>
      </p:sp>
    </p:spTree>
    <p:extLst>
      <p:ext uri="{BB962C8B-B14F-4D97-AF65-F5344CB8AC3E}">
        <p14:creationId xmlns:p14="http://schemas.microsoft.com/office/powerpoint/2010/main" val="4185658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3AB1C247-99F9-44DE-8BAE-C0252FE6AD9D}" type="slidenum">
              <a:rPr lang="de-DE" smtClean="0"/>
              <a:pPr>
                <a:defRPr/>
              </a:pPr>
              <a:t>‹Nr.›</a:t>
            </a:fld>
            <a:endParaRPr lang="de-DE"/>
          </a:p>
        </p:txBody>
      </p:sp>
    </p:spTree>
    <p:extLst>
      <p:ext uri="{BB962C8B-B14F-4D97-AF65-F5344CB8AC3E}">
        <p14:creationId xmlns:p14="http://schemas.microsoft.com/office/powerpoint/2010/main" val="3565707843"/>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83564CAC-BECF-4186-8BA2-419EA8C9B551}" type="slidenum">
              <a:rPr lang="de-DE" smtClean="0"/>
              <a:pPr>
                <a:defRPr/>
              </a:pPr>
              <a:t>‹Nr.›</a:t>
            </a:fld>
            <a:endParaRPr lang="de-DE"/>
          </a:p>
        </p:txBody>
      </p:sp>
    </p:spTree>
    <p:extLst>
      <p:ext uri="{BB962C8B-B14F-4D97-AF65-F5344CB8AC3E}">
        <p14:creationId xmlns:p14="http://schemas.microsoft.com/office/powerpoint/2010/main" val="353348741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E4D7E56F-F539-4C51-BB91-2E97E6ABF3FC}" type="slidenum">
              <a:rPr lang="de-DE" smtClean="0"/>
              <a:pPr>
                <a:defRPr/>
              </a:pPr>
              <a:t>‹Nr.›</a:t>
            </a:fld>
            <a:endParaRPr lang="de-DE"/>
          </a:p>
        </p:txBody>
      </p:sp>
    </p:spTree>
    <p:extLst>
      <p:ext uri="{BB962C8B-B14F-4D97-AF65-F5344CB8AC3E}">
        <p14:creationId xmlns:p14="http://schemas.microsoft.com/office/powerpoint/2010/main" val="4022180703"/>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EF03372F-CB7A-4460-8C97-59447FB2F6C9}" type="slidenum">
              <a:rPr lang="de-DE"/>
              <a:pPr>
                <a:defRPr/>
              </a:pPr>
              <a:t>‹Nr.›</a:t>
            </a:fld>
            <a:endParaRPr lang="de-DE"/>
          </a:p>
        </p:txBody>
      </p:sp>
    </p:spTree>
    <p:extLst>
      <p:ext uri="{BB962C8B-B14F-4D97-AF65-F5344CB8AC3E}">
        <p14:creationId xmlns:p14="http://schemas.microsoft.com/office/powerpoint/2010/main" val="3170796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27056FEA-6299-4552-93BB-EB35DAD65C36}" type="slidenum">
              <a:rPr lang="de-DE" smtClean="0"/>
              <a:pPr>
                <a:defRPr/>
              </a:pPr>
              <a:t>‹Nr.›</a:t>
            </a:fld>
            <a:endParaRPr lang="de-DE"/>
          </a:p>
        </p:txBody>
      </p:sp>
    </p:spTree>
    <p:extLst>
      <p:ext uri="{BB962C8B-B14F-4D97-AF65-F5344CB8AC3E}">
        <p14:creationId xmlns:p14="http://schemas.microsoft.com/office/powerpoint/2010/main" val="232121381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a:t>Titelmasterformat durch Klicken bearbeiten</a:t>
            </a:r>
            <a:endParaRPr lang="de-CH"/>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005D9D79-95B6-4A37-B33A-72F3FC0EE7E1}" type="slidenum">
              <a:rPr lang="de-DE" smtClean="0"/>
              <a:pPr>
                <a:defRPr/>
              </a:pPr>
              <a:t>‹Nr.›</a:t>
            </a:fld>
            <a:endParaRPr lang="de-DE"/>
          </a:p>
        </p:txBody>
      </p:sp>
    </p:spTree>
    <p:extLst>
      <p:ext uri="{BB962C8B-B14F-4D97-AF65-F5344CB8AC3E}">
        <p14:creationId xmlns:p14="http://schemas.microsoft.com/office/powerpoint/2010/main" val="316729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pPr>
              <a:defRPr/>
            </a:pPr>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pPr>
              <a:defRPr/>
            </a:pPr>
            <a:fld id="{F9682C33-3EC4-44FB-B0E5-4E725E4713EA}" type="slidenum">
              <a:rPr lang="de-DE" smtClean="0"/>
              <a:pPr>
                <a:defRPr/>
              </a:pPr>
              <a:t>‹Nr.›</a:t>
            </a:fld>
            <a:endParaRPr lang="de-DE"/>
          </a:p>
        </p:txBody>
      </p:sp>
    </p:spTree>
    <p:extLst>
      <p:ext uri="{BB962C8B-B14F-4D97-AF65-F5344CB8AC3E}">
        <p14:creationId xmlns:p14="http://schemas.microsoft.com/office/powerpoint/2010/main" val="225325788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pPr>
              <a:defRPr/>
            </a:pPr>
            <a:endParaRPr lang="de-DE"/>
          </a:p>
        </p:txBody>
      </p:sp>
      <p:sp>
        <p:nvSpPr>
          <p:cNvPr id="8" name="Fußzeilenplatzhalter 7"/>
          <p:cNvSpPr>
            <a:spLocks noGrp="1"/>
          </p:cNvSpPr>
          <p:nvPr>
            <p:ph type="ftr" sz="quarter" idx="11"/>
          </p:nvPr>
        </p:nvSpPr>
        <p:spPr/>
        <p:txBody>
          <a:bodyPr/>
          <a:lstStyle/>
          <a:p>
            <a:pPr>
              <a:defRPr/>
            </a:pPr>
            <a:endParaRPr lang="de-DE"/>
          </a:p>
        </p:txBody>
      </p:sp>
      <p:sp>
        <p:nvSpPr>
          <p:cNvPr id="9" name="Foliennummernplatzhalter 8"/>
          <p:cNvSpPr>
            <a:spLocks noGrp="1"/>
          </p:cNvSpPr>
          <p:nvPr>
            <p:ph type="sldNum" sz="quarter" idx="12"/>
          </p:nvPr>
        </p:nvSpPr>
        <p:spPr/>
        <p:txBody>
          <a:bodyPr/>
          <a:lstStyle/>
          <a:p>
            <a:pPr>
              <a:defRPr/>
            </a:pPr>
            <a:fld id="{DB9DD90F-A951-412A-BB7A-4C558FD3B2C8}" type="slidenum">
              <a:rPr lang="de-DE" smtClean="0"/>
              <a:pPr>
                <a:defRPr/>
              </a:pPr>
              <a:t>‹Nr.›</a:t>
            </a:fld>
            <a:endParaRPr lang="de-DE"/>
          </a:p>
        </p:txBody>
      </p:sp>
    </p:spTree>
    <p:extLst>
      <p:ext uri="{BB962C8B-B14F-4D97-AF65-F5344CB8AC3E}">
        <p14:creationId xmlns:p14="http://schemas.microsoft.com/office/powerpoint/2010/main" val="164521830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pPr>
              <a:defRPr/>
            </a:pPr>
            <a:endParaRPr lang="de-DE"/>
          </a:p>
        </p:txBody>
      </p:sp>
      <p:sp>
        <p:nvSpPr>
          <p:cNvPr id="4" name="Fußzeilenplatzhalter 3"/>
          <p:cNvSpPr>
            <a:spLocks noGrp="1"/>
          </p:cNvSpPr>
          <p:nvPr>
            <p:ph type="ftr" sz="quarter" idx="11"/>
          </p:nvPr>
        </p:nvSpPr>
        <p:spPr/>
        <p:txBody>
          <a:bodyPr/>
          <a:lstStyle/>
          <a:p>
            <a:pPr>
              <a:defRPr/>
            </a:pPr>
            <a:endParaRPr lang="de-DE"/>
          </a:p>
        </p:txBody>
      </p:sp>
      <p:sp>
        <p:nvSpPr>
          <p:cNvPr id="5" name="Foliennummernplatzhalter 4"/>
          <p:cNvSpPr>
            <a:spLocks noGrp="1"/>
          </p:cNvSpPr>
          <p:nvPr>
            <p:ph type="sldNum" sz="quarter" idx="12"/>
          </p:nvPr>
        </p:nvSpPr>
        <p:spPr/>
        <p:txBody>
          <a:bodyPr/>
          <a:lstStyle/>
          <a:p>
            <a:pPr>
              <a:defRPr/>
            </a:pPr>
            <a:fld id="{D6D7995F-D7AC-40B2-8B0E-8E6E8FCDA146}" type="slidenum">
              <a:rPr lang="de-DE" smtClean="0"/>
              <a:pPr>
                <a:defRPr/>
              </a:pPr>
              <a:t>‹Nr.›</a:t>
            </a:fld>
            <a:endParaRPr lang="de-DE"/>
          </a:p>
        </p:txBody>
      </p:sp>
    </p:spTree>
    <p:extLst>
      <p:ext uri="{BB962C8B-B14F-4D97-AF65-F5344CB8AC3E}">
        <p14:creationId xmlns:p14="http://schemas.microsoft.com/office/powerpoint/2010/main" val="689722158"/>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endParaRPr lang="de-DE"/>
          </a:p>
        </p:txBody>
      </p:sp>
      <p:sp>
        <p:nvSpPr>
          <p:cNvPr id="3" name="Fußzeilenplatzhalter 2"/>
          <p:cNvSpPr>
            <a:spLocks noGrp="1"/>
          </p:cNvSpPr>
          <p:nvPr>
            <p:ph type="ftr" sz="quarter" idx="11"/>
          </p:nvPr>
        </p:nvSpPr>
        <p:spPr/>
        <p:txBody>
          <a:bodyPr/>
          <a:lstStyle/>
          <a:p>
            <a:pPr>
              <a:defRPr/>
            </a:pPr>
            <a:endParaRPr lang="de-DE"/>
          </a:p>
        </p:txBody>
      </p:sp>
      <p:sp>
        <p:nvSpPr>
          <p:cNvPr id="4" name="Foliennummernplatzhalter 3"/>
          <p:cNvSpPr>
            <a:spLocks noGrp="1"/>
          </p:cNvSpPr>
          <p:nvPr>
            <p:ph type="sldNum" sz="quarter" idx="12"/>
          </p:nvPr>
        </p:nvSpPr>
        <p:spPr/>
        <p:txBody>
          <a:bodyPr/>
          <a:lstStyle/>
          <a:p>
            <a:pPr>
              <a:defRPr/>
            </a:pPr>
            <a:fld id="{6175A130-B261-47BB-B742-85EB4FBFC10E}" type="slidenum">
              <a:rPr lang="de-DE" smtClean="0"/>
              <a:pPr>
                <a:defRPr/>
              </a:pPr>
              <a:t>‹Nr.›</a:t>
            </a:fld>
            <a:endParaRPr lang="de-DE"/>
          </a:p>
        </p:txBody>
      </p:sp>
    </p:spTree>
    <p:extLst>
      <p:ext uri="{BB962C8B-B14F-4D97-AF65-F5344CB8AC3E}">
        <p14:creationId xmlns:p14="http://schemas.microsoft.com/office/powerpoint/2010/main" val="38186467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a:t>Titelmasterformat durch Klicken bearbeiten</a:t>
            </a:r>
            <a:endParaRPr lang="de-CH"/>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pPr>
              <a:defRPr/>
            </a:pPr>
            <a:fld id="{F02B4F0D-B6BF-4C1B-966E-77F153D4C327}" type="slidenum">
              <a:rPr lang="de-DE" smtClean="0"/>
              <a:pPr>
                <a:defRPr/>
              </a:pPr>
              <a:t>‹Nr.›</a:t>
            </a:fld>
            <a:endParaRPr lang="de-DE"/>
          </a:p>
        </p:txBody>
      </p:sp>
    </p:spTree>
    <p:extLst>
      <p:ext uri="{BB962C8B-B14F-4D97-AF65-F5344CB8AC3E}">
        <p14:creationId xmlns:p14="http://schemas.microsoft.com/office/powerpoint/2010/main" val="2272484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a:t>Titelmasterformat durch Klicken bearbeiten</a:t>
            </a:r>
            <a:endParaRPr lang="de-CH"/>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CH"/>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pPr>
              <a:defRPr/>
            </a:pPr>
            <a:fld id="{AD3E4EFB-1110-42D5-862C-D6458A921EB6}" type="slidenum">
              <a:rPr lang="de-DE" smtClean="0"/>
              <a:pPr>
                <a:defRPr/>
              </a:pPr>
              <a:t>‹Nr.›</a:t>
            </a:fld>
            <a:endParaRPr lang="de-DE"/>
          </a:p>
        </p:txBody>
      </p:sp>
    </p:spTree>
    <p:extLst>
      <p:ext uri="{BB962C8B-B14F-4D97-AF65-F5344CB8AC3E}">
        <p14:creationId xmlns:p14="http://schemas.microsoft.com/office/powerpoint/2010/main" val="266405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de-DE"/>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05D9D79-95B6-4A37-B33A-72F3FC0EE7E1}" type="slidenum">
              <a:rPr lang="de-DE" smtClean="0"/>
              <a:pPr>
                <a:defRPr/>
              </a:pPr>
              <a:t>‹Nr.›</a:t>
            </a:fld>
            <a:endParaRPr lang="de-DE"/>
          </a:p>
        </p:txBody>
      </p:sp>
    </p:spTree>
    <p:extLst>
      <p:ext uri="{BB962C8B-B14F-4D97-AF65-F5344CB8AC3E}">
        <p14:creationId xmlns:p14="http://schemas.microsoft.com/office/powerpoint/2010/main" val="20449299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2843213" y="333375"/>
            <a:ext cx="5761037" cy="2447925"/>
          </a:xfrm>
          <a:prstGeom prst="rect">
            <a:avLst/>
          </a:prstGeom>
        </p:spPr>
        <p:txBody>
          <a:bodyPr wrap="none" fromWordArt="1">
            <a:prstTxWarp prst="textPlain">
              <a:avLst>
                <a:gd name="adj" fmla="val 50000"/>
              </a:avLst>
            </a:prstTxWarp>
          </a:bodyPr>
          <a:lstStyle/>
          <a:p>
            <a:pPr algn="ctr"/>
            <a:r>
              <a:rPr lang="de-CH" sz="3600" kern="10" dirty="0">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Urversammlung</a:t>
            </a:r>
          </a:p>
          <a:p>
            <a:pPr algn="ctr"/>
            <a:r>
              <a:rPr lang="de-CH" sz="3600" kern="10" dirty="0">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vom 17. Juni 2019</a:t>
            </a:r>
          </a:p>
        </p:txBody>
      </p:sp>
      <p:sp>
        <p:nvSpPr>
          <p:cNvPr id="2052" name="Text Box 6"/>
          <p:cNvSpPr txBox="1">
            <a:spLocks noChangeArrowheads="1"/>
          </p:cNvSpPr>
          <p:nvPr/>
        </p:nvSpPr>
        <p:spPr bwMode="auto">
          <a:xfrm>
            <a:off x="323850" y="3212976"/>
            <a:ext cx="8569325"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CH" sz="2500" b="1" dirty="0"/>
              <a:t>Traktanden:</a:t>
            </a:r>
          </a:p>
          <a:p>
            <a:pPr eaLnBrk="1" hangingPunct="1">
              <a:spcBef>
                <a:spcPct val="50000"/>
              </a:spcBef>
            </a:pPr>
            <a:endParaRPr lang="de-CH" sz="1000" b="1" dirty="0"/>
          </a:p>
          <a:p>
            <a:pPr marL="449263" lvl="0" indent="-449263">
              <a:buFont typeface="+mj-lt"/>
              <a:buAutoNum type="arabicPeriod"/>
            </a:pPr>
            <a:r>
              <a:rPr lang="de-CH" sz="1800" dirty="0"/>
              <a:t>Begrüssung / Wahl der Stimmenzähler</a:t>
            </a:r>
          </a:p>
          <a:p>
            <a:pPr marL="449263" lvl="0" indent="-449263">
              <a:buFont typeface="+mj-lt"/>
              <a:buAutoNum type="arabicPeriod"/>
            </a:pPr>
            <a:r>
              <a:rPr lang="de-CH" sz="1800" dirty="0"/>
              <a:t>Protokoll der Urversammlung vom 19.12.2018 (lag zur Einsichtnahme auf)</a:t>
            </a:r>
          </a:p>
          <a:p>
            <a:pPr marL="449263" lvl="0" indent="-449263">
              <a:buFont typeface="+mj-lt"/>
              <a:buAutoNum type="arabicPeriod"/>
            </a:pPr>
            <a:r>
              <a:rPr lang="de-CH" sz="1800" dirty="0"/>
              <a:t>Verwaltungsrechnung 2018</a:t>
            </a:r>
          </a:p>
          <a:p>
            <a:pPr marL="849313" lvl="1" indent="-400050">
              <a:buFont typeface="+mj-lt"/>
              <a:buAutoNum type="alphaLcParenR"/>
            </a:pPr>
            <a:r>
              <a:rPr lang="de-CH" sz="1800" dirty="0"/>
              <a:t>Präsentation</a:t>
            </a:r>
          </a:p>
          <a:p>
            <a:pPr marL="849313" lvl="1" indent="-400050">
              <a:buFont typeface="+mj-lt"/>
              <a:buAutoNum type="alphaLcParenR"/>
            </a:pPr>
            <a:r>
              <a:rPr lang="de-CH" sz="1800" dirty="0"/>
              <a:t>Genehmigung</a:t>
            </a:r>
          </a:p>
          <a:p>
            <a:pPr marL="449263" lvl="0" indent="-449263">
              <a:buFont typeface="+mj-lt"/>
              <a:buAutoNum type="arabicPeriod"/>
            </a:pPr>
            <a:r>
              <a:rPr lang="de-CH" sz="1800" dirty="0"/>
              <a:t>Bericht der Revisionsstelle</a:t>
            </a:r>
          </a:p>
          <a:p>
            <a:pPr marL="449263" lvl="0" indent="-449263">
              <a:buFont typeface="+mj-lt"/>
              <a:buAutoNum type="arabicPeriod"/>
            </a:pPr>
            <a:r>
              <a:rPr lang="de-CH" sz="1800" dirty="0"/>
              <a:t>Anträge und Verschiedenes</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0" y="260648"/>
            <a:ext cx="2087910" cy="28991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188640"/>
            <a:ext cx="9144000" cy="553998"/>
          </a:xfrm>
          <a:prstGeom prst="rect">
            <a:avLst/>
          </a:prstGeom>
          <a:noFill/>
        </p:spPr>
        <p:txBody>
          <a:bodyPr wrap="square" rtlCol="0">
            <a:spAutoFit/>
          </a:bodyPr>
          <a:lstStyle/>
          <a:p>
            <a:pPr algn="ctr"/>
            <a:r>
              <a:rPr lang="de-CH" sz="3000" b="1" dirty="0"/>
              <a:t>Finanzkennzahlen</a:t>
            </a:r>
          </a:p>
        </p:txBody>
      </p:sp>
      <p:sp>
        <p:nvSpPr>
          <p:cNvPr id="6" name="Textfeld 5"/>
          <p:cNvSpPr txBox="1"/>
          <p:nvPr/>
        </p:nvSpPr>
        <p:spPr>
          <a:xfrm>
            <a:off x="35496" y="5899338"/>
            <a:ext cx="9144000" cy="553998"/>
          </a:xfrm>
          <a:prstGeom prst="rect">
            <a:avLst/>
          </a:prstGeom>
          <a:noFill/>
        </p:spPr>
        <p:txBody>
          <a:bodyPr wrap="square" rtlCol="0">
            <a:spAutoFit/>
          </a:bodyPr>
          <a:lstStyle/>
          <a:p>
            <a:pPr algn="ctr"/>
            <a:r>
              <a:rPr lang="de-CH" sz="3000" b="1" dirty="0"/>
              <a:t>Fragen ? 			Genehmigung    </a:t>
            </a:r>
          </a:p>
        </p:txBody>
      </p:sp>
      <p:sp>
        <p:nvSpPr>
          <p:cNvPr id="3" name="Pfeil nach rechts 2"/>
          <p:cNvSpPr/>
          <p:nvPr/>
        </p:nvSpPr>
        <p:spPr>
          <a:xfrm>
            <a:off x="3635896" y="5899338"/>
            <a:ext cx="1224136" cy="606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p:cNvSpPr txBox="1"/>
          <p:nvPr/>
        </p:nvSpPr>
        <p:spPr>
          <a:xfrm>
            <a:off x="611560" y="985952"/>
            <a:ext cx="7130735" cy="2246769"/>
          </a:xfrm>
          <a:prstGeom prst="rect">
            <a:avLst/>
          </a:prstGeom>
          <a:noFill/>
        </p:spPr>
        <p:txBody>
          <a:bodyPr wrap="none" rtlCol="0">
            <a:spAutoFit/>
          </a:bodyPr>
          <a:lstStyle/>
          <a:p>
            <a:pPr>
              <a:tabLst>
                <a:tab pos="3673475" algn="l"/>
                <a:tab pos="7081838" algn="l"/>
              </a:tabLst>
            </a:pPr>
            <a:r>
              <a:rPr lang="de-CH" b="1" dirty="0"/>
              <a:t>	</a:t>
            </a:r>
            <a:r>
              <a:rPr lang="de-CH" b="1" u="sng" dirty="0"/>
              <a:t>2017</a:t>
            </a:r>
            <a:endParaRPr lang="de-CH" dirty="0"/>
          </a:p>
          <a:p>
            <a:pPr>
              <a:tabLst>
                <a:tab pos="3673475" algn="l"/>
                <a:tab pos="7081838" algn="l"/>
              </a:tabLst>
            </a:pPr>
            <a:r>
              <a:rPr lang="de-CH" dirty="0"/>
              <a:t>Selbstfinanzierungsgrad	genügend</a:t>
            </a:r>
          </a:p>
          <a:p>
            <a:pPr>
              <a:tabLst>
                <a:tab pos="3673475" algn="l"/>
                <a:tab pos="7081838" algn="l"/>
              </a:tabLst>
            </a:pPr>
            <a:r>
              <a:rPr lang="de-CH" dirty="0"/>
              <a:t>Selbstfinanzierungskapazität	ungenügend</a:t>
            </a:r>
          </a:p>
          <a:p>
            <a:pPr>
              <a:tabLst>
                <a:tab pos="3673475" algn="l"/>
                <a:tab pos="7081838" algn="l"/>
              </a:tabLst>
            </a:pPr>
            <a:r>
              <a:rPr lang="de-CH" dirty="0"/>
              <a:t>Abschreibungssatz	genügende Abschreibungen</a:t>
            </a:r>
          </a:p>
          <a:p>
            <a:pPr>
              <a:tabLst>
                <a:tab pos="3673475" algn="l"/>
                <a:tab pos="7081838" algn="l"/>
              </a:tabLst>
            </a:pPr>
            <a:r>
              <a:rPr lang="de-CH" dirty="0"/>
              <a:t>Nettoschuld pro Kopf	sehr grosse Verschuldung</a:t>
            </a:r>
          </a:p>
          <a:p>
            <a:pPr>
              <a:tabLst>
                <a:tab pos="3673475" algn="l"/>
                <a:tab pos="7081838" algn="l"/>
              </a:tabLst>
            </a:pPr>
            <a:r>
              <a:rPr lang="de-CH" dirty="0"/>
              <a:t>Bruttoschuldenvolumenquote	ungenügend</a:t>
            </a:r>
          </a:p>
          <a:p>
            <a:pPr>
              <a:tabLst>
                <a:tab pos="3673475" algn="l"/>
                <a:tab pos="7081838" algn="l"/>
              </a:tabLst>
            </a:pPr>
            <a:r>
              <a:rPr lang="de-CH" dirty="0"/>
              <a:t>	</a:t>
            </a:r>
          </a:p>
        </p:txBody>
      </p:sp>
      <p:sp>
        <p:nvSpPr>
          <p:cNvPr id="8" name="Textfeld 7"/>
          <p:cNvSpPr txBox="1"/>
          <p:nvPr/>
        </p:nvSpPr>
        <p:spPr>
          <a:xfrm>
            <a:off x="611560" y="3146192"/>
            <a:ext cx="7130735" cy="1938992"/>
          </a:xfrm>
          <a:prstGeom prst="rect">
            <a:avLst/>
          </a:prstGeom>
          <a:noFill/>
        </p:spPr>
        <p:txBody>
          <a:bodyPr wrap="none" rtlCol="0">
            <a:spAutoFit/>
          </a:bodyPr>
          <a:lstStyle/>
          <a:p>
            <a:pPr>
              <a:tabLst>
                <a:tab pos="3673475" algn="l"/>
                <a:tab pos="7081838" algn="l"/>
              </a:tabLst>
            </a:pPr>
            <a:r>
              <a:rPr lang="de-CH" b="1" dirty="0"/>
              <a:t>	</a:t>
            </a:r>
            <a:r>
              <a:rPr lang="de-CH" b="1" u="sng" dirty="0"/>
              <a:t>2018</a:t>
            </a:r>
            <a:endParaRPr lang="de-CH" dirty="0"/>
          </a:p>
          <a:p>
            <a:pPr>
              <a:tabLst>
                <a:tab pos="3673475" algn="l"/>
                <a:tab pos="7081838" algn="l"/>
              </a:tabLst>
            </a:pPr>
            <a:r>
              <a:rPr lang="de-CH" dirty="0"/>
              <a:t>Selbstfinanzierungsgrad	sehr gut</a:t>
            </a:r>
          </a:p>
          <a:p>
            <a:pPr>
              <a:tabLst>
                <a:tab pos="3673475" algn="l"/>
                <a:tab pos="7081838" algn="l"/>
              </a:tabLst>
            </a:pPr>
            <a:r>
              <a:rPr lang="de-CH" dirty="0"/>
              <a:t>Selbstfinanzierungskapazität	sehr gut</a:t>
            </a:r>
          </a:p>
          <a:p>
            <a:pPr>
              <a:tabLst>
                <a:tab pos="3673475" algn="l"/>
                <a:tab pos="7081838" algn="l"/>
              </a:tabLst>
            </a:pPr>
            <a:r>
              <a:rPr lang="de-CH" dirty="0"/>
              <a:t>Abschreibungssatz	genügende Abschreibungen</a:t>
            </a:r>
          </a:p>
          <a:p>
            <a:pPr>
              <a:tabLst>
                <a:tab pos="3673475" algn="l"/>
                <a:tab pos="7081838" algn="l"/>
              </a:tabLst>
            </a:pPr>
            <a:r>
              <a:rPr lang="de-CH" dirty="0"/>
              <a:t>Nettoschuld pro Kopf	grosse Verschuldung</a:t>
            </a:r>
          </a:p>
          <a:p>
            <a:pPr>
              <a:tabLst>
                <a:tab pos="3673475" algn="l"/>
                <a:tab pos="7081838" algn="l"/>
              </a:tabLst>
            </a:pPr>
            <a:r>
              <a:rPr lang="de-CH" dirty="0"/>
              <a:t>Bruttoschuldenvolumenquote	genügend</a:t>
            </a:r>
          </a:p>
        </p:txBody>
      </p:sp>
    </p:spTree>
    <p:extLst>
      <p:ext uri="{BB962C8B-B14F-4D97-AF65-F5344CB8AC3E}">
        <p14:creationId xmlns:p14="http://schemas.microsoft.com/office/powerpoint/2010/main" val="1844864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760" y="2459504"/>
            <a:ext cx="8892480" cy="1938992"/>
          </a:xfrm>
          <a:prstGeom prst="rect">
            <a:avLst/>
          </a:prstGeom>
          <a:noFill/>
        </p:spPr>
        <p:txBody>
          <a:bodyPr wrap="square" rtlCol="0">
            <a:spAutoFit/>
          </a:bodyPr>
          <a:lstStyle/>
          <a:p>
            <a:pPr algn="ctr"/>
            <a:r>
              <a:rPr lang="de-CH" sz="6000" b="1" dirty="0"/>
              <a:t>4. Bericht der Revisionsstelle</a:t>
            </a:r>
          </a:p>
        </p:txBody>
      </p:sp>
    </p:spTree>
    <p:extLst>
      <p:ext uri="{BB962C8B-B14F-4D97-AF65-F5344CB8AC3E}">
        <p14:creationId xmlns:p14="http://schemas.microsoft.com/office/powerpoint/2010/main" val="273965518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760" y="2459504"/>
            <a:ext cx="8892480" cy="1938992"/>
          </a:xfrm>
          <a:prstGeom prst="rect">
            <a:avLst/>
          </a:prstGeom>
          <a:noFill/>
        </p:spPr>
        <p:txBody>
          <a:bodyPr wrap="square" rtlCol="0">
            <a:spAutoFit/>
          </a:bodyPr>
          <a:lstStyle/>
          <a:p>
            <a:pPr algn="ctr"/>
            <a:r>
              <a:rPr lang="de-CH" sz="6000" b="1" dirty="0"/>
              <a:t>5. Anträge &amp;  Verschiedenes</a:t>
            </a:r>
          </a:p>
        </p:txBody>
      </p:sp>
    </p:spTree>
    <p:extLst>
      <p:ext uri="{BB962C8B-B14F-4D97-AF65-F5344CB8AC3E}">
        <p14:creationId xmlns:p14="http://schemas.microsoft.com/office/powerpoint/2010/main" val="78170098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2843213" y="333375"/>
            <a:ext cx="5761037" cy="2447925"/>
          </a:xfrm>
          <a:prstGeom prst="rect">
            <a:avLst/>
          </a:prstGeom>
        </p:spPr>
        <p:txBody>
          <a:bodyPr wrap="none" fromWordArt="1">
            <a:prstTxWarp prst="textPlain">
              <a:avLst>
                <a:gd name="adj" fmla="val 50000"/>
              </a:avLst>
            </a:prstTxWarp>
          </a:bodyPr>
          <a:lstStyle/>
          <a:p>
            <a:pPr algn="ctr"/>
            <a:r>
              <a:rPr lang="de-CH" sz="3600" kern="10" dirty="0">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Burgerversammlung</a:t>
            </a:r>
          </a:p>
          <a:p>
            <a:pPr algn="ctr"/>
            <a:r>
              <a:rPr lang="de-CH" sz="3600" kern="10" dirty="0">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vom 17. Juni 2019</a:t>
            </a:r>
          </a:p>
        </p:txBody>
      </p:sp>
      <p:sp>
        <p:nvSpPr>
          <p:cNvPr id="2052" name="Text Box 6"/>
          <p:cNvSpPr txBox="1">
            <a:spLocks noChangeArrowheads="1"/>
          </p:cNvSpPr>
          <p:nvPr/>
        </p:nvSpPr>
        <p:spPr bwMode="auto">
          <a:xfrm>
            <a:off x="323850" y="3212976"/>
            <a:ext cx="8640638"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CH" sz="2500" b="1" dirty="0"/>
              <a:t>Traktanden:</a:t>
            </a:r>
          </a:p>
          <a:p>
            <a:pPr eaLnBrk="1" hangingPunct="1">
              <a:spcBef>
                <a:spcPct val="50000"/>
              </a:spcBef>
            </a:pPr>
            <a:endParaRPr lang="de-CH" sz="1000" b="1" dirty="0"/>
          </a:p>
          <a:p>
            <a:pPr marL="449263" lvl="0" indent="-449263">
              <a:buFont typeface="+mj-lt"/>
              <a:buAutoNum type="arabicPeriod"/>
            </a:pPr>
            <a:r>
              <a:rPr lang="de-CH" sz="1800" dirty="0"/>
              <a:t>Protokoll der Burgerversammlung vom 19.12.2019 (lag zur Einsichtnahme auf)</a:t>
            </a:r>
          </a:p>
          <a:p>
            <a:pPr marL="449263" lvl="0" indent="-449263">
              <a:buFont typeface="+mj-lt"/>
              <a:buAutoNum type="arabicPeriod"/>
            </a:pPr>
            <a:r>
              <a:rPr lang="de-CH" sz="1800" dirty="0"/>
              <a:t>Burgerrechnung 2018</a:t>
            </a:r>
          </a:p>
          <a:p>
            <a:pPr marL="849313" lvl="1" indent="-400050">
              <a:buFont typeface="+mj-lt"/>
              <a:buAutoNum type="alphaLcParenR"/>
            </a:pPr>
            <a:r>
              <a:rPr lang="de-CH" sz="1800" dirty="0"/>
              <a:t>Präsentation</a:t>
            </a:r>
          </a:p>
          <a:p>
            <a:pPr marL="849313" lvl="1" indent="-400050">
              <a:buFont typeface="+mj-lt"/>
              <a:buAutoNum type="alphaLcParenR"/>
            </a:pPr>
            <a:r>
              <a:rPr lang="de-CH" sz="1800" dirty="0"/>
              <a:t>Genehmigung</a:t>
            </a:r>
          </a:p>
          <a:p>
            <a:pPr marL="449263" lvl="0" indent="-449263">
              <a:buFont typeface="+mj-lt"/>
              <a:buAutoNum type="arabicPeriod"/>
            </a:pPr>
            <a:r>
              <a:rPr lang="de-CH" sz="1800" dirty="0"/>
              <a:t>Bericht der Revisionsstelle</a:t>
            </a:r>
          </a:p>
          <a:p>
            <a:pPr marL="449263" lvl="0" indent="-449263">
              <a:buFont typeface="+mj-lt"/>
              <a:buAutoNum type="arabicPeriod"/>
            </a:pPr>
            <a:r>
              <a:rPr lang="de-CH" sz="1800" dirty="0"/>
              <a:t>Anträge und Verschiedenes</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50" y="260648"/>
            <a:ext cx="2087910" cy="2899177"/>
          </a:xfrm>
          <a:prstGeom prst="rect">
            <a:avLst/>
          </a:prstGeom>
        </p:spPr>
      </p:pic>
    </p:spTree>
    <p:extLst>
      <p:ext uri="{BB962C8B-B14F-4D97-AF65-F5344CB8AC3E}">
        <p14:creationId xmlns:p14="http://schemas.microsoft.com/office/powerpoint/2010/main" val="138959853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4CC7B70-62A8-470F-B52C-D42B6B727BE0}"/>
              </a:ext>
            </a:extLst>
          </p:cNvPr>
          <p:cNvSpPr txBox="1"/>
          <p:nvPr/>
        </p:nvSpPr>
        <p:spPr>
          <a:xfrm>
            <a:off x="125760" y="1382286"/>
            <a:ext cx="8892480" cy="4093428"/>
          </a:xfrm>
          <a:prstGeom prst="rect">
            <a:avLst/>
          </a:prstGeom>
          <a:noFill/>
        </p:spPr>
        <p:txBody>
          <a:bodyPr wrap="square" rtlCol="0">
            <a:spAutoFit/>
          </a:bodyPr>
          <a:lstStyle/>
          <a:p>
            <a:pPr algn="ctr"/>
            <a:r>
              <a:rPr lang="de-CH" sz="6000" b="1" dirty="0"/>
              <a:t>1. Protokoll der Burgerversammlung vom 19.12.2018</a:t>
            </a:r>
          </a:p>
          <a:p>
            <a:pPr algn="ctr"/>
            <a:endParaRPr lang="de-CH" sz="4000" b="1" dirty="0"/>
          </a:p>
          <a:p>
            <a:pPr algn="ctr"/>
            <a:r>
              <a:rPr lang="de-CH" sz="4000" b="1" dirty="0"/>
              <a:t>(lag zur Einsichtnahme auf)</a:t>
            </a:r>
          </a:p>
        </p:txBody>
      </p:sp>
    </p:spTree>
    <p:extLst>
      <p:ext uri="{BB962C8B-B14F-4D97-AF65-F5344CB8AC3E}">
        <p14:creationId xmlns:p14="http://schemas.microsoft.com/office/powerpoint/2010/main" val="68439427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760" y="2459504"/>
            <a:ext cx="8892480" cy="1938992"/>
          </a:xfrm>
          <a:prstGeom prst="rect">
            <a:avLst/>
          </a:prstGeom>
          <a:noFill/>
        </p:spPr>
        <p:txBody>
          <a:bodyPr wrap="square" rtlCol="0">
            <a:spAutoFit/>
          </a:bodyPr>
          <a:lstStyle/>
          <a:p>
            <a:pPr algn="ctr"/>
            <a:r>
              <a:rPr lang="de-CH" sz="6000" b="1" dirty="0"/>
              <a:t>2. Burgerrechnung 2018</a:t>
            </a:r>
          </a:p>
        </p:txBody>
      </p:sp>
    </p:spTree>
    <p:extLst>
      <p:ext uri="{BB962C8B-B14F-4D97-AF65-F5344CB8AC3E}">
        <p14:creationId xmlns:p14="http://schemas.microsoft.com/office/powerpoint/2010/main" val="26984966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188640"/>
            <a:ext cx="9144000" cy="553998"/>
          </a:xfrm>
          <a:prstGeom prst="rect">
            <a:avLst/>
          </a:prstGeom>
          <a:noFill/>
        </p:spPr>
        <p:txBody>
          <a:bodyPr wrap="square" rtlCol="0">
            <a:spAutoFit/>
          </a:bodyPr>
          <a:lstStyle/>
          <a:p>
            <a:pPr algn="ctr"/>
            <a:r>
              <a:rPr lang="de-CH" sz="3000" b="1" dirty="0"/>
              <a:t>Kurzüberblick</a:t>
            </a:r>
          </a:p>
        </p:txBody>
      </p:sp>
      <p:sp>
        <p:nvSpPr>
          <p:cNvPr id="2" name="Textfeld 1"/>
          <p:cNvSpPr txBox="1"/>
          <p:nvPr/>
        </p:nvSpPr>
        <p:spPr>
          <a:xfrm>
            <a:off x="395536" y="1196752"/>
            <a:ext cx="8592930" cy="2554545"/>
          </a:xfrm>
          <a:prstGeom prst="rect">
            <a:avLst/>
          </a:prstGeom>
          <a:noFill/>
        </p:spPr>
        <p:txBody>
          <a:bodyPr wrap="none" rtlCol="0">
            <a:spAutoFit/>
          </a:bodyPr>
          <a:lstStyle/>
          <a:p>
            <a:pPr defTabSz="898525">
              <a:tabLst>
                <a:tab pos="2514600" algn="l"/>
                <a:tab pos="4487863" algn="r"/>
                <a:tab pos="5740400" algn="l"/>
                <a:tab pos="7983538" algn="r"/>
              </a:tabLst>
            </a:pPr>
            <a:r>
              <a:rPr lang="de-CH" dirty="0"/>
              <a:t>		                                          Veränderung zum Vorjahr</a:t>
            </a:r>
          </a:p>
          <a:p>
            <a:pPr defTabSz="898525">
              <a:tabLst>
                <a:tab pos="2870200" algn="l"/>
                <a:tab pos="4935538" algn="r"/>
                <a:tab pos="5918200" algn="l"/>
                <a:tab pos="7983538" algn="r"/>
              </a:tabLst>
            </a:pPr>
            <a:r>
              <a:rPr lang="de-CH" dirty="0"/>
              <a:t>Einnahmen:	Fr.	573'196.33	Fr.	+ 95'512.07</a:t>
            </a:r>
          </a:p>
          <a:p>
            <a:pPr defTabSz="898525">
              <a:tabLst>
                <a:tab pos="2870200" algn="l"/>
                <a:tab pos="4935538" algn="r"/>
                <a:tab pos="5918200" algn="l"/>
                <a:tab pos="7983538" algn="r"/>
              </a:tabLst>
            </a:pPr>
            <a:r>
              <a:rPr lang="de-CH" dirty="0"/>
              <a:t>Ausgaben:	Fr.	572'080.82	Fr.	+ 95'111.59</a:t>
            </a:r>
          </a:p>
          <a:p>
            <a:pPr defTabSz="898525">
              <a:tabLst>
                <a:tab pos="2870200" algn="l"/>
                <a:tab pos="4935538" algn="r"/>
                <a:tab pos="5918200" algn="l"/>
                <a:tab pos="7983538" algn="r"/>
              </a:tabLst>
            </a:pPr>
            <a:r>
              <a:rPr lang="de-CH" dirty="0"/>
              <a:t>Ergebnis:	Fr.	1'115.51	Fr.	+ 400.48</a:t>
            </a:r>
          </a:p>
          <a:p>
            <a:pPr defTabSz="898525">
              <a:tabLst>
                <a:tab pos="2870200" algn="l"/>
                <a:tab pos="4935538" algn="r"/>
                <a:tab pos="5918200" algn="l"/>
                <a:tab pos="7983538" algn="r"/>
              </a:tabLst>
            </a:pPr>
            <a:r>
              <a:rPr lang="de-CH" dirty="0"/>
              <a:t>Cash Flow:	Fr.	326'804.15	Fr.	+ 39'024.61</a:t>
            </a:r>
          </a:p>
          <a:p>
            <a:pPr defTabSz="898525">
              <a:tabLst>
                <a:tab pos="2870200" algn="l"/>
                <a:tab pos="4935538" algn="r"/>
                <a:tab pos="5918200" algn="l"/>
                <a:tab pos="7983538" algn="r"/>
              </a:tabLst>
            </a:pPr>
            <a:r>
              <a:rPr lang="de-CH" dirty="0"/>
              <a:t>Nettoinvestitionen </a:t>
            </a:r>
            <a:r>
              <a:rPr lang="de-CH" baseline="30000" dirty="0"/>
              <a:t>1</a:t>
            </a:r>
            <a:r>
              <a:rPr lang="de-CH" dirty="0"/>
              <a:t>: 	Fr.	15'590.35	Fr.	- 4'373.16</a:t>
            </a:r>
          </a:p>
          <a:p>
            <a:pPr defTabSz="898525">
              <a:tabLst>
                <a:tab pos="2870200" algn="l"/>
                <a:tab pos="4843463" algn="r"/>
                <a:tab pos="5740400" algn="l"/>
                <a:tab pos="7983538" algn="r"/>
              </a:tabLst>
            </a:pPr>
            <a:endParaRPr lang="de-CH" dirty="0"/>
          </a:p>
          <a:p>
            <a:pPr defTabSz="898525">
              <a:tabLst>
                <a:tab pos="2870200" algn="l"/>
                <a:tab pos="4843463" algn="r"/>
                <a:tab pos="5740400" algn="l"/>
                <a:tab pos="7983538" algn="r"/>
              </a:tabLst>
            </a:pPr>
            <a:r>
              <a:rPr lang="de-CH" baseline="30000" dirty="0"/>
              <a:t>1</a:t>
            </a:r>
            <a:r>
              <a:rPr lang="de-CH" dirty="0"/>
              <a:t> = Nettoinvestitionen inkl. Investitionen im Finanzvermögen.</a:t>
            </a:r>
          </a:p>
        </p:txBody>
      </p:sp>
    </p:spTree>
    <p:extLst>
      <p:ext uri="{BB962C8B-B14F-4D97-AF65-F5344CB8AC3E}">
        <p14:creationId xmlns:p14="http://schemas.microsoft.com/office/powerpoint/2010/main" val="2099849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5380138-7FF2-48BE-91C8-E4F66E9EFFA2}"/>
              </a:ext>
            </a:extLst>
          </p:cNvPr>
          <p:cNvPicPr>
            <a:picLocks noChangeAspect="1"/>
          </p:cNvPicPr>
          <p:nvPr/>
        </p:nvPicPr>
        <p:blipFill rotWithShape="1">
          <a:blip r:embed="rId3"/>
          <a:srcRect l="33463" t="44240" r="33463" b="9681"/>
          <a:stretch/>
        </p:blipFill>
        <p:spPr>
          <a:xfrm>
            <a:off x="726322" y="498960"/>
            <a:ext cx="7691355" cy="5860079"/>
          </a:xfrm>
          <a:prstGeom prst="rect">
            <a:avLst/>
          </a:prstGeom>
        </p:spPr>
      </p:pic>
    </p:spTree>
    <p:extLst>
      <p:ext uri="{BB962C8B-B14F-4D97-AF65-F5344CB8AC3E}">
        <p14:creationId xmlns:p14="http://schemas.microsoft.com/office/powerpoint/2010/main" val="525028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188640"/>
            <a:ext cx="9144000" cy="553998"/>
          </a:xfrm>
          <a:prstGeom prst="rect">
            <a:avLst/>
          </a:prstGeom>
          <a:noFill/>
        </p:spPr>
        <p:txBody>
          <a:bodyPr wrap="square" rtlCol="0">
            <a:spAutoFit/>
          </a:bodyPr>
          <a:lstStyle/>
          <a:p>
            <a:pPr algn="ctr"/>
            <a:r>
              <a:rPr lang="de-CH" sz="3000" b="1" dirty="0"/>
              <a:t>Investitionsrechnung 2018</a:t>
            </a:r>
          </a:p>
        </p:txBody>
      </p:sp>
      <p:sp>
        <p:nvSpPr>
          <p:cNvPr id="2" name="Rectangle 2"/>
          <p:cNvSpPr>
            <a:spLocks noChangeArrowheads="1"/>
          </p:cNvSpPr>
          <p:nvPr/>
        </p:nvSpPr>
        <p:spPr bwMode="auto">
          <a:xfrm>
            <a:off x="0" y="1109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sp>
        <p:nvSpPr>
          <p:cNvPr id="6" name="Textfeld 5"/>
          <p:cNvSpPr txBox="1"/>
          <p:nvPr/>
        </p:nvSpPr>
        <p:spPr>
          <a:xfrm>
            <a:off x="539552" y="980728"/>
            <a:ext cx="8225829" cy="2554545"/>
          </a:xfrm>
          <a:prstGeom prst="rect">
            <a:avLst/>
          </a:prstGeom>
          <a:noFill/>
        </p:spPr>
        <p:txBody>
          <a:bodyPr wrap="square" rtlCol="0">
            <a:spAutoFit/>
          </a:bodyPr>
          <a:lstStyle/>
          <a:p>
            <a:r>
              <a:rPr lang="de-CH" dirty="0"/>
              <a:t>Im Jahre 2018 wurden im Verwaltungsvermögen keine Investitionen getätigt. Im Finanzvermögen wurden in das Restaurant </a:t>
            </a:r>
            <a:r>
              <a:rPr lang="de-CH" dirty="0" err="1"/>
              <a:t>Mattmark</a:t>
            </a:r>
            <a:r>
              <a:rPr lang="de-CH" dirty="0"/>
              <a:t>, das Restaurant Hohsaas Mietinventar (Gläserspülmaschine) sowie ins Kaufinventar Restaurant Kreuzboden (Registrierkassen inkl. Küchendrucker) investiert. Die Investitionen beim Finanzvermögen werden gemäss Weisungen des Kantons nicht in der Investitionsrechnung ausgewiesen und müssen direkt über die Aktiven der Bilanz verbucht werden.</a:t>
            </a:r>
          </a:p>
        </p:txBody>
      </p:sp>
      <p:sp>
        <p:nvSpPr>
          <p:cNvPr id="4" name="Rectangle 2"/>
          <p:cNvSpPr>
            <a:spLocks noChangeArrowheads="1"/>
          </p:cNvSpPr>
          <p:nvPr/>
        </p:nvSpPr>
        <p:spPr bwMode="auto">
          <a:xfrm>
            <a:off x="539551" y="3163635"/>
            <a:ext cx="112926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CH"/>
          </a:p>
        </p:txBody>
      </p:sp>
      <p:pic>
        <p:nvPicPr>
          <p:cNvPr id="3" name="Grafik 2">
            <a:extLst>
              <a:ext uri="{FF2B5EF4-FFF2-40B4-BE49-F238E27FC236}">
                <a16:creationId xmlns:a16="http://schemas.microsoft.com/office/drawing/2014/main" id="{E6C53EE7-5A1E-40DE-AC86-4AAF22D92956}"/>
              </a:ext>
            </a:extLst>
          </p:cNvPr>
          <p:cNvPicPr>
            <a:picLocks noChangeAspect="1"/>
          </p:cNvPicPr>
          <p:nvPr/>
        </p:nvPicPr>
        <p:blipFill rotWithShape="1">
          <a:blip r:embed="rId3"/>
          <a:srcRect l="35825" t="35601" r="35038" b="47876"/>
          <a:stretch/>
        </p:blipFill>
        <p:spPr>
          <a:xfrm>
            <a:off x="768085" y="3817334"/>
            <a:ext cx="7607829" cy="2503932"/>
          </a:xfrm>
          <a:prstGeom prst="rect">
            <a:avLst/>
          </a:prstGeom>
        </p:spPr>
      </p:pic>
    </p:spTree>
    <p:extLst>
      <p:ext uri="{BB962C8B-B14F-4D97-AF65-F5344CB8AC3E}">
        <p14:creationId xmlns:p14="http://schemas.microsoft.com/office/powerpoint/2010/main" val="3492410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188640"/>
            <a:ext cx="9144000" cy="553998"/>
          </a:xfrm>
          <a:prstGeom prst="rect">
            <a:avLst/>
          </a:prstGeom>
          <a:noFill/>
        </p:spPr>
        <p:txBody>
          <a:bodyPr wrap="square" rtlCol="0">
            <a:spAutoFit/>
          </a:bodyPr>
          <a:lstStyle/>
          <a:p>
            <a:pPr algn="ctr"/>
            <a:r>
              <a:rPr lang="de-CH" sz="3000" b="1" dirty="0"/>
              <a:t>Bestandesrechnung 2018</a:t>
            </a:r>
          </a:p>
        </p:txBody>
      </p:sp>
      <p:sp>
        <p:nvSpPr>
          <p:cNvPr id="2" name="Rectangle 2"/>
          <p:cNvSpPr>
            <a:spLocks noChangeArrowheads="1"/>
          </p:cNvSpPr>
          <p:nvPr/>
        </p:nvSpPr>
        <p:spPr bwMode="auto">
          <a:xfrm>
            <a:off x="0" y="1109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sp>
        <p:nvSpPr>
          <p:cNvPr id="3" name="Rectangle 2"/>
          <p:cNvSpPr>
            <a:spLocks noChangeArrowheads="1"/>
          </p:cNvSpPr>
          <p:nvPr/>
        </p:nvSpPr>
        <p:spPr bwMode="auto">
          <a:xfrm>
            <a:off x="179512" y="1268760"/>
            <a:ext cx="1373397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CH"/>
          </a:p>
        </p:txBody>
      </p:sp>
      <p:sp>
        <p:nvSpPr>
          <p:cNvPr id="7" name="Textfeld 6"/>
          <p:cNvSpPr txBox="1"/>
          <p:nvPr/>
        </p:nvSpPr>
        <p:spPr>
          <a:xfrm>
            <a:off x="247290" y="4606096"/>
            <a:ext cx="8649419" cy="1631216"/>
          </a:xfrm>
          <a:prstGeom prst="rect">
            <a:avLst/>
          </a:prstGeom>
          <a:noFill/>
        </p:spPr>
        <p:txBody>
          <a:bodyPr wrap="square" rtlCol="0">
            <a:spAutoFit/>
          </a:bodyPr>
          <a:lstStyle/>
          <a:p>
            <a:r>
              <a:rPr lang="de-CH" dirty="0"/>
              <a:t>Auf dem Verwaltungsvermögen wurden die vom Kanton vorgeschriebenen 10% abgeschrieben. Auf dem Miet- &amp; Kaufinventaren der Bergrestaurants wurden ebenfalls 10% und auf den Liegenschaften Restaurant Kreuzboden und Restaurant Hohsaas 3% abgeschrieben. Zudem wurden die Aktien der</a:t>
            </a:r>
          </a:p>
          <a:p>
            <a:r>
              <a:rPr lang="de-CH" dirty="0"/>
              <a:t>Bergbahnen Hohsaas AG mit 95% auf neu Fr. 8’000.00 abgeschrieben.</a:t>
            </a:r>
            <a:endParaRPr lang="de-CH" sz="1600" dirty="0"/>
          </a:p>
        </p:txBody>
      </p:sp>
      <p:pic>
        <p:nvPicPr>
          <p:cNvPr id="8" name="Grafik 7">
            <a:extLst>
              <a:ext uri="{FF2B5EF4-FFF2-40B4-BE49-F238E27FC236}">
                <a16:creationId xmlns:a16="http://schemas.microsoft.com/office/drawing/2014/main" id="{204E4B91-45BB-404E-9401-A413C181AB73}"/>
              </a:ext>
            </a:extLst>
          </p:cNvPr>
          <p:cNvPicPr>
            <a:picLocks noChangeAspect="1"/>
          </p:cNvPicPr>
          <p:nvPr/>
        </p:nvPicPr>
        <p:blipFill rotWithShape="1">
          <a:blip r:embed="rId3"/>
          <a:srcRect l="28738" t="31281" r="30312" b="32720"/>
          <a:stretch/>
        </p:blipFill>
        <p:spPr>
          <a:xfrm>
            <a:off x="971599" y="980728"/>
            <a:ext cx="7200800" cy="3461889"/>
          </a:xfrm>
          <a:prstGeom prst="rect">
            <a:avLst/>
          </a:prstGeom>
        </p:spPr>
      </p:pic>
    </p:spTree>
    <p:extLst>
      <p:ext uri="{BB962C8B-B14F-4D97-AF65-F5344CB8AC3E}">
        <p14:creationId xmlns:p14="http://schemas.microsoft.com/office/powerpoint/2010/main" val="193736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5760" y="2459504"/>
            <a:ext cx="8892480" cy="1938992"/>
          </a:xfrm>
          <a:prstGeom prst="rect">
            <a:avLst/>
          </a:prstGeom>
          <a:noFill/>
        </p:spPr>
        <p:txBody>
          <a:bodyPr wrap="square" rtlCol="0">
            <a:spAutoFit/>
          </a:bodyPr>
          <a:lstStyle/>
          <a:p>
            <a:pPr algn="ctr"/>
            <a:r>
              <a:rPr lang="de-CH" sz="6000" b="1" dirty="0"/>
              <a:t>1. Begrüssung / Wahl der Stimmenzähler</a:t>
            </a:r>
          </a:p>
        </p:txBody>
      </p:sp>
    </p:spTree>
    <p:extLst>
      <p:ext uri="{BB962C8B-B14F-4D97-AF65-F5344CB8AC3E}">
        <p14:creationId xmlns:p14="http://schemas.microsoft.com/office/powerpoint/2010/main" val="84068394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760" y="1853823"/>
            <a:ext cx="8892480" cy="2862322"/>
          </a:xfrm>
          <a:prstGeom prst="rect">
            <a:avLst/>
          </a:prstGeom>
          <a:noFill/>
        </p:spPr>
        <p:txBody>
          <a:bodyPr wrap="square" rtlCol="0">
            <a:spAutoFit/>
          </a:bodyPr>
          <a:lstStyle/>
          <a:p>
            <a:pPr algn="ctr"/>
            <a:r>
              <a:rPr lang="de-CH" sz="6000" b="1" dirty="0"/>
              <a:t>Fragen ?</a:t>
            </a:r>
          </a:p>
          <a:p>
            <a:pPr algn="ctr"/>
            <a:endParaRPr lang="de-CH" sz="6000" b="1" dirty="0"/>
          </a:p>
          <a:p>
            <a:pPr algn="ctr"/>
            <a:endParaRPr lang="de-CH" sz="6000" b="1" dirty="0"/>
          </a:p>
        </p:txBody>
      </p:sp>
      <p:sp>
        <p:nvSpPr>
          <p:cNvPr id="4" name="Textfeld 3"/>
          <p:cNvSpPr txBox="1"/>
          <p:nvPr/>
        </p:nvSpPr>
        <p:spPr>
          <a:xfrm>
            <a:off x="0" y="3573016"/>
            <a:ext cx="9144000" cy="1015663"/>
          </a:xfrm>
          <a:prstGeom prst="rect">
            <a:avLst/>
          </a:prstGeom>
          <a:noFill/>
        </p:spPr>
        <p:txBody>
          <a:bodyPr wrap="square" rtlCol="0">
            <a:spAutoFit/>
          </a:bodyPr>
          <a:lstStyle/>
          <a:p>
            <a:pPr algn="ctr"/>
            <a:r>
              <a:rPr lang="de-CH" sz="6000" b="1" dirty="0"/>
              <a:t>Genehmigung  </a:t>
            </a:r>
            <a:r>
              <a:rPr lang="de-CH" sz="3000" b="1" dirty="0"/>
              <a:t>  </a:t>
            </a:r>
          </a:p>
        </p:txBody>
      </p:sp>
    </p:spTree>
    <p:extLst>
      <p:ext uri="{BB962C8B-B14F-4D97-AF65-F5344CB8AC3E}">
        <p14:creationId xmlns:p14="http://schemas.microsoft.com/office/powerpoint/2010/main" val="141026935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760" y="2459504"/>
            <a:ext cx="8892480" cy="1938992"/>
          </a:xfrm>
          <a:prstGeom prst="rect">
            <a:avLst/>
          </a:prstGeom>
          <a:noFill/>
        </p:spPr>
        <p:txBody>
          <a:bodyPr wrap="square" rtlCol="0">
            <a:spAutoFit/>
          </a:bodyPr>
          <a:lstStyle/>
          <a:p>
            <a:pPr algn="ctr"/>
            <a:r>
              <a:rPr lang="de-CH" sz="6000" b="1" dirty="0"/>
              <a:t>3. Bericht der Revisionsstelle</a:t>
            </a:r>
          </a:p>
        </p:txBody>
      </p:sp>
    </p:spTree>
    <p:extLst>
      <p:ext uri="{BB962C8B-B14F-4D97-AF65-F5344CB8AC3E}">
        <p14:creationId xmlns:p14="http://schemas.microsoft.com/office/powerpoint/2010/main" val="392301524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760" y="2459504"/>
            <a:ext cx="8892480" cy="1938992"/>
          </a:xfrm>
          <a:prstGeom prst="rect">
            <a:avLst/>
          </a:prstGeom>
          <a:noFill/>
        </p:spPr>
        <p:txBody>
          <a:bodyPr wrap="square" rtlCol="0">
            <a:spAutoFit/>
          </a:bodyPr>
          <a:lstStyle/>
          <a:p>
            <a:pPr algn="ctr"/>
            <a:r>
              <a:rPr lang="de-CH" sz="6000" b="1" dirty="0"/>
              <a:t>4. Anträge &amp;  Verschiedenes</a:t>
            </a:r>
          </a:p>
        </p:txBody>
      </p:sp>
    </p:spTree>
    <p:extLst>
      <p:ext uri="{BB962C8B-B14F-4D97-AF65-F5344CB8AC3E}">
        <p14:creationId xmlns:p14="http://schemas.microsoft.com/office/powerpoint/2010/main" val="2793808428"/>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760" y="1382286"/>
            <a:ext cx="8892480" cy="4093428"/>
          </a:xfrm>
          <a:prstGeom prst="rect">
            <a:avLst/>
          </a:prstGeom>
          <a:noFill/>
        </p:spPr>
        <p:txBody>
          <a:bodyPr wrap="square" rtlCol="0">
            <a:spAutoFit/>
          </a:bodyPr>
          <a:lstStyle/>
          <a:p>
            <a:pPr algn="ctr"/>
            <a:r>
              <a:rPr lang="de-CH" sz="6000" b="1" dirty="0"/>
              <a:t>2. Protokoll der Urversammlung vom 19.12.2018</a:t>
            </a:r>
          </a:p>
          <a:p>
            <a:pPr algn="ctr"/>
            <a:endParaRPr lang="de-CH" sz="4000" b="1" dirty="0"/>
          </a:p>
          <a:p>
            <a:pPr algn="ctr"/>
            <a:r>
              <a:rPr lang="de-CH" sz="4000" b="1" dirty="0"/>
              <a:t>(lag zur Einsichtnahme auf)</a:t>
            </a:r>
          </a:p>
        </p:txBody>
      </p:sp>
    </p:spTree>
    <p:extLst>
      <p:ext uri="{BB962C8B-B14F-4D97-AF65-F5344CB8AC3E}">
        <p14:creationId xmlns:p14="http://schemas.microsoft.com/office/powerpoint/2010/main" val="666642493"/>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760" y="2921168"/>
            <a:ext cx="8892480" cy="1015663"/>
          </a:xfrm>
          <a:prstGeom prst="rect">
            <a:avLst/>
          </a:prstGeom>
          <a:noFill/>
        </p:spPr>
        <p:txBody>
          <a:bodyPr wrap="square" rtlCol="0">
            <a:spAutoFit/>
          </a:bodyPr>
          <a:lstStyle/>
          <a:p>
            <a:pPr algn="ctr"/>
            <a:r>
              <a:rPr lang="de-CH" sz="6000" b="1" dirty="0"/>
              <a:t>3. Jahresrechnung 2018</a:t>
            </a:r>
          </a:p>
        </p:txBody>
      </p:sp>
    </p:spTree>
    <p:extLst>
      <p:ext uri="{BB962C8B-B14F-4D97-AF65-F5344CB8AC3E}">
        <p14:creationId xmlns:p14="http://schemas.microsoft.com/office/powerpoint/2010/main" val="116720026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188640"/>
            <a:ext cx="9144000" cy="553998"/>
          </a:xfrm>
          <a:prstGeom prst="rect">
            <a:avLst/>
          </a:prstGeom>
          <a:noFill/>
        </p:spPr>
        <p:txBody>
          <a:bodyPr wrap="square" rtlCol="0">
            <a:spAutoFit/>
          </a:bodyPr>
          <a:lstStyle/>
          <a:p>
            <a:pPr algn="ctr"/>
            <a:r>
              <a:rPr lang="de-CH" sz="3000" b="1" dirty="0"/>
              <a:t>Kurzüberblick</a:t>
            </a:r>
          </a:p>
        </p:txBody>
      </p:sp>
      <p:sp>
        <p:nvSpPr>
          <p:cNvPr id="2" name="Textfeld 1"/>
          <p:cNvSpPr txBox="1"/>
          <p:nvPr/>
        </p:nvSpPr>
        <p:spPr>
          <a:xfrm>
            <a:off x="395536" y="1196752"/>
            <a:ext cx="8592930" cy="2554545"/>
          </a:xfrm>
          <a:prstGeom prst="rect">
            <a:avLst/>
          </a:prstGeom>
          <a:noFill/>
        </p:spPr>
        <p:txBody>
          <a:bodyPr wrap="none" rtlCol="0">
            <a:spAutoFit/>
          </a:bodyPr>
          <a:lstStyle/>
          <a:p>
            <a:pPr defTabSz="898525">
              <a:tabLst>
                <a:tab pos="2514600" algn="l"/>
                <a:tab pos="4487863" algn="r"/>
                <a:tab pos="5740400" algn="l"/>
                <a:tab pos="7983538" algn="r"/>
              </a:tabLst>
            </a:pPr>
            <a:r>
              <a:rPr lang="de-CH" dirty="0"/>
              <a:t>		                                          Veränderung zum Vorjahr</a:t>
            </a:r>
          </a:p>
          <a:p>
            <a:pPr defTabSz="898525">
              <a:tabLst>
                <a:tab pos="2870200" algn="l"/>
                <a:tab pos="4935538" algn="r"/>
                <a:tab pos="5918200" algn="l"/>
                <a:tab pos="7983538" algn="r"/>
              </a:tabLst>
            </a:pPr>
            <a:r>
              <a:rPr lang="de-CH" dirty="0"/>
              <a:t>Einnahmen:	Fr.	6'158'728.27	Fr.	+ 475'536.58</a:t>
            </a:r>
          </a:p>
          <a:p>
            <a:pPr defTabSz="898525">
              <a:tabLst>
                <a:tab pos="2870200" algn="l"/>
                <a:tab pos="4935538" algn="r"/>
                <a:tab pos="5918200" algn="l"/>
                <a:tab pos="7983538" algn="r"/>
              </a:tabLst>
            </a:pPr>
            <a:r>
              <a:rPr lang="de-CH" dirty="0"/>
              <a:t>Ausgaben:	Fr.	5'914'591.11	Fr.	- 110'692.24</a:t>
            </a:r>
          </a:p>
          <a:p>
            <a:pPr defTabSz="898525">
              <a:tabLst>
                <a:tab pos="2870200" algn="l"/>
                <a:tab pos="4935538" algn="r"/>
                <a:tab pos="5918200" algn="l"/>
                <a:tab pos="7983538" algn="r"/>
              </a:tabLst>
            </a:pPr>
            <a:r>
              <a:rPr lang="de-CH" dirty="0"/>
              <a:t>Ergebnis:	Fr.	244'137.16	Fr.	 + 586'228.82</a:t>
            </a:r>
          </a:p>
          <a:p>
            <a:pPr defTabSz="898525">
              <a:tabLst>
                <a:tab pos="2870200" algn="l"/>
                <a:tab pos="4935538" algn="r"/>
                <a:tab pos="5918200" algn="l"/>
                <a:tab pos="7983538" algn="r"/>
              </a:tabLst>
            </a:pPr>
            <a:r>
              <a:rPr lang="de-CH" dirty="0"/>
              <a:t>Cash Flow:	Fr.	1'464'417.32	Fr.	+ 794'585.30</a:t>
            </a:r>
          </a:p>
          <a:p>
            <a:pPr defTabSz="898525">
              <a:tabLst>
                <a:tab pos="2870200" algn="l"/>
                <a:tab pos="4935538" algn="r"/>
                <a:tab pos="5918200" algn="l"/>
                <a:tab pos="7983538" algn="r"/>
              </a:tabLst>
            </a:pPr>
            <a:r>
              <a:rPr lang="de-CH" dirty="0"/>
              <a:t>Nettoinvestitionen </a:t>
            </a:r>
            <a:r>
              <a:rPr lang="de-CH" baseline="30000" dirty="0"/>
              <a:t>1</a:t>
            </a:r>
            <a:r>
              <a:rPr lang="de-CH" dirty="0"/>
              <a:t>:	Fr.	382'292.52	Fr.	- 173'317.07</a:t>
            </a:r>
          </a:p>
          <a:p>
            <a:pPr defTabSz="898525">
              <a:tabLst>
                <a:tab pos="2870200" algn="l"/>
                <a:tab pos="4935538" algn="r"/>
                <a:tab pos="5918200" algn="l"/>
                <a:tab pos="7983538" algn="r"/>
              </a:tabLst>
            </a:pPr>
            <a:r>
              <a:rPr lang="de-CH" dirty="0"/>
              <a:t>Pro Kopfverschuldung:	Fr.	6'465.00	Fr.	- 809.00</a:t>
            </a:r>
          </a:p>
          <a:p>
            <a:pPr defTabSz="898525">
              <a:tabLst>
                <a:tab pos="2870200" algn="l"/>
                <a:tab pos="4843463" algn="r"/>
                <a:tab pos="5740400" algn="l"/>
                <a:tab pos="7983538" algn="r"/>
              </a:tabLst>
            </a:pPr>
            <a:r>
              <a:rPr lang="de-CH" baseline="30000" dirty="0"/>
              <a:t>1</a:t>
            </a:r>
            <a:r>
              <a:rPr lang="de-CH" dirty="0"/>
              <a:t> = Nettoinvestitionen inkl. Investitionen im Finanzvermögen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11"/>
          <p:cNvGraphicFramePr>
            <a:graphicFrameLocks noGrp="1"/>
          </p:cNvGraphicFramePr>
          <p:nvPr>
            <p:ph idx="1"/>
            <p:extLst>
              <p:ext uri="{D42A27DB-BD31-4B8C-83A1-F6EECF244321}">
                <p14:modId xmlns:p14="http://schemas.microsoft.com/office/powerpoint/2010/main" val="2890488556"/>
              </p:ext>
            </p:extLst>
          </p:nvPr>
        </p:nvGraphicFramePr>
        <p:xfrm>
          <a:off x="125760" y="764704"/>
          <a:ext cx="8892480" cy="6004372"/>
        </p:xfrm>
        <a:graphic>
          <a:graphicData uri="http://schemas.openxmlformats.org/drawingml/2006/table">
            <a:tbl>
              <a:tblPr firstRow="1" bandRow="1">
                <a:tableStyleId>{21E4AEA4-8DFA-4A89-87EB-49C32662AFE0}</a:tableStyleId>
              </a:tblPr>
              <a:tblGrid>
                <a:gridCol w="2421885">
                  <a:extLst>
                    <a:ext uri="{9D8B030D-6E8A-4147-A177-3AD203B41FA5}">
                      <a16:colId xmlns:a16="http://schemas.microsoft.com/office/drawing/2014/main" val="20000"/>
                    </a:ext>
                  </a:extLst>
                </a:gridCol>
                <a:gridCol w="1518360">
                  <a:extLst>
                    <a:ext uri="{9D8B030D-6E8A-4147-A177-3AD203B41FA5}">
                      <a16:colId xmlns:a16="http://schemas.microsoft.com/office/drawing/2014/main" val="20001"/>
                    </a:ext>
                  </a:extLst>
                </a:gridCol>
                <a:gridCol w="4952235">
                  <a:extLst>
                    <a:ext uri="{9D8B030D-6E8A-4147-A177-3AD203B41FA5}">
                      <a16:colId xmlns:a16="http://schemas.microsoft.com/office/drawing/2014/main" val="20002"/>
                    </a:ext>
                  </a:extLst>
                </a:gridCol>
              </a:tblGrid>
              <a:tr h="310830">
                <a:tc>
                  <a:txBody>
                    <a:bodyPr/>
                    <a:lstStyle/>
                    <a:p>
                      <a:r>
                        <a:rPr lang="de-CH" sz="1400" dirty="0"/>
                        <a:t>Bezeichnung</a:t>
                      </a:r>
                    </a:p>
                  </a:txBody>
                  <a:tcPr marT="45723" marB="45723">
                    <a:solidFill>
                      <a:srgbClr val="009900"/>
                    </a:solidFill>
                  </a:tcPr>
                </a:tc>
                <a:tc>
                  <a:txBody>
                    <a:bodyPr/>
                    <a:lstStyle/>
                    <a:p>
                      <a:r>
                        <a:rPr lang="de-CH" sz="1400" dirty="0"/>
                        <a:t>Betrag</a:t>
                      </a:r>
                    </a:p>
                  </a:txBody>
                  <a:tcPr marT="45723" marB="45723">
                    <a:solidFill>
                      <a:srgbClr val="009900"/>
                    </a:solidFill>
                  </a:tcPr>
                </a:tc>
                <a:tc>
                  <a:txBody>
                    <a:bodyPr/>
                    <a:lstStyle/>
                    <a:p>
                      <a:r>
                        <a:rPr lang="de-CH" sz="1400" dirty="0"/>
                        <a:t>Bemerkungen</a:t>
                      </a:r>
                    </a:p>
                  </a:txBody>
                  <a:tcPr marT="45723" marB="45723">
                    <a:solidFill>
                      <a:srgbClr val="009900"/>
                    </a:solidFill>
                  </a:tcPr>
                </a:tc>
                <a:extLst>
                  <a:ext uri="{0D108BD9-81ED-4DB2-BD59-A6C34878D82A}">
                    <a16:rowId xmlns:a16="http://schemas.microsoft.com/office/drawing/2014/main" val="10000"/>
                  </a:ext>
                </a:extLst>
              </a:tr>
              <a:tr h="193226">
                <a:tc>
                  <a:txBody>
                    <a:bodyPr/>
                    <a:lstStyle/>
                    <a:p>
                      <a:r>
                        <a:rPr lang="de-CH" sz="1100" b="1" dirty="0"/>
                        <a:t>Personalaufwand</a:t>
                      </a:r>
                    </a:p>
                  </a:txBody>
                  <a:tcPr marT="45723" marB="45723"/>
                </a:tc>
                <a:tc>
                  <a:txBody>
                    <a:bodyPr/>
                    <a:lstStyle/>
                    <a:p>
                      <a:pPr>
                        <a:tabLst>
                          <a:tab pos="1252538" algn="r"/>
                        </a:tabLst>
                      </a:pPr>
                      <a:r>
                        <a:rPr lang="de-CH" sz="1100" b="1" dirty="0"/>
                        <a:t>CHF	888'455.20</a:t>
                      </a:r>
                    </a:p>
                  </a:txBody>
                  <a:tcPr marT="45723" marB="45723"/>
                </a:tc>
                <a:tc>
                  <a:txBody>
                    <a:bodyPr/>
                    <a:lstStyle/>
                    <a:p>
                      <a:pPr marL="171450" indent="-171450">
                        <a:buFontTx/>
                        <a:buChar char="-"/>
                      </a:pPr>
                      <a:r>
                        <a:rPr lang="de-CH" sz="1100" b="1" kern="1200" baseline="0" dirty="0">
                          <a:solidFill>
                            <a:schemeClr val="dk1"/>
                          </a:solidFill>
                          <a:latin typeface="+mn-lt"/>
                          <a:ea typeface="+mn-ea"/>
                          <a:cs typeface="+mn-cs"/>
                        </a:rPr>
                        <a:t>Kleiner Minderaufwand gegenüber Vorjahr von Fr. 322.05</a:t>
                      </a:r>
                    </a:p>
                    <a:p>
                      <a:pPr marL="171450" indent="-171450">
                        <a:buFontTx/>
                        <a:buChar char="-"/>
                      </a:pPr>
                      <a:r>
                        <a:rPr lang="de-CH" sz="1100" b="1" kern="1200" baseline="0" dirty="0">
                          <a:solidFill>
                            <a:schemeClr val="dk1"/>
                          </a:solidFill>
                          <a:latin typeface="+mn-lt"/>
                          <a:ea typeface="+mn-ea"/>
                          <a:cs typeface="+mn-cs"/>
                        </a:rPr>
                        <a:t>Keine grösseren Abweichungen</a:t>
                      </a:r>
                    </a:p>
                  </a:txBody>
                  <a:tcPr marT="45723" marB="45723"/>
                </a:tc>
                <a:extLst>
                  <a:ext uri="{0D108BD9-81ED-4DB2-BD59-A6C34878D82A}">
                    <a16:rowId xmlns:a16="http://schemas.microsoft.com/office/drawing/2014/main" val="10001"/>
                  </a:ext>
                </a:extLst>
              </a:tr>
              <a:tr h="403554">
                <a:tc>
                  <a:txBody>
                    <a:bodyPr/>
                    <a:lstStyle/>
                    <a:p>
                      <a:r>
                        <a:rPr lang="de-CH" sz="1100" b="1" dirty="0"/>
                        <a:t>Sachaufwand</a:t>
                      </a:r>
                    </a:p>
                  </a:txBody>
                  <a:tcPr marT="45723" marB="45723"/>
                </a:tc>
                <a:tc>
                  <a:txBody>
                    <a:bodyPr/>
                    <a:lstStyle/>
                    <a:p>
                      <a:pPr>
                        <a:tabLst>
                          <a:tab pos="1252538" algn="r"/>
                        </a:tabLst>
                      </a:pPr>
                      <a:r>
                        <a:rPr lang="de-CH" sz="1100" b="1" dirty="0"/>
                        <a:t>CHF 	1'439'111.45</a:t>
                      </a:r>
                    </a:p>
                  </a:txBody>
                  <a:tcPr marT="45723" marB="45723"/>
                </a:tc>
                <a:tc>
                  <a:txBody>
                    <a:bodyPr/>
                    <a:lstStyle/>
                    <a:p>
                      <a:pPr marL="171450" indent="-171450">
                        <a:buFontTx/>
                        <a:buChar char="-"/>
                      </a:pPr>
                      <a:r>
                        <a:rPr lang="de-CH" sz="1100" b="1" kern="1200" baseline="0" dirty="0">
                          <a:solidFill>
                            <a:schemeClr val="dk1"/>
                          </a:solidFill>
                          <a:latin typeface="+mn-lt"/>
                          <a:ea typeface="+mn-ea"/>
                          <a:cs typeface="+mn-cs"/>
                        </a:rPr>
                        <a:t>Minderaufwand gegenüber Vorjahr um Fr. 329’170.27</a:t>
                      </a:r>
                    </a:p>
                    <a:p>
                      <a:pPr marL="171450" indent="-171450">
                        <a:buFontTx/>
                        <a:buChar char="-"/>
                      </a:pPr>
                      <a:r>
                        <a:rPr lang="de-CH" sz="1100" b="1" kern="1200" dirty="0">
                          <a:solidFill>
                            <a:schemeClr val="dk1"/>
                          </a:solidFill>
                          <a:latin typeface="+mn-lt"/>
                          <a:ea typeface="+mn-ea"/>
                          <a:cs typeface="+mn-cs"/>
                        </a:rPr>
                        <a:t>Grössere Abweichungen in den Bereichen Parkanlage Gemeindefahnen Fr. +14’000.00, Gemeindestrassen Fr. +65'000.00, Wasserversorgung Fr. -55’000.00, Zivilschutz Fr. -15'000.00, Gewässerverbauungen Fr. - 140'000.00, Lawinenverbauungen/Triftgletscher Fr. -138'000.00 &amp; Landwirtschaft Fr. -11'000.00.</a:t>
                      </a:r>
                    </a:p>
                  </a:txBody>
                  <a:tcPr marT="45723" marB="45723"/>
                </a:tc>
                <a:extLst>
                  <a:ext uri="{0D108BD9-81ED-4DB2-BD59-A6C34878D82A}">
                    <a16:rowId xmlns:a16="http://schemas.microsoft.com/office/drawing/2014/main" val="10002"/>
                  </a:ext>
                </a:extLst>
              </a:tr>
              <a:tr h="264206">
                <a:tc>
                  <a:txBody>
                    <a:bodyPr/>
                    <a:lstStyle/>
                    <a:p>
                      <a:r>
                        <a:rPr lang="de-CH" sz="1100" b="1" dirty="0"/>
                        <a:t>Passivzinsen</a:t>
                      </a:r>
                    </a:p>
                  </a:txBody>
                  <a:tcPr marT="45723" marB="45723"/>
                </a:tc>
                <a:tc>
                  <a:txBody>
                    <a:bodyPr/>
                    <a:lstStyle/>
                    <a:p>
                      <a:pPr>
                        <a:tabLst>
                          <a:tab pos="1252538" algn="r"/>
                        </a:tabLst>
                      </a:pPr>
                      <a:r>
                        <a:rPr lang="de-CH" sz="1100" b="1" dirty="0"/>
                        <a:t>CHF	</a:t>
                      </a:r>
                      <a:r>
                        <a:rPr lang="de-CH" sz="1100" b="1" baseline="0" dirty="0"/>
                        <a:t>194'728.94</a:t>
                      </a:r>
                      <a:endParaRPr lang="de-CH" sz="1100" b="1" dirty="0"/>
                    </a:p>
                  </a:txBody>
                  <a:tcPr marT="45723" marB="45723"/>
                </a:tc>
                <a:tc>
                  <a:txBody>
                    <a:bodyPr/>
                    <a:lstStyle/>
                    <a:p>
                      <a:pPr marL="171450" indent="-171450">
                        <a:buFontTx/>
                        <a:buChar char="-"/>
                      </a:pPr>
                      <a:r>
                        <a:rPr lang="de-CH" sz="1100" b="1" kern="1200" dirty="0">
                          <a:solidFill>
                            <a:schemeClr val="dk1"/>
                          </a:solidFill>
                          <a:latin typeface="+mn-lt"/>
                          <a:ea typeface="+mn-ea"/>
                          <a:cs typeface="+mn-cs"/>
                        </a:rPr>
                        <a:t>Gegenüber Vorjahr um Fr. 1’943.00 gestiegen. </a:t>
                      </a:r>
                    </a:p>
                    <a:p>
                      <a:pPr marL="171450" indent="-171450">
                        <a:buFontTx/>
                        <a:buChar char="-"/>
                      </a:pPr>
                      <a:r>
                        <a:rPr lang="de-CH" sz="1100" b="1" kern="1200" baseline="0" dirty="0">
                          <a:solidFill>
                            <a:schemeClr val="dk1"/>
                          </a:solidFill>
                          <a:latin typeface="+mn-lt"/>
                          <a:ea typeface="+mn-ea"/>
                          <a:cs typeface="+mn-cs"/>
                        </a:rPr>
                        <a:t>Vermehrte Beanspruchung Kontokorrentkredit</a:t>
                      </a:r>
                    </a:p>
                  </a:txBody>
                  <a:tcPr marT="45723" marB="45723"/>
                </a:tc>
                <a:extLst>
                  <a:ext uri="{0D108BD9-81ED-4DB2-BD59-A6C34878D82A}">
                    <a16:rowId xmlns:a16="http://schemas.microsoft.com/office/drawing/2014/main" val="10003"/>
                  </a:ext>
                </a:extLst>
              </a:tr>
              <a:tr h="540488">
                <a:tc>
                  <a:txBody>
                    <a:bodyPr/>
                    <a:lstStyle/>
                    <a:p>
                      <a:r>
                        <a:rPr lang="de-CH" sz="1100" b="1" dirty="0"/>
                        <a:t>Abschreibungen</a:t>
                      </a:r>
                      <a:r>
                        <a:rPr lang="de-CH" sz="1100" b="1" baseline="0" dirty="0"/>
                        <a:t> </a:t>
                      </a:r>
                      <a:r>
                        <a:rPr lang="de-CH" sz="1100" b="1" baseline="0" dirty="0" err="1"/>
                        <a:t>Verwaltungsverm</a:t>
                      </a:r>
                      <a:r>
                        <a:rPr lang="de-CH" sz="1100" b="1" baseline="0" dirty="0"/>
                        <a:t>. / Finanzvermögen / Steuerverluste</a:t>
                      </a:r>
                      <a:endParaRPr lang="de-CH" sz="1100" b="1" dirty="0"/>
                    </a:p>
                  </a:txBody>
                  <a:tcPr marT="45723" marB="45723"/>
                </a:tc>
                <a:tc>
                  <a:txBody>
                    <a:bodyPr/>
                    <a:lstStyle/>
                    <a:p>
                      <a:pPr>
                        <a:tabLst>
                          <a:tab pos="1252538" algn="r"/>
                        </a:tabLst>
                      </a:pPr>
                      <a:r>
                        <a:rPr lang="de-CH" sz="1100" b="1" dirty="0"/>
                        <a:t>CHF	</a:t>
                      </a:r>
                      <a:r>
                        <a:rPr lang="de-CH" sz="1100" b="1" baseline="0" dirty="0"/>
                        <a:t>1'220'280.16</a:t>
                      </a:r>
                      <a:endParaRPr lang="de-CH" sz="1100" b="1" dirty="0"/>
                    </a:p>
                  </a:txBody>
                  <a:tcPr marT="45723" marB="45723"/>
                </a:tc>
                <a:tc>
                  <a:txBody>
                    <a:bodyPr/>
                    <a:lstStyle/>
                    <a:p>
                      <a:pPr marL="171450" indent="-171450">
                        <a:buFontTx/>
                        <a:buChar char="-"/>
                      </a:pPr>
                      <a:r>
                        <a:rPr lang="de-CH" sz="1100" b="1" kern="1200" dirty="0">
                          <a:solidFill>
                            <a:schemeClr val="dk1"/>
                          </a:solidFill>
                          <a:latin typeface="+mn-lt"/>
                          <a:ea typeface="+mn-ea"/>
                          <a:cs typeface="+mn-cs"/>
                        </a:rPr>
                        <a:t>Gesetzliche Abschreibungen von 10% werden</a:t>
                      </a:r>
                      <a:r>
                        <a:rPr lang="de-CH" sz="1100" b="1" kern="1200" baseline="0" dirty="0">
                          <a:solidFill>
                            <a:schemeClr val="dk1"/>
                          </a:solidFill>
                          <a:latin typeface="+mn-lt"/>
                          <a:ea typeface="+mn-ea"/>
                          <a:cs typeface="+mn-cs"/>
                        </a:rPr>
                        <a:t> eingehalten.</a:t>
                      </a:r>
                    </a:p>
                    <a:p>
                      <a:pPr marL="171450" indent="-171450">
                        <a:buFontTx/>
                        <a:buChar char="-"/>
                      </a:pPr>
                      <a:r>
                        <a:rPr lang="de-CH" sz="1100" b="1" kern="1200" baseline="0" dirty="0">
                          <a:solidFill>
                            <a:schemeClr val="dk1"/>
                          </a:solidFill>
                          <a:latin typeface="+mn-lt"/>
                          <a:ea typeface="+mn-ea"/>
                          <a:cs typeface="+mn-cs"/>
                        </a:rPr>
                        <a:t>Abschreibungen Verwaltungsvermögen Fr. 964’245.47 inkl. Darlehen BB Hohsaas (50%) von Fr. 250’000.00. </a:t>
                      </a:r>
                    </a:p>
                    <a:p>
                      <a:pPr marL="171450" indent="-171450">
                        <a:buFontTx/>
                        <a:buChar char="-"/>
                      </a:pPr>
                      <a:r>
                        <a:rPr lang="de-CH" sz="1100" b="1" kern="1200" baseline="0" dirty="0">
                          <a:solidFill>
                            <a:schemeClr val="dk1"/>
                          </a:solidFill>
                          <a:latin typeface="+mn-lt"/>
                          <a:ea typeface="+mn-ea"/>
                          <a:cs typeface="+mn-cs"/>
                        </a:rPr>
                        <a:t>Abschreibungen Finanzvermögen Fr. 256’034.69 inkl. Aktien BB Hohsaas (10%) Fr. 170’800.00 (Wert per 31.12.2018 = Fr. 1’536’000.00)</a:t>
                      </a:r>
                    </a:p>
                    <a:p>
                      <a:pPr marL="171450" indent="-171450">
                        <a:buFontTx/>
                        <a:buChar char="-"/>
                      </a:pPr>
                      <a:r>
                        <a:rPr lang="de-CH" sz="1100" b="1" kern="1200" baseline="0" dirty="0">
                          <a:solidFill>
                            <a:schemeClr val="dk1"/>
                          </a:solidFill>
                          <a:latin typeface="+mn-lt"/>
                          <a:ea typeface="+mn-ea"/>
                          <a:cs typeface="+mn-cs"/>
                        </a:rPr>
                        <a:t>Steuer- &amp; Debitorenverluste Fr. 10’324.64</a:t>
                      </a:r>
                    </a:p>
                  </a:txBody>
                  <a:tcPr marT="45723" marB="45723"/>
                </a:tc>
                <a:extLst>
                  <a:ext uri="{0D108BD9-81ED-4DB2-BD59-A6C34878D82A}">
                    <a16:rowId xmlns:a16="http://schemas.microsoft.com/office/drawing/2014/main" val="10004"/>
                  </a:ext>
                </a:extLst>
              </a:tr>
              <a:tr h="139658">
                <a:tc>
                  <a:txBody>
                    <a:bodyPr/>
                    <a:lstStyle/>
                    <a:p>
                      <a:r>
                        <a:rPr lang="de-CH" sz="1100" b="1" dirty="0"/>
                        <a:t>Beiträge ohne Zweckbindung</a:t>
                      </a:r>
                    </a:p>
                  </a:txBody>
                  <a:tcPr marT="45723" marB="45723"/>
                </a:tc>
                <a:tc>
                  <a:txBody>
                    <a:bodyPr/>
                    <a:lstStyle/>
                    <a:p>
                      <a:pPr>
                        <a:tabLst>
                          <a:tab pos="1252538" algn="r"/>
                        </a:tabLst>
                      </a:pPr>
                      <a:r>
                        <a:rPr lang="de-CH" sz="1100" b="1" dirty="0"/>
                        <a:t>CHF	25'518.95</a:t>
                      </a:r>
                    </a:p>
                  </a:txBody>
                  <a:tcPr marT="45723" marB="45723"/>
                </a:tc>
                <a:tc>
                  <a:txBody>
                    <a:bodyPr/>
                    <a:lstStyle/>
                    <a:p>
                      <a:pPr marL="171450" indent="-171450" algn="l" defTabSz="914400" rtl="0" eaLnBrk="1" latinLnBrk="0" hangingPunct="1">
                        <a:buFontTx/>
                        <a:buChar char="-"/>
                      </a:pPr>
                      <a:r>
                        <a:rPr lang="de-CH" sz="1100" b="1" kern="1200" dirty="0">
                          <a:solidFill>
                            <a:schemeClr val="dk1"/>
                          </a:solidFill>
                          <a:latin typeface="+mn-lt"/>
                          <a:ea typeface="+mn-ea"/>
                          <a:cs typeface="+mn-cs"/>
                        </a:rPr>
                        <a:t>Steuern überbaute Grundstücke Art. 188</a:t>
                      </a:r>
                    </a:p>
                  </a:txBody>
                  <a:tcPr marT="45723" marB="45723"/>
                </a:tc>
                <a:extLst>
                  <a:ext uri="{0D108BD9-81ED-4DB2-BD59-A6C34878D82A}">
                    <a16:rowId xmlns:a16="http://schemas.microsoft.com/office/drawing/2014/main" val="10005"/>
                  </a:ext>
                </a:extLst>
              </a:tr>
              <a:tr h="615473">
                <a:tc>
                  <a:txBody>
                    <a:bodyPr/>
                    <a:lstStyle/>
                    <a:p>
                      <a:r>
                        <a:rPr lang="de-CH" sz="1100" b="1" dirty="0"/>
                        <a:t>Entschädigung an Gemeinwesen</a:t>
                      </a:r>
                    </a:p>
                  </a:txBody>
                  <a:tcPr marT="45723" marB="45723"/>
                </a:tc>
                <a:tc>
                  <a:txBody>
                    <a:bodyPr/>
                    <a:lstStyle/>
                    <a:p>
                      <a:pPr>
                        <a:tabLst>
                          <a:tab pos="1252538" algn="r"/>
                        </a:tabLst>
                      </a:pPr>
                      <a:r>
                        <a:rPr lang="de-CH" sz="1100" b="1" dirty="0"/>
                        <a:t>CHF	490'260.65</a:t>
                      </a:r>
                    </a:p>
                  </a:txBody>
                  <a:tcPr marT="45723" marB="45723"/>
                </a:tc>
                <a:tc>
                  <a:txBody>
                    <a:bodyPr/>
                    <a:lstStyle/>
                    <a:p>
                      <a:pPr marL="171450" indent="-171450">
                        <a:buFontTx/>
                        <a:buChar char="-"/>
                      </a:pPr>
                      <a:r>
                        <a:rPr lang="de-CH" sz="1100" b="1" kern="1200" dirty="0">
                          <a:solidFill>
                            <a:schemeClr val="dk1"/>
                          </a:solidFill>
                          <a:latin typeface="+mn-lt"/>
                          <a:ea typeface="+mn-ea"/>
                          <a:cs typeface="+mn-cs"/>
                        </a:rPr>
                        <a:t>Fr. 133’989.67 höher</a:t>
                      </a:r>
                      <a:r>
                        <a:rPr lang="de-CH" sz="1100" b="1" kern="1200" baseline="0" dirty="0">
                          <a:solidFill>
                            <a:schemeClr val="dk1"/>
                          </a:solidFill>
                          <a:latin typeface="+mn-lt"/>
                          <a:ea typeface="+mn-ea"/>
                          <a:cs typeface="+mn-cs"/>
                        </a:rPr>
                        <a:t> als im Vorjahr</a:t>
                      </a:r>
                      <a:r>
                        <a:rPr lang="de-CH" sz="1100" b="1" kern="1200" dirty="0">
                          <a:solidFill>
                            <a:schemeClr val="dk1"/>
                          </a:solidFill>
                          <a:latin typeface="+mn-lt"/>
                          <a:ea typeface="+mn-ea"/>
                          <a:cs typeface="+mn-cs"/>
                        </a:rPr>
                        <a:t>.</a:t>
                      </a:r>
                    </a:p>
                    <a:p>
                      <a:pPr marL="171450" indent="-171450">
                        <a:buFontTx/>
                        <a:buChar char="-"/>
                      </a:pPr>
                      <a:r>
                        <a:rPr lang="de-CH" sz="1100" b="1" kern="1200" dirty="0">
                          <a:solidFill>
                            <a:schemeClr val="dk1"/>
                          </a:solidFill>
                          <a:latin typeface="+mn-lt"/>
                          <a:ea typeface="+mn-ea"/>
                          <a:cs typeface="+mn-cs"/>
                        </a:rPr>
                        <a:t>Neue Buchungsmethode Tourismusförderungstaxen (gem. Kanton)</a:t>
                      </a:r>
                    </a:p>
                    <a:p>
                      <a:pPr marL="171450" indent="-171450">
                        <a:buFontTx/>
                        <a:buChar char="-"/>
                      </a:pPr>
                      <a:r>
                        <a:rPr lang="de-CH" sz="1100" b="1" kern="1200" dirty="0">
                          <a:solidFill>
                            <a:schemeClr val="dk1"/>
                          </a:solidFill>
                          <a:latin typeface="+mn-lt"/>
                          <a:ea typeface="+mn-ea"/>
                          <a:cs typeface="+mn-cs"/>
                        </a:rPr>
                        <a:t>Hierunter fallen: </a:t>
                      </a:r>
                      <a:r>
                        <a:rPr lang="de-CH" sz="1100" b="1" kern="1200" dirty="0" err="1">
                          <a:solidFill>
                            <a:schemeClr val="dk1"/>
                          </a:solidFill>
                          <a:latin typeface="+mn-lt"/>
                          <a:ea typeface="+mn-ea"/>
                          <a:cs typeface="+mn-cs"/>
                        </a:rPr>
                        <a:t>KESB</a:t>
                      </a:r>
                      <a:r>
                        <a:rPr lang="de-CH" sz="1100" b="1" kern="1200" dirty="0">
                          <a:solidFill>
                            <a:schemeClr val="dk1"/>
                          </a:solidFill>
                          <a:latin typeface="+mn-lt"/>
                          <a:ea typeface="+mn-ea"/>
                          <a:cs typeface="+mn-cs"/>
                        </a:rPr>
                        <a:t> </a:t>
                      </a:r>
                      <a:r>
                        <a:rPr lang="de-CH" sz="1100" b="1" kern="1200" dirty="0" err="1">
                          <a:solidFill>
                            <a:schemeClr val="dk1"/>
                          </a:solidFill>
                          <a:latin typeface="+mn-lt"/>
                          <a:ea typeface="+mn-ea"/>
                          <a:cs typeface="+mn-cs"/>
                        </a:rPr>
                        <a:t>Stalden</a:t>
                      </a:r>
                      <a:r>
                        <a:rPr lang="de-CH" sz="1100" b="1" kern="1200" dirty="0">
                          <a:solidFill>
                            <a:schemeClr val="dk1"/>
                          </a:solidFill>
                          <a:latin typeface="+mn-lt"/>
                          <a:ea typeface="+mn-ea"/>
                          <a:cs typeface="+mn-cs"/>
                        </a:rPr>
                        <a:t>-Saas, Stützpunktfeuerwehr Saastal, Schulgelder OS, ARA Saastal &amp; Jugendarbeit Saas</a:t>
                      </a:r>
                    </a:p>
                  </a:txBody>
                  <a:tcPr marT="45723" marB="45723"/>
                </a:tc>
                <a:extLst>
                  <a:ext uri="{0D108BD9-81ED-4DB2-BD59-A6C34878D82A}">
                    <a16:rowId xmlns:a16="http://schemas.microsoft.com/office/drawing/2014/main" val="10006"/>
                  </a:ext>
                </a:extLst>
              </a:tr>
              <a:tr h="429531">
                <a:tc>
                  <a:txBody>
                    <a:bodyPr/>
                    <a:lstStyle/>
                    <a:p>
                      <a:r>
                        <a:rPr lang="de-CH" sz="1100" b="1" dirty="0"/>
                        <a:t>Eigene Beiträge</a:t>
                      </a:r>
                    </a:p>
                  </a:txBody>
                  <a:tcPr marT="45723" marB="45723"/>
                </a:tc>
                <a:tc>
                  <a:txBody>
                    <a:bodyPr/>
                    <a:lstStyle/>
                    <a:p>
                      <a:pPr>
                        <a:tabLst>
                          <a:tab pos="1252538" algn="r"/>
                        </a:tabLst>
                      </a:pPr>
                      <a:r>
                        <a:rPr lang="de-CH" sz="1100" b="1" dirty="0"/>
                        <a:t>CHF</a:t>
                      </a:r>
                      <a:r>
                        <a:rPr lang="de-CH" sz="1100" b="1" baseline="0" dirty="0"/>
                        <a:t>	1'438’793.92</a:t>
                      </a:r>
                      <a:endParaRPr lang="de-CH" sz="1100" b="1" dirty="0"/>
                    </a:p>
                  </a:txBody>
                  <a:tcPr marT="45723" marB="45723"/>
                </a:tc>
                <a:tc>
                  <a:txBody>
                    <a:bodyPr/>
                    <a:lstStyle/>
                    <a:p>
                      <a:pPr marL="171450" indent="-171450">
                        <a:buFontTx/>
                        <a:buChar char="-"/>
                      </a:pPr>
                      <a:r>
                        <a:rPr lang="de-CH" sz="1100" b="1" kern="1200" baseline="0" dirty="0">
                          <a:solidFill>
                            <a:schemeClr val="dk1"/>
                          </a:solidFill>
                          <a:latin typeface="+mn-lt"/>
                          <a:ea typeface="+mn-ea"/>
                          <a:cs typeface="+mn-cs"/>
                        </a:rPr>
                        <a:t>Fr. 153’106.08 weniger Aufwand als budgetiert</a:t>
                      </a:r>
                    </a:p>
                    <a:p>
                      <a:pPr marL="171450" indent="-171450">
                        <a:buFontTx/>
                        <a:buChar char="-"/>
                      </a:pPr>
                      <a:r>
                        <a:rPr lang="de-CH" sz="1100" b="1" kern="1200" baseline="0" dirty="0">
                          <a:solidFill>
                            <a:schemeClr val="dk1"/>
                          </a:solidFill>
                          <a:latin typeface="+mn-lt"/>
                          <a:ea typeface="+mn-ea"/>
                          <a:cs typeface="+mn-cs"/>
                        </a:rPr>
                        <a:t>Fr. 174’680.86 weniger Aufwand als im Vorjahr</a:t>
                      </a:r>
                    </a:p>
                    <a:p>
                      <a:pPr marL="171450" indent="-171450">
                        <a:buFontTx/>
                        <a:buChar char="-"/>
                      </a:pPr>
                      <a:r>
                        <a:rPr lang="de-CH" sz="1100" b="1" kern="1200" baseline="0" dirty="0">
                          <a:solidFill>
                            <a:schemeClr val="dk1"/>
                          </a:solidFill>
                          <a:latin typeface="+mn-lt"/>
                          <a:ea typeface="+mn-ea"/>
                          <a:cs typeface="+mn-cs"/>
                        </a:rPr>
                        <a:t>Grössere Abweichungen in den Primar- &amp; Orientierungsschule, Kantonsstrasse, Tourismus (Beitrag </a:t>
                      </a:r>
                      <a:r>
                        <a:rPr lang="de-CH" sz="1100" b="1" kern="1200" baseline="0" dirty="0" err="1">
                          <a:solidFill>
                            <a:schemeClr val="dk1"/>
                          </a:solidFill>
                          <a:latin typeface="+mn-lt"/>
                          <a:ea typeface="+mn-ea"/>
                          <a:cs typeface="+mn-cs"/>
                        </a:rPr>
                        <a:t>WinterCard</a:t>
                      </a:r>
                      <a:r>
                        <a:rPr lang="de-CH" sz="1100" b="1" kern="1200" baseline="0" dirty="0">
                          <a:solidFill>
                            <a:schemeClr val="dk1"/>
                          </a:solidFill>
                          <a:latin typeface="+mn-lt"/>
                          <a:ea typeface="+mn-ea"/>
                          <a:cs typeface="+mn-cs"/>
                        </a:rPr>
                        <a:t>), Vereinsbeiträge (neue Kostenverteilung) &amp; Altersheim (Langzeitpflege).</a:t>
                      </a:r>
                    </a:p>
                  </a:txBody>
                  <a:tcPr marT="45723" marB="45723"/>
                </a:tc>
                <a:extLst>
                  <a:ext uri="{0D108BD9-81ED-4DB2-BD59-A6C34878D82A}">
                    <a16:rowId xmlns:a16="http://schemas.microsoft.com/office/drawing/2014/main" val="10007"/>
                  </a:ext>
                </a:extLst>
              </a:tr>
              <a:tr h="268054">
                <a:tc>
                  <a:txBody>
                    <a:bodyPr/>
                    <a:lstStyle/>
                    <a:p>
                      <a:r>
                        <a:rPr lang="de-CH" sz="1100" b="1" dirty="0"/>
                        <a:t>Einlagen in Spezialfinanzierungen</a:t>
                      </a:r>
                    </a:p>
                  </a:txBody>
                  <a:tcPr marT="45723" marB="45723"/>
                </a:tc>
                <a:tc>
                  <a:txBody>
                    <a:bodyPr/>
                    <a:lstStyle/>
                    <a:p>
                      <a:pPr>
                        <a:tabLst>
                          <a:tab pos="1252538" algn="r"/>
                        </a:tabLst>
                      </a:pPr>
                      <a:r>
                        <a:rPr lang="de-CH" sz="1100" b="1" dirty="0"/>
                        <a:t>CHF	23'282.39</a:t>
                      </a:r>
                    </a:p>
                  </a:txBody>
                  <a:tcPr marT="45723" marB="45723"/>
                </a:tc>
                <a:tc>
                  <a:txBody>
                    <a:bodyPr/>
                    <a:lstStyle/>
                    <a:p>
                      <a:pPr marL="171450" indent="-171450">
                        <a:buFontTx/>
                        <a:buChar char="-"/>
                      </a:pPr>
                      <a:r>
                        <a:rPr lang="de-CH" sz="1100" b="1" kern="1200" baseline="0" dirty="0">
                          <a:solidFill>
                            <a:schemeClr val="dk1"/>
                          </a:solidFill>
                          <a:latin typeface="+mn-lt"/>
                          <a:ea typeface="+mn-ea"/>
                          <a:cs typeface="+mn-cs"/>
                        </a:rPr>
                        <a:t>Überschuss im Bereich Wasser Fr. 22’116.16 &amp; Abwasser Fr. 1’166.23</a:t>
                      </a:r>
                    </a:p>
                  </a:txBody>
                  <a:tcPr marT="45723" marB="45723"/>
                </a:tc>
                <a:extLst>
                  <a:ext uri="{0D108BD9-81ED-4DB2-BD59-A6C34878D82A}">
                    <a16:rowId xmlns:a16="http://schemas.microsoft.com/office/drawing/2014/main" val="3673676450"/>
                  </a:ext>
                </a:extLst>
              </a:tr>
              <a:tr h="268054">
                <a:tc>
                  <a:txBody>
                    <a:bodyPr/>
                    <a:lstStyle/>
                    <a:p>
                      <a:r>
                        <a:rPr lang="de-CH" sz="1100" b="1" dirty="0"/>
                        <a:t>Interne Verrechnungen</a:t>
                      </a:r>
                    </a:p>
                  </a:txBody>
                  <a:tcPr marT="45723" marB="45723"/>
                </a:tc>
                <a:tc>
                  <a:txBody>
                    <a:bodyPr/>
                    <a:lstStyle/>
                    <a:p>
                      <a:pPr>
                        <a:tabLst>
                          <a:tab pos="1252538" algn="r"/>
                        </a:tabLst>
                      </a:pPr>
                      <a:r>
                        <a:rPr lang="de-CH" sz="1100" b="1" dirty="0"/>
                        <a:t>CHF	194'159.45</a:t>
                      </a:r>
                    </a:p>
                  </a:txBody>
                  <a:tcPr marT="45723" marB="45723"/>
                </a:tc>
                <a:tc>
                  <a:txBody>
                    <a:bodyPr/>
                    <a:lstStyle/>
                    <a:p>
                      <a:pPr marL="171450" indent="-171450">
                        <a:buFontTx/>
                        <a:buChar char="-"/>
                      </a:pPr>
                      <a:r>
                        <a:rPr lang="de-CH" sz="1100" b="1" kern="1200" baseline="0" dirty="0">
                          <a:solidFill>
                            <a:schemeClr val="dk1"/>
                          </a:solidFill>
                          <a:latin typeface="+mn-lt"/>
                          <a:ea typeface="+mn-ea"/>
                          <a:cs typeface="+mn-cs"/>
                        </a:rPr>
                        <a:t>Interne Verrechnungen Personalaufwand Werkhof/Verwaltung sowie Darlehenszinsen</a:t>
                      </a:r>
                    </a:p>
                  </a:txBody>
                  <a:tcPr marT="45723" marB="45723"/>
                </a:tc>
                <a:extLst>
                  <a:ext uri="{0D108BD9-81ED-4DB2-BD59-A6C34878D82A}">
                    <a16:rowId xmlns:a16="http://schemas.microsoft.com/office/drawing/2014/main" val="10009"/>
                  </a:ext>
                </a:extLst>
              </a:tr>
            </a:tbl>
          </a:graphicData>
        </a:graphic>
      </p:graphicFrame>
      <p:sp>
        <p:nvSpPr>
          <p:cNvPr id="4" name="Textfeld 3"/>
          <p:cNvSpPr txBox="1"/>
          <p:nvPr/>
        </p:nvSpPr>
        <p:spPr>
          <a:xfrm>
            <a:off x="0" y="188640"/>
            <a:ext cx="9144000" cy="553998"/>
          </a:xfrm>
          <a:prstGeom prst="rect">
            <a:avLst/>
          </a:prstGeom>
          <a:noFill/>
        </p:spPr>
        <p:txBody>
          <a:bodyPr wrap="square" rtlCol="0">
            <a:spAutoFit/>
          </a:bodyPr>
          <a:lstStyle/>
          <a:p>
            <a:pPr algn="ctr"/>
            <a:r>
              <a:rPr lang="de-CH" sz="3000" b="1" dirty="0"/>
              <a:t>Laufende Rechnung - Aufwand</a:t>
            </a:r>
          </a:p>
        </p:txBody>
      </p:sp>
    </p:spTree>
    <p:extLst>
      <p:ext uri="{BB962C8B-B14F-4D97-AF65-F5344CB8AC3E}">
        <p14:creationId xmlns:p14="http://schemas.microsoft.com/office/powerpoint/2010/main" val="388287010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11"/>
          <p:cNvGraphicFramePr>
            <a:graphicFrameLocks noGrp="1"/>
          </p:cNvGraphicFramePr>
          <p:nvPr>
            <p:ph idx="1"/>
            <p:extLst>
              <p:ext uri="{D42A27DB-BD31-4B8C-83A1-F6EECF244321}">
                <p14:modId xmlns:p14="http://schemas.microsoft.com/office/powerpoint/2010/main" val="4189390748"/>
              </p:ext>
            </p:extLst>
          </p:nvPr>
        </p:nvGraphicFramePr>
        <p:xfrm>
          <a:off x="125760" y="764705"/>
          <a:ext cx="8892480" cy="5867899"/>
        </p:xfrm>
        <a:graphic>
          <a:graphicData uri="http://schemas.openxmlformats.org/drawingml/2006/table">
            <a:tbl>
              <a:tblPr firstRow="1" bandRow="1">
                <a:tableStyleId>{21E4AEA4-8DFA-4A89-87EB-49C32662AFE0}</a:tableStyleId>
              </a:tblPr>
              <a:tblGrid>
                <a:gridCol w="2421885">
                  <a:extLst>
                    <a:ext uri="{9D8B030D-6E8A-4147-A177-3AD203B41FA5}">
                      <a16:colId xmlns:a16="http://schemas.microsoft.com/office/drawing/2014/main" val="20000"/>
                    </a:ext>
                  </a:extLst>
                </a:gridCol>
                <a:gridCol w="1518360">
                  <a:extLst>
                    <a:ext uri="{9D8B030D-6E8A-4147-A177-3AD203B41FA5}">
                      <a16:colId xmlns:a16="http://schemas.microsoft.com/office/drawing/2014/main" val="20001"/>
                    </a:ext>
                  </a:extLst>
                </a:gridCol>
                <a:gridCol w="4952235">
                  <a:extLst>
                    <a:ext uri="{9D8B030D-6E8A-4147-A177-3AD203B41FA5}">
                      <a16:colId xmlns:a16="http://schemas.microsoft.com/office/drawing/2014/main" val="20002"/>
                    </a:ext>
                  </a:extLst>
                </a:gridCol>
              </a:tblGrid>
              <a:tr h="286091">
                <a:tc>
                  <a:txBody>
                    <a:bodyPr/>
                    <a:lstStyle/>
                    <a:p>
                      <a:r>
                        <a:rPr lang="de-CH" sz="1400" dirty="0"/>
                        <a:t>Bezeichnung</a:t>
                      </a:r>
                    </a:p>
                  </a:txBody>
                  <a:tcPr marT="45723" marB="45723">
                    <a:solidFill>
                      <a:srgbClr val="009900"/>
                    </a:solidFill>
                  </a:tcPr>
                </a:tc>
                <a:tc>
                  <a:txBody>
                    <a:bodyPr/>
                    <a:lstStyle/>
                    <a:p>
                      <a:r>
                        <a:rPr lang="de-CH" sz="1400" dirty="0"/>
                        <a:t>Betrag</a:t>
                      </a:r>
                    </a:p>
                  </a:txBody>
                  <a:tcPr marT="45723" marB="45723">
                    <a:solidFill>
                      <a:srgbClr val="009900"/>
                    </a:solidFill>
                  </a:tcPr>
                </a:tc>
                <a:tc>
                  <a:txBody>
                    <a:bodyPr/>
                    <a:lstStyle/>
                    <a:p>
                      <a:r>
                        <a:rPr lang="de-CH" sz="1400" dirty="0"/>
                        <a:t>Bemerkungen</a:t>
                      </a:r>
                    </a:p>
                  </a:txBody>
                  <a:tcPr marT="45723" marB="45723">
                    <a:solidFill>
                      <a:srgbClr val="009900"/>
                    </a:solidFill>
                  </a:tcPr>
                </a:tc>
                <a:extLst>
                  <a:ext uri="{0D108BD9-81ED-4DB2-BD59-A6C34878D82A}">
                    <a16:rowId xmlns:a16="http://schemas.microsoft.com/office/drawing/2014/main" val="10000"/>
                  </a:ext>
                </a:extLst>
              </a:tr>
              <a:tr h="557873">
                <a:tc>
                  <a:txBody>
                    <a:bodyPr/>
                    <a:lstStyle/>
                    <a:p>
                      <a:r>
                        <a:rPr lang="de-CH" sz="1100" b="1" dirty="0"/>
                        <a:t>Steuern</a:t>
                      </a:r>
                    </a:p>
                  </a:txBody>
                  <a:tcPr marT="45723" marB="45723"/>
                </a:tc>
                <a:tc>
                  <a:txBody>
                    <a:bodyPr/>
                    <a:lstStyle/>
                    <a:p>
                      <a:pPr>
                        <a:tabLst>
                          <a:tab pos="1252538" algn="r"/>
                        </a:tabLst>
                      </a:pPr>
                      <a:r>
                        <a:rPr lang="de-CH" sz="1100" b="1" dirty="0"/>
                        <a:t>CHF	2'788'123.89</a:t>
                      </a:r>
                    </a:p>
                  </a:txBody>
                  <a:tcPr marT="45723" marB="45723"/>
                </a:tc>
                <a:tc>
                  <a:txBody>
                    <a:bodyPr/>
                    <a:lstStyle/>
                    <a:p>
                      <a:pPr marL="171450" indent="-171450">
                        <a:buFontTx/>
                        <a:buChar char="-"/>
                      </a:pPr>
                      <a:r>
                        <a:rPr lang="de-CH" sz="1100" b="1" kern="1200" baseline="0" dirty="0">
                          <a:solidFill>
                            <a:schemeClr val="dk1"/>
                          </a:solidFill>
                          <a:latin typeface="+mn-lt"/>
                          <a:ea typeface="+mn-ea"/>
                          <a:cs typeface="+mn-cs"/>
                        </a:rPr>
                        <a:t>Gegenüber Vorjahr Mindereinnahmen von Fr. 98’885.44</a:t>
                      </a:r>
                    </a:p>
                    <a:p>
                      <a:pPr marL="171450" indent="-171450">
                        <a:buFontTx/>
                        <a:buChar char="-"/>
                      </a:pPr>
                      <a:r>
                        <a:rPr lang="de-CH" sz="1100" b="1" kern="1200" baseline="0" dirty="0">
                          <a:solidFill>
                            <a:schemeClr val="dk1"/>
                          </a:solidFill>
                          <a:latin typeface="+mn-lt"/>
                          <a:ea typeface="+mn-ea"/>
                          <a:cs typeface="+mn-cs"/>
                        </a:rPr>
                        <a:t>Gegenüber Budget Mindereinnahmen von rund Fr. 60’000.00</a:t>
                      </a:r>
                    </a:p>
                    <a:p>
                      <a:pPr marL="171450" indent="-171450">
                        <a:buFontTx/>
                        <a:buChar char="-"/>
                      </a:pPr>
                      <a:r>
                        <a:rPr lang="de-CH" sz="1100" b="1" kern="1200" baseline="0" dirty="0">
                          <a:solidFill>
                            <a:schemeClr val="dk1"/>
                          </a:solidFill>
                          <a:latin typeface="+mn-lt"/>
                          <a:ea typeface="+mn-ea"/>
                          <a:cs typeface="+mn-cs"/>
                        </a:rPr>
                        <a:t>Definitive Veranlagungen Selbständige noch nicht vorgenommen</a:t>
                      </a:r>
                    </a:p>
                  </a:txBody>
                  <a:tcPr marT="45723" marB="45723"/>
                </a:tc>
                <a:extLst>
                  <a:ext uri="{0D108BD9-81ED-4DB2-BD59-A6C34878D82A}">
                    <a16:rowId xmlns:a16="http://schemas.microsoft.com/office/drawing/2014/main" val="10001"/>
                  </a:ext>
                </a:extLst>
              </a:tr>
              <a:tr h="243178">
                <a:tc>
                  <a:txBody>
                    <a:bodyPr/>
                    <a:lstStyle/>
                    <a:p>
                      <a:r>
                        <a:rPr lang="de-CH" sz="1100" b="1" dirty="0"/>
                        <a:t>Regalien &amp; Konzessionen</a:t>
                      </a:r>
                    </a:p>
                  </a:txBody>
                  <a:tcPr marT="45723" marB="45723"/>
                </a:tc>
                <a:tc>
                  <a:txBody>
                    <a:bodyPr/>
                    <a:lstStyle/>
                    <a:p>
                      <a:pPr>
                        <a:tabLst>
                          <a:tab pos="1252538" algn="r"/>
                        </a:tabLst>
                      </a:pPr>
                      <a:r>
                        <a:rPr lang="de-CH" sz="1100" b="1" dirty="0"/>
                        <a:t>CHF 	446'671.00</a:t>
                      </a:r>
                    </a:p>
                  </a:txBody>
                  <a:tcPr marT="45723" marB="45723"/>
                </a:tc>
                <a:tc>
                  <a:txBody>
                    <a:bodyPr/>
                    <a:lstStyle/>
                    <a:p>
                      <a:pPr marL="171450" indent="-171450">
                        <a:buFontTx/>
                        <a:buChar char="-"/>
                      </a:pPr>
                      <a:r>
                        <a:rPr lang="de-CH" sz="1100" b="1" kern="1200" dirty="0">
                          <a:solidFill>
                            <a:schemeClr val="dk1"/>
                          </a:solidFill>
                          <a:latin typeface="+mn-lt"/>
                          <a:ea typeface="+mn-ea"/>
                          <a:cs typeface="+mn-cs"/>
                        </a:rPr>
                        <a:t>Gegenüber Vorjahr Fr.</a:t>
                      </a:r>
                      <a:r>
                        <a:rPr lang="de-CH" sz="1100" b="1" kern="1200" baseline="0" dirty="0">
                          <a:solidFill>
                            <a:schemeClr val="dk1"/>
                          </a:solidFill>
                          <a:latin typeface="+mn-lt"/>
                          <a:ea typeface="+mn-ea"/>
                          <a:cs typeface="+mn-cs"/>
                        </a:rPr>
                        <a:t> 54’692.00 mehr Einnahmen</a:t>
                      </a:r>
                      <a:r>
                        <a:rPr lang="de-CH" sz="1100" b="1" kern="1200" dirty="0">
                          <a:solidFill>
                            <a:schemeClr val="dk1"/>
                          </a:solidFill>
                          <a:latin typeface="+mn-lt"/>
                          <a:ea typeface="+mn-ea"/>
                          <a:cs typeface="+mn-cs"/>
                        </a:rPr>
                        <a:t> Wasserzinsen</a:t>
                      </a:r>
                    </a:p>
                  </a:txBody>
                  <a:tcPr marT="45723" marB="45723"/>
                </a:tc>
                <a:extLst>
                  <a:ext uri="{0D108BD9-81ED-4DB2-BD59-A6C34878D82A}">
                    <a16:rowId xmlns:a16="http://schemas.microsoft.com/office/drawing/2014/main" val="10002"/>
                  </a:ext>
                </a:extLst>
              </a:tr>
              <a:tr h="557873">
                <a:tc>
                  <a:txBody>
                    <a:bodyPr/>
                    <a:lstStyle/>
                    <a:p>
                      <a:r>
                        <a:rPr lang="de-CH" sz="1100" b="1" dirty="0"/>
                        <a:t>Vermögenserträge</a:t>
                      </a:r>
                    </a:p>
                  </a:txBody>
                  <a:tcPr marT="45723" marB="45723"/>
                </a:tc>
                <a:tc>
                  <a:txBody>
                    <a:bodyPr/>
                    <a:lstStyle/>
                    <a:p>
                      <a:pPr>
                        <a:tabLst>
                          <a:tab pos="1252538" algn="r"/>
                        </a:tabLst>
                      </a:pPr>
                      <a:r>
                        <a:rPr lang="de-CH" sz="1100" b="1" dirty="0"/>
                        <a:t>CHF	</a:t>
                      </a:r>
                      <a:r>
                        <a:rPr lang="de-CH" sz="1100" b="1" baseline="0" dirty="0"/>
                        <a:t>630'578.94</a:t>
                      </a:r>
                      <a:endParaRPr lang="de-CH" sz="1100" b="1" dirty="0"/>
                    </a:p>
                  </a:txBody>
                  <a:tcPr marT="45723" marB="45723"/>
                </a:tc>
                <a:tc>
                  <a:txBody>
                    <a:bodyPr/>
                    <a:lstStyle/>
                    <a:p>
                      <a:pPr marL="171450" indent="-171450">
                        <a:buFontTx/>
                        <a:buChar char="-"/>
                      </a:pPr>
                      <a:r>
                        <a:rPr lang="de-CH" sz="1100" b="1" kern="1200" dirty="0">
                          <a:solidFill>
                            <a:schemeClr val="dk1"/>
                          </a:solidFill>
                          <a:latin typeface="+mn-lt"/>
                          <a:ea typeface="+mn-ea"/>
                          <a:cs typeface="+mn-cs"/>
                        </a:rPr>
                        <a:t>Mehreinnahmen von Fr. 528’155.89</a:t>
                      </a:r>
                    </a:p>
                    <a:p>
                      <a:pPr marL="171450" indent="-171450">
                        <a:buFontTx/>
                        <a:buChar char="-"/>
                      </a:pPr>
                      <a:r>
                        <a:rPr lang="de-CH" sz="1100" b="1" kern="1200" dirty="0">
                          <a:solidFill>
                            <a:schemeClr val="dk1"/>
                          </a:solidFill>
                          <a:latin typeface="+mn-lt"/>
                          <a:ea typeface="+mn-ea"/>
                          <a:cs typeface="+mn-cs"/>
                        </a:rPr>
                        <a:t>Aufwertung Haus Apotheke (Finanzvermögen) nach Rücksprache mit Kanton um Fr. 524’260.00</a:t>
                      </a:r>
                    </a:p>
                  </a:txBody>
                  <a:tcPr marT="45723" marB="45723"/>
                </a:tc>
                <a:extLst>
                  <a:ext uri="{0D108BD9-81ED-4DB2-BD59-A6C34878D82A}">
                    <a16:rowId xmlns:a16="http://schemas.microsoft.com/office/drawing/2014/main" val="10003"/>
                  </a:ext>
                </a:extLst>
              </a:tr>
              <a:tr h="1187261">
                <a:tc>
                  <a:txBody>
                    <a:bodyPr/>
                    <a:lstStyle/>
                    <a:p>
                      <a:r>
                        <a:rPr lang="de-CH" sz="1100" b="1" dirty="0"/>
                        <a:t>Entgelte</a:t>
                      </a:r>
                    </a:p>
                  </a:txBody>
                  <a:tcPr marT="45723" marB="45723"/>
                </a:tc>
                <a:tc>
                  <a:txBody>
                    <a:bodyPr/>
                    <a:lstStyle/>
                    <a:p>
                      <a:pPr>
                        <a:tabLst>
                          <a:tab pos="1252538" algn="r"/>
                        </a:tabLst>
                      </a:pPr>
                      <a:r>
                        <a:rPr lang="de-CH" sz="1100" b="1" dirty="0"/>
                        <a:t>CHF	</a:t>
                      </a:r>
                      <a:r>
                        <a:rPr lang="de-CH" sz="1100" b="1" baseline="0" dirty="0"/>
                        <a:t>1'232'732.97</a:t>
                      </a:r>
                      <a:endParaRPr lang="de-CH" sz="1100" b="1" dirty="0"/>
                    </a:p>
                  </a:txBody>
                  <a:tcPr marT="45723" marB="45723"/>
                </a:tc>
                <a:tc>
                  <a:txBody>
                    <a:bodyPr/>
                    <a:lstStyle/>
                    <a:p>
                      <a:pPr marL="171450" indent="-171450">
                        <a:buFontTx/>
                        <a:buChar char="-"/>
                      </a:pPr>
                      <a:r>
                        <a:rPr lang="de-CH" sz="1100" b="1" kern="1200" dirty="0">
                          <a:solidFill>
                            <a:schemeClr val="dk1"/>
                          </a:solidFill>
                          <a:latin typeface="+mn-lt"/>
                          <a:ea typeface="+mn-ea"/>
                          <a:cs typeface="+mn-cs"/>
                        </a:rPr>
                        <a:t>Mehreinnahmen von Fr. 235’976.94</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de-CH" sz="1100" b="1" kern="1200" dirty="0">
                          <a:solidFill>
                            <a:schemeClr val="dk1"/>
                          </a:solidFill>
                          <a:latin typeface="+mn-lt"/>
                          <a:ea typeface="+mn-ea"/>
                          <a:cs typeface="+mn-cs"/>
                        </a:rPr>
                        <a:t>Neue Buchungsmethode Tourismusförderungstaxen (gem. Kanton)</a:t>
                      </a:r>
                    </a:p>
                    <a:p>
                      <a:pPr marL="171450" indent="-171450">
                        <a:buFontTx/>
                        <a:buChar char="-"/>
                      </a:pPr>
                      <a:r>
                        <a:rPr lang="de-CH" sz="1100" b="1" kern="1200" dirty="0">
                          <a:solidFill>
                            <a:schemeClr val="dk1"/>
                          </a:solidFill>
                          <a:latin typeface="+mn-lt"/>
                          <a:ea typeface="+mn-ea"/>
                          <a:cs typeface="+mn-cs"/>
                        </a:rPr>
                        <a:t>allgemeine Erträge</a:t>
                      </a:r>
                    </a:p>
                    <a:p>
                      <a:pPr marL="171450" indent="-171450">
                        <a:buFontTx/>
                        <a:buChar char="-"/>
                      </a:pPr>
                      <a:r>
                        <a:rPr lang="de-CH" sz="1100" b="1" kern="1200" dirty="0">
                          <a:solidFill>
                            <a:schemeClr val="dk1"/>
                          </a:solidFill>
                          <a:latin typeface="+mn-lt"/>
                          <a:ea typeface="+mn-ea"/>
                          <a:cs typeface="+mn-cs"/>
                        </a:rPr>
                        <a:t>Feuerwehrersatzgebühr</a:t>
                      </a:r>
                    </a:p>
                    <a:p>
                      <a:pPr marL="171450" indent="-171450">
                        <a:buFontTx/>
                        <a:buChar char="-"/>
                      </a:pPr>
                      <a:r>
                        <a:rPr lang="de-CH" sz="1100" b="1" kern="1200" dirty="0">
                          <a:solidFill>
                            <a:schemeClr val="dk1"/>
                          </a:solidFill>
                          <a:latin typeface="+mn-lt"/>
                          <a:ea typeface="+mn-ea"/>
                          <a:cs typeface="+mn-cs"/>
                        </a:rPr>
                        <a:t>Parkplatzgebühren</a:t>
                      </a:r>
                    </a:p>
                    <a:p>
                      <a:pPr marL="171450" indent="-171450">
                        <a:buFontTx/>
                        <a:buChar char="-"/>
                      </a:pPr>
                      <a:r>
                        <a:rPr lang="de-CH" sz="1100" b="1" kern="1200" dirty="0">
                          <a:solidFill>
                            <a:schemeClr val="dk1"/>
                          </a:solidFill>
                          <a:latin typeface="+mn-lt"/>
                          <a:ea typeface="+mn-ea"/>
                          <a:cs typeface="+mn-cs"/>
                        </a:rPr>
                        <a:t>Kehricht- &amp; Abwassergebühren</a:t>
                      </a:r>
                    </a:p>
                    <a:p>
                      <a:pPr marL="171450" indent="-171450">
                        <a:buFontTx/>
                        <a:buChar char="-"/>
                      </a:pPr>
                      <a:r>
                        <a:rPr lang="de-CH" sz="1100" b="1" kern="1200" dirty="0">
                          <a:solidFill>
                            <a:schemeClr val="dk1"/>
                          </a:solidFill>
                          <a:latin typeface="+mn-lt"/>
                          <a:ea typeface="+mn-ea"/>
                          <a:cs typeface="+mn-cs"/>
                        </a:rPr>
                        <a:t>Dienstleistungen an Dritte, Durchleitungsabgabe EV</a:t>
                      </a:r>
                    </a:p>
                  </a:txBody>
                  <a:tcPr marT="45723" marB="45723"/>
                </a:tc>
                <a:extLst>
                  <a:ext uri="{0D108BD9-81ED-4DB2-BD59-A6C34878D82A}">
                    <a16:rowId xmlns:a16="http://schemas.microsoft.com/office/drawing/2014/main" val="10004"/>
                  </a:ext>
                </a:extLst>
              </a:tr>
              <a:tr h="715220">
                <a:tc>
                  <a:txBody>
                    <a:bodyPr/>
                    <a:lstStyle/>
                    <a:p>
                      <a:r>
                        <a:rPr lang="de-CH" sz="1100" b="1" dirty="0"/>
                        <a:t>Anteile und Beiträge ohne Zweckbindung</a:t>
                      </a:r>
                    </a:p>
                  </a:txBody>
                  <a:tcPr marT="45723" marB="45723"/>
                </a:tc>
                <a:tc>
                  <a:txBody>
                    <a:bodyPr/>
                    <a:lstStyle/>
                    <a:p>
                      <a:pPr>
                        <a:tabLst>
                          <a:tab pos="1252538" algn="r"/>
                        </a:tabLst>
                      </a:pPr>
                      <a:r>
                        <a:rPr lang="de-CH" sz="1100" b="1" dirty="0"/>
                        <a:t>CHF	487'343.65</a:t>
                      </a:r>
                    </a:p>
                  </a:txBody>
                  <a:tcPr marT="45723" marB="45723"/>
                </a:tc>
                <a:tc>
                  <a:txBody>
                    <a:bodyPr/>
                    <a:lstStyle/>
                    <a:p>
                      <a:pPr marL="171450" indent="-171450">
                        <a:buFontTx/>
                        <a:buChar char="-"/>
                      </a:pPr>
                      <a:r>
                        <a:rPr lang="de-CH" sz="1100" b="1" dirty="0"/>
                        <a:t>Beitrag Finanzausgleich von Fr. 483’294.00 (Fr. 12’000.00 Mindereinnahmen)</a:t>
                      </a:r>
                    </a:p>
                    <a:p>
                      <a:pPr marL="171450" indent="-171450">
                        <a:buFontTx/>
                        <a:buChar char="-"/>
                      </a:pPr>
                      <a:r>
                        <a:rPr lang="de-CH" sz="1100" b="1" dirty="0"/>
                        <a:t>Für den Übergang vom alten zum neuen Finanzausgleichssystem erhält die Gemeinde einen Härteausgleichsbeitrag von Fr. 122’879.00 (4 Jahre</a:t>
                      </a:r>
                      <a:r>
                        <a:rPr lang="de-CH" sz="1100" b="1" baseline="0" dirty="0"/>
                        <a:t> fix &amp; 12 Jahre sinkend, aktuell 3. Jahr sinkend)</a:t>
                      </a:r>
                      <a:endParaRPr lang="de-CH" sz="1100" b="1" dirty="0"/>
                    </a:p>
                  </a:txBody>
                  <a:tcPr marT="45723" marB="45723"/>
                </a:tc>
                <a:extLst>
                  <a:ext uri="{0D108BD9-81ED-4DB2-BD59-A6C34878D82A}">
                    <a16:rowId xmlns:a16="http://schemas.microsoft.com/office/drawing/2014/main" val="10005"/>
                  </a:ext>
                </a:extLst>
              </a:tr>
              <a:tr h="557873">
                <a:tc>
                  <a:txBody>
                    <a:bodyPr/>
                    <a:lstStyle/>
                    <a:p>
                      <a:r>
                        <a:rPr lang="de-CH" sz="1100" b="1" dirty="0"/>
                        <a:t>Rückerstattung von Gemeinwesen</a:t>
                      </a:r>
                    </a:p>
                  </a:txBody>
                  <a:tcPr marT="45723" marB="45723"/>
                </a:tc>
                <a:tc>
                  <a:txBody>
                    <a:bodyPr/>
                    <a:lstStyle/>
                    <a:p>
                      <a:pPr>
                        <a:tabLst>
                          <a:tab pos="1252538" algn="r"/>
                        </a:tabLst>
                      </a:pPr>
                      <a:r>
                        <a:rPr lang="de-CH" sz="1100" b="1" dirty="0"/>
                        <a:t>CHF	229'506.65</a:t>
                      </a:r>
                    </a:p>
                  </a:txBody>
                  <a:tcPr marT="45723" marB="45723"/>
                </a:tc>
                <a:tc>
                  <a:txBody>
                    <a:bodyPr/>
                    <a:lstStyle/>
                    <a:p>
                      <a:pPr marL="171450" indent="-171450">
                        <a:buFontTx/>
                        <a:buChar char="-"/>
                      </a:pPr>
                      <a:r>
                        <a:rPr lang="de-CH" sz="1100" b="1" kern="1200" dirty="0">
                          <a:solidFill>
                            <a:schemeClr val="dk1"/>
                          </a:solidFill>
                          <a:latin typeface="+mn-lt"/>
                          <a:ea typeface="+mn-ea"/>
                          <a:cs typeface="+mn-cs"/>
                        </a:rPr>
                        <a:t>Schulgelder Auswärtige</a:t>
                      </a:r>
                    </a:p>
                    <a:p>
                      <a:pPr marL="171450" indent="-171450">
                        <a:buFontTx/>
                        <a:buChar char="-"/>
                      </a:pPr>
                      <a:r>
                        <a:rPr lang="de-CH" sz="1100" b="1" kern="1200" dirty="0">
                          <a:solidFill>
                            <a:schemeClr val="dk1"/>
                          </a:solidFill>
                          <a:latin typeface="+mn-lt"/>
                          <a:ea typeface="+mn-ea"/>
                          <a:cs typeface="+mn-cs"/>
                        </a:rPr>
                        <a:t>Allgemeiner Aufwand Forstrevier</a:t>
                      </a:r>
                    </a:p>
                    <a:p>
                      <a:pPr marL="171450" indent="-171450">
                        <a:buFontTx/>
                        <a:buChar char="-"/>
                      </a:pPr>
                      <a:r>
                        <a:rPr lang="de-CH" sz="1100" b="1" kern="1200" dirty="0">
                          <a:solidFill>
                            <a:schemeClr val="dk1"/>
                          </a:solidFill>
                          <a:latin typeface="+mn-lt"/>
                          <a:ea typeface="+mn-ea"/>
                          <a:cs typeface="+mn-cs"/>
                        </a:rPr>
                        <a:t>Rückerstattungen Kanton</a:t>
                      </a:r>
                    </a:p>
                  </a:txBody>
                  <a:tcPr marT="45723" marB="45723"/>
                </a:tc>
                <a:extLst>
                  <a:ext uri="{0D108BD9-81ED-4DB2-BD59-A6C34878D82A}">
                    <a16:rowId xmlns:a16="http://schemas.microsoft.com/office/drawing/2014/main" val="10006"/>
                  </a:ext>
                </a:extLst>
              </a:tr>
              <a:tr h="558119">
                <a:tc>
                  <a:txBody>
                    <a:bodyPr/>
                    <a:lstStyle/>
                    <a:p>
                      <a:r>
                        <a:rPr lang="de-CH" sz="1100" b="1" dirty="0"/>
                        <a:t>Beiträge für</a:t>
                      </a:r>
                      <a:r>
                        <a:rPr lang="de-CH" sz="1100" b="1" baseline="0" dirty="0"/>
                        <a:t> eigene Rechnung</a:t>
                      </a:r>
                      <a:endParaRPr lang="de-CH" sz="1100" b="1" dirty="0"/>
                    </a:p>
                  </a:txBody>
                  <a:tcPr marT="45723" marB="45723"/>
                </a:tc>
                <a:tc>
                  <a:txBody>
                    <a:bodyPr/>
                    <a:lstStyle/>
                    <a:p>
                      <a:pPr>
                        <a:tabLst>
                          <a:tab pos="1252538" algn="r"/>
                        </a:tabLst>
                      </a:pPr>
                      <a:r>
                        <a:rPr lang="de-CH" sz="1100" b="1" dirty="0"/>
                        <a:t>CHF</a:t>
                      </a:r>
                      <a:r>
                        <a:rPr lang="de-CH" sz="1100" b="1" baseline="0" dirty="0"/>
                        <a:t>	93'704.75</a:t>
                      </a:r>
                      <a:endParaRPr lang="de-CH" sz="1100" b="1" dirty="0"/>
                    </a:p>
                  </a:txBody>
                  <a:tcPr marT="45723" marB="45723"/>
                </a:tc>
                <a:tc>
                  <a:txBody>
                    <a:bodyPr/>
                    <a:lstStyle/>
                    <a:p>
                      <a:pPr marL="171450" indent="-171450">
                        <a:buFontTx/>
                        <a:buChar char="-"/>
                      </a:pPr>
                      <a:r>
                        <a:rPr lang="de-CH" sz="1100" b="1" kern="1200" dirty="0">
                          <a:solidFill>
                            <a:schemeClr val="dk1"/>
                          </a:solidFill>
                          <a:latin typeface="+mn-lt"/>
                          <a:ea typeface="+mn-ea"/>
                          <a:cs typeface="+mn-cs"/>
                        </a:rPr>
                        <a:t>Rückerstattung</a:t>
                      </a:r>
                      <a:r>
                        <a:rPr lang="de-CH" sz="1100" b="1" kern="1200" baseline="0" dirty="0">
                          <a:solidFill>
                            <a:schemeClr val="dk1"/>
                          </a:solidFill>
                          <a:latin typeface="+mn-lt"/>
                          <a:ea typeface="+mn-ea"/>
                          <a:cs typeface="+mn-cs"/>
                        </a:rPr>
                        <a:t> Kanton </a:t>
                      </a:r>
                      <a:r>
                        <a:rPr lang="de-CH" sz="1100" b="1" kern="1200" baseline="0" dirty="0" err="1">
                          <a:solidFill>
                            <a:schemeClr val="dk1"/>
                          </a:solidFill>
                          <a:latin typeface="+mn-lt"/>
                          <a:ea typeface="+mn-ea"/>
                          <a:cs typeface="+mn-cs"/>
                        </a:rPr>
                        <a:t>Rail</a:t>
                      </a:r>
                      <a:r>
                        <a:rPr lang="de-CH" sz="1100" b="1" kern="1200" baseline="0" dirty="0">
                          <a:solidFill>
                            <a:schemeClr val="dk1"/>
                          </a:solidFill>
                          <a:latin typeface="+mn-lt"/>
                          <a:ea typeface="+mn-ea"/>
                          <a:cs typeface="+mn-cs"/>
                        </a:rPr>
                        <a:t>-Check &amp; Bibliothek</a:t>
                      </a:r>
                    </a:p>
                    <a:p>
                      <a:pPr marL="171450" indent="-171450">
                        <a:buFontTx/>
                        <a:buChar char="-"/>
                      </a:pPr>
                      <a:r>
                        <a:rPr lang="de-CH" sz="1100" b="1" kern="1200" baseline="0" dirty="0">
                          <a:solidFill>
                            <a:schemeClr val="dk1"/>
                          </a:solidFill>
                          <a:latin typeface="+mn-lt"/>
                          <a:ea typeface="+mn-ea"/>
                          <a:cs typeface="+mn-cs"/>
                        </a:rPr>
                        <a:t>Subventionen Überwachung Triftgletscher (50%)</a:t>
                      </a:r>
                    </a:p>
                    <a:p>
                      <a:pPr marL="171450" indent="-171450">
                        <a:buFontTx/>
                        <a:buChar char="-"/>
                      </a:pPr>
                      <a:r>
                        <a:rPr lang="de-CH" sz="1100" b="1" kern="1200" baseline="0" dirty="0">
                          <a:solidFill>
                            <a:schemeClr val="dk1"/>
                          </a:solidFill>
                          <a:latin typeface="+mn-lt"/>
                          <a:ea typeface="+mn-ea"/>
                          <a:cs typeface="+mn-cs"/>
                        </a:rPr>
                        <a:t>Anteil Bergbahnen Hohsaas AG Überwachung Triftgletscher (25%)</a:t>
                      </a:r>
                    </a:p>
                  </a:txBody>
                  <a:tcPr marT="45723" marB="45723"/>
                </a:tc>
                <a:extLst>
                  <a:ext uri="{0D108BD9-81ED-4DB2-BD59-A6C34878D82A}">
                    <a16:rowId xmlns:a16="http://schemas.microsoft.com/office/drawing/2014/main" val="10007"/>
                  </a:ext>
                </a:extLst>
              </a:tr>
              <a:tr h="144279">
                <a:tc>
                  <a:txBody>
                    <a:bodyPr/>
                    <a:lstStyle/>
                    <a:p>
                      <a:r>
                        <a:rPr lang="de-CH" sz="1100" b="1" dirty="0"/>
                        <a:t>Entnahme aus Spezialfinanzierungen</a:t>
                      </a:r>
                    </a:p>
                  </a:txBody>
                  <a:tcPr marT="45723" marB="45723"/>
                </a:tc>
                <a:tc>
                  <a:txBody>
                    <a:bodyPr/>
                    <a:lstStyle/>
                    <a:p>
                      <a:pPr>
                        <a:tabLst>
                          <a:tab pos="1252538" algn="r"/>
                        </a:tabLst>
                      </a:pPr>
                      <a:r>
                        <a:rPr lang="de-CH" sz="1100" b="1" dirty="0"/>
                        <a:t>CHF	55'906.97</a:t>
                      </a:r>
                    </a:p>
                  </a:txBody>
                  <a:tcPr marT="45723" marB="45723"/>
                </a:tc>
                <a:tc>
                  <a:txBody>
                    <a:bodyPr/>
                    <a:lstStyle/>
                    <a:p>
                      <a:pPr marL="171450" indent="-171450">
                        <a:buFontTx/>
                        <a:buChar char="-"/>
                      </a:pPr>
                      <a:r>
                        <a:rPr lang="de-CH" sz="1100" b="1" kern="1200" baseline="0" dirty="0">
                          <a:solidFill>
                            <a:schemeClr val="dk1"/>
                          </a:solidFill>
                          <a:latin typeface="+mn-lt"/>
                          <a:ea typeface="+mn-ea"/>
                          <a:cs typeface="+mn-cs"/>
                        </a:rPr>
                        <a:t>Fehlbeiträge im Bereich Abfall Fr. 55’906.97</a:t>
                      </a:r>
                    </a:p>
                  </a:txBody>
                  <a:tcPr marT="45723" marB="45723"/>
                </a:tc>
                <a:extLst>
                  <a:ext uri="{0D108BD9-81ED-4DB2-BD59-A6C34878D82A}">
                    <a16:rowId xmlns:a16="http://schemas.microsoft.com/office/drawing/2014/main" val="10008"/>
                  </a:ext>
                </a:extLst>
              </a:tr>
              <a:tr h="243178">
                <a:tc>
                  <a:txBody>
                    <a:bodyPr/>
                    <a:lstStyle/>
                    <a:p>
                      <a:r>
                        <a:rPr lang="de-CH" sz="1100" b="1" dirty="0"/>
                        <a:t>Interne Verrechnungen</a:t>
                      </a:r>
                    </a:p>
                  </a:txBody>
                  <a:tcPr marT="45723" marB="45723"/>
                </a:tc>
                <a:tc>
                  <a:txBody>
                    <a:bodyPr/>
                    <a:lstStyle/>
                    <a:p>
                      <a:pPr>
                        <a:tabLst>
                          <a:tab pos="1252538" algn="r"/>
                        </a:tabLst>
                      </a:pPr>
                      <a:r>
                        <a:rPr lang="de-CH" sz="1100" b="1" dirty="0"/>
                        <a:t>CHF	194'159.45</a:t>
                      </a:r>
                    </a:p>
                  </a:txBody>
                  <a:tcPr marT="45723" marB="45723"/>
                </a:tc>
                <a:tc>
                  <a:txBody>
                    <a:bodyPr/>
                    <a:lstStyle/>
                    <a:p>
                      <a:pPr marL="171450" marR="0" indent="-171450" algn="l" defTabSz="685800" rtl="0" eaLnBrk="1" fontAlgn="auto" latinLnBrk="0" hangingPunct="1">
                        <a:lnSpc>
                          <a:spcPct val="100000"/>
                        </a:lnSpc>
                        <a:spcBef>
                          <a:spcPts val="0"/>
                        </a:spcBef>
                        <a:spcAft>
                          <a:spcPts val="0"/>
                        </a:spcAft>
                        <a:buClrTx/>
                        <a:buSzTx/>
                        <a:buFontTx/>
                        <a:buChar char="-"/>
                        <a:tabLst/>
                        <a:defRPr/>
                      </a:pPr>
                      <a:r>
                        <a:rPr lang="de-CH" sz="1100" b="1" kern="1200" baseline="0" dirty="0">
                          <a:solidFill>
                            <a:schemeClr val="dk1"/>
                          </a:solidFill>
                          <a:latin typeface="+mn-lt"/>
                          <a:ea typeface="+mn-ea"/>
                          <a:cs typeface="+mn-cs"/>
                        </a:rPr>
                        <a:t>Interne Verrechnungen Personalaufwand sowie Darlehenszinsen</a:t>
                      </a:r>
                    </a:p>
                  </a:txBody>
                  <a:tcPr marT="45723" marB="45723"/>
                </a:tc>
                <a:extLst>
                  <a:ext uri="{0D108BD9-81ED-4DB2-BD59-A6C34878D82A}">
                    <a16:rowId xmlns:a16="http://schemas.microsoft.com/office/drawing/2014/main" val="10009"/>
                  </a:ext>
                </a:extLst>
              </a:tr>
              <a:tr h="381439">
                <a:tc>
                  <a:txBody>
                    <a:bodyPr/>
                    <a:lstStyle/>
                    <a:p>
                      <a:r>
                        <a:rPr lang="de-CH" sz="1100" b="1" dirty="0"/>
                        <a:t>Ertragsüberschuss</a:t>
                      </a:r>
                    </a:p>
                  </a:txBody>
                  <a:tcPr marT="45723" marB="45723"/>
                </a:tc>
                <a:tc>
                  <a:txBody>
                    <a:bodyPr/>
                    <a:lstStyle/>
                    <a:p>
                      <a:pPr>
                        <a:tabLst>
                          <a:tab pos="1252538" algn="r"/>
                        </a:tabLst>
                      </a:pPr>
                      <a:r>
                        <a:rPr lang="de-CH" sz="1100" b="1" dirty="0"/>
                        <a:t>CHF	244’137.16</a:t>
                      </a:r>
                    </a:p>
                  </a:txBody>
                  <a:tcPr marT="45723" marB="45723"/>
                </a:tc>
                <a:tc>
                  <a:txBody>
                    <a:bodyPr/>
                    <a:lstStyle/>
                    <a:p>
                      <a:pPr marL="171450" marR="0" indent="-171450" algn="l" defTabSz="685800" rtl="0" eaLnBrk="1" fontAlgn="auto" latinLnBrk="0" hangingPunct="1">
                        <a:lnSpc>
                          <a:spcPct val="100000"/>
                        </a:lnSpc>
                        <a:spcBef>
                          <a:spcPts val="0"/>
                        </a:spcBef>
                        <a:spcAft>
                          <a:spcPts val="0"/>
                        </a:spcAft>
                        <a:buClrTx/>
                        <a:buSzTx/>
                        <a:buFontTx/>
                        <a:buChar char="-"/>
                        <a:tabLst/>
                        <a:defRPr/>
                      </a:pPr>
                      <a:r>
                        <a:rPr lang="de-CH" sz="1100" b="1" kern="1200" baseline="0" dirty="0">
                          <a:solidFill>
                            <a:schemeClr val="dk1"/>
                          </a:solidFill>
                          <a:latin typeface="+mn-lt"/>
                          <a:ea typeface="+mn-ea"/>
                          <a:cs typeface="+mn-cs"/>
                        </a:rPr>
                        <a:t>Vorjahr Aufwandüberschuss von Fr. 342’091.66</a:t>
                      </a:r>
                    </a:p>
                  </a:txBody>
                  <a:tcPr marT="45723" marB="45723"/>
                </a:tc>
                <a:extLst>
                  <a:ext uri="{0D108BD9-81ED-4DB2-BD59-A6C34878D82A}">
                    <a16:rowId xmlns:a16="http://schemas.microsoft.com/office/drawing/2014/main" val="10010"/>
                  </a:ext>
                </a:extLst>
              </a:tr>
            </a:tbl>
          </a:graphicData>
        </a:graphic>
      </p:graphicFrame>
      <p:sp>
        <p:nvSpPr>
          <p:cNvPr id="4" name="Textfeld 3"/>
          <p:cNvSpPr txBox="1"/>
          <p:nvPr/>
        </p:nvSpPr>
        <p:spPr>
          <a:xfrm>
            <a:off x="0" y="188640"/>
            <a:ext cx="9144000" cy="553998"/>
          </a:xfrm>
          <a:prstGeom prst="rect">
            <a:avLst/>
          </a:prstGeom>
          <a:noFill/>
        </p:spPr>
        <p:txBody>
          <a:bodyPr wrap="square" rtlCol="0">
            <a:spAutoFit/>
          </a:bodyPr>
          <a:lstStyle/>
          <a:p>
            <a:pPr algn="ctr"/>
            <a:r>
              <a:rPr lang="de-CH" sz="3000" b="1" dirty="0"/>
              <a:t>Laufende Rechnung - Ertrag</a:t>
            </a:r>
          </a:p>
        </p:txBody>
      </p:sp>
    </p:spTree>
    <p:extLst>
      <p:ext uri="{BB962C8B-B14F-4D97-AF65-F5344CB8AC3E}">
        <p14:creationId xmlns:p14="http://schemas.microsoft.com/office/powerpoint/2010/main" val="15296567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109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sp>
        <p:nvSpPr>
          <p:cNvPr id="5" name="Textfeld 4"/>
          <p:cNvSpPr txBox="1"/>
          <p:nvPr/>
        </p:nvSpPr>
        <p:spPr>
          <a:xfrm>
            <a:off x="0" y="159382"/>
            <a:ext cx="9144000" cy="553998"/>
          </a:xfrm>
          <a:prstGeom prst="rect">
            <a:avLst/>
          </a:prstGeom>
          <a:noFill/>
        </p:spPr>
        <p:txBody>
          <a:bodyPr wrap="square" rtlCol="0">
            <a:spAutoFit/>
          </a:bodyPr>
          <a:lstStyle/>
          <a:p>
            <a:pPr algn="ctr"/>
            <a:r>
              <a:rPr lang="de-CH" sz="3000" b="1" dirty="0"/>
              <a:t>Investitionsrechnung 2018</a:t>
            </a:r>
          </a:p>
        </p:txBody>
      </p:sp>
      <p:pic>
        <p:nvPicPr>
          <p:cNvPr id="3" name="Grafik 2">
            <a:extLst>
              <a:ext uri="{FF2B5EF4-FFF2-40B4-BE49-F238E27FC236}">
                <a16:creationId xmlns:a16="http://schemas.microsoft.com/office/drawing/2014/main" id="{4BBA9EBF-7DB2-4D5D-B945-1E93D566CBFA}"/>
              </a:ext>
            </a:extLst>
          </p:cNvPr>
          <p:cNvPicPr>
            <a:picLocks noChangeAspect="1"/>
          </p:cNvPicPr>
          <p:nvPr/>
        </p:nvPicPr>
        <p:blipFill rotWithShape="1">
          <a:blip r:embed="rId2"/>
          <a:srcRect l="35825" t="29840" r="36613" b="19761"/>
          <a:stretch/>
        </p:blipFill>
        <p:spPr>
          <a:xfrm>
            <a:off x="1655676" y="684477"/>
            <a:ext cx="5832648" cy="583261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B45E7F6-C4B3-4861-8AB3-EE14127E4BDE}"/>
              </a:ext>
            </a:extLst>
          </p:cNvPr>
          <p:cNvPicPr>
            <a:picLocks noChangeAspect="1"/>
          </p:cNvPicPr>
          <p:nvPr/>
        </p:nvPicPr>
        <p:blipFill rotWithShape="1">
          <a:blip r:embed="rId3"/>
          <a:srcRect l="34332" t="35598" r="37400" b="11122"/>
          <a:stretch/>
        </p:blipFill>
        <p:spPr>
          <a:xfrm rot="5400000">
            <a:off x="1367644" y="126228"/>
            <a:ext cx="6408712" cy="6605544"/>
          </a:xfrm>
          <a:prstGeom prst="rect">
            <a:avLst/>
          </a:prstGeom>
        </p:spPr>
      </p:pic>
    </p:spTree>
    <p:extLst>
      <p:ext uri="{BB962C8B-B14F-4D97-AF65-F5344CB8AC3E}">
        <p14:creationId xmlns:p14="http://schemas.microsoft.com/office/powerpoint/2010/main" val="230938698"/>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740</Words>
  <Application>Microsoft Office PowerPoint</Application>
  <PresentationFormat>Bildschirmpräsentation (4:3)</PresentationFormat>
  <Paragraphs>171</Paragraphs>
  <Slides>22</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Arial Black</vt:lpstr>
      <vt:lpstr>Calibri</vt:lpstr>
      <vt:lpstr>Calibri Light</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Gemeinde Saas Grund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Sandro Kalbermatten</dc:creator>
  <cp:lastModifiedBy>Sandro Kalbermatten</cp:lastModifiedBy>
  <cp:revision>102</cp:revision>
  <dcterms:created xsi:type="dcterms:W3CDTF">2008-05-28T07:58:19Z</dcterms:created>
  <dcterms:modified xsi:type="dcterms:W3CDTF">2019-05-27T12:28:57Z</dcterms:modified>
</cp:coreProperties>
</file>