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7" r:id="rId2"/>
  </p:sldMasterIdLst>
  <p:notesMasterIdLst>
    <p:notesMasterId r:id="rId25"/>
  </p:notesMasterIdLst>
  <p:sldIdLst>
    <p:sldId id="362" r:id="rId3"/>
    <p:sldId id="256" r:id="rId4"/>
    <p:sldId id="268" r:id="rId5"/>
    <p:sldId id="269" r:id="rId6"/>
    <p:sldId id="270" r:id="rId7"/>
    <p:sldId id="257" r:id="rId8"/>
    <p:sldId id="258" r:id="rId9"/>
    <p:sldId id="287" r:id="rId10"/>
    <p:sldId id="430" r:id="rId11"/>
    <p:sldId id="431" r:id="rId12"/>
    <p:sldId id="432" r:id="rId13"/>
    <p:sldId id="265" r:id="rId14"/>
    <p:sldId id="335" r:id="rId15"/>
    <p:sldId id="324" r:id="rId16"/>
    <p:sldId id="325" r:id="rId17"/>
    <p:sldId id="433" r:id="rId18"/>
    <p:sldId id="402" r:id="rId19"/>
    <p:sldId id="439" r:id="rId20"/>
    <p:sldId id="435" r:id="rId21"/>
    <p:sldId id="436" r:id="rId22"/>
    <p:sldId id="437" r:id="rId23"/>
    <p:sldId id="337" r:id="rId24"/>
  </p:sldIdLst>
  <p:sldSz cx="9144000" cy="6858000" type="screen4x3"/>
  <p:notesSz cx="6797675" cy="9928225"/>
  <p:defaultTextStyle>
    <a:defPPr>
      <a:defRPr lang="de-DE"/>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tandardabschnitt" id="{9CD252BF-0EF1-4152-8CE2-5BE1F0CC9B7C}">
          <p14:sldIdLst>
            <p14:sldId id="362"/>
            <p14:sldId id="256"/>
            <p14:sldId id="268"/>
            <p14:sldId id="269"/>
            <p14:sldId id="270"/>
            <p14:sldId id="257"/>
            <p14:sldId id="258"/>
            <p14:sldId id="287"/>
            <p14:sldId id="430"/>
            <p14:sldId id="431"/>
            <p14:sldId id="432"/>
            <p14:sldId id="265"/>
            <p14:sldId id="335"/>
            <p14:sldId id="324"/>
            <p14:sldId id="325"/>
            <p14:sldId id="433"/>
            <p14:sldId id="402"/>
            <p14:sldId id="439"/>
            <p14:sldId id="435"/>
            <p14:sldId id="436"/>
            <p14:sldId id="437"/>
            <p14:sldId id="33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0" autoAdjust="0"/>
    <p:restoredTop sz="96634" autoAdjust="0"/>
  </p:normalViewPr>
  <p:slideViewPr>
    <p:cSldViewPr>
      <p:cViewPr varScale="1">
        <p:scale>
          <a:sx n="148" d="100"/>
          <a:sy n="148" d="100"/>
        </p:scale>
        <p:origin x="224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11EFBA40-2926-45D9-93E6-6997B3474D2A}" type="datetimeFigureOut">
              <a:rPr lang="de-CH" smtClean="0"/>
              <a:t>10.02.2021</a:t>
            </a:fld>
            <a:endParaRPr lang="de-CH"/>
          </a:p>
        </p:txBody>
      </p:sp>
      <p:sp>
        <p:nvSpPr>
          <p:cNvPr id="4" name="Folienbildplatzhalt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7AF8E06E-F187-400F-AF91-E59B9BEC8FC9}" type="slidenum">
              <a:rPr lang="de-CH" smtClean="0"/>
              <a:t>‹Nr.›</a:t>
            </a:fld>
            <a:endParaRPr lang="de-CH"/>
          </a:p>
        </p:txBody>
      </p:sp>
    </p:spTree>
    <p:extLst>
      <p:ext uri="{BB962C8B-B14F-4D97-AF65-F5344CB8AC3E}">
        <p14:creationId xmlns:p14="http://schemas.microsoft.com/office/powerpoint/2010/main" val="1492374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6813" y="1241425"/>
            <a:ext cx="4464050" cy="3349625"/>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7AF8E06E-F187-400F-AF91-E59B9BEC8FC9}" type="slidenum">
              <a:rPr lang="de-CH" smtClean="0"/>
              <a:t>2</a:t>
            </a:fld>
            <a:endParaRPr lang="de-CH"/>
          </a:p>
        </p:txBody>
      </p:sp>
    </p:spTree>
    <p:extLst>
      <p:ext uri="{BB962C8B-B14F-4D97-AF65-F5344CB8AC3E}">
        <p14:creationId xmlns:p14="http://schemas.microsoft.com/office/powerpoint/2010/main" val="855383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de-DE"/>
              <a:t>Titelmasterformat durch Klicken bearbeiten</a:t>
            </a:r>
            <a:endParaRPr lang="de-CH"/>
          </a:p>
        </p:txBody>
      </p:sp>
      <p:sp>
        <p:nvSpPr>
          <p:cNvPr id="3" name="Untertitel 2"/>
          <p:cNvSpPr>
            <a:spLocks noGrp="1"/>
          </p:cNvSpPr>
          <p:nvPr>
            <p:ph type="subTitle" idx="1"/>
          </p:nvPr>
        </p:nvSpPr>
        <p:spPr>
          <a:xfrm>
            <a:off x="1143000" y="3602038"/>
            <a:ext cx="6858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3AB1C247-99F9-44DE-8BAE-C0252FE6AD9D}" type="slidenum">
              <a:rPr lang="de-DE" smtClean="0"/>
              <a:pPr>
                <a:defRPr/>
              </a:pPr>
              <a:t>‹Nr.›</a:t>
            </a:fld>
            <a:endParaRPr lang="de-DE"/>
          </a:p>
        </p:txBody>
      </p:sp>
    </p:spTree>
    <p:extLst>
      <p:ext uri="{BB962C8B-B14F-4D97-AF65-F5344CB8AC3E}">
        <p14:creationId xmlns:p14="http://schemas.microsoft.com/office/powerpoint/2010/main" val="3565707843"/>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83564CAC-BECF-4186-8BA2-419EA8C9B551}" type="slidenum">
              <a:rPr lang="de-DE" smtClean="0"/>
              <a:pPr>
                <a:defRPr/>
              </a:pPr>
              <a:t>‹Nr.›</a:t>
            </a:fld>
            <a:endParaRPr lang="de-DE"/>
          </a:p>
        </p:txBody>
      </p:sp>
    </p:spTree>
    <p:extLst>
      <p:ext uri="{BB962C8B-B14F-4D97-AF65-F5344CB8AC3E}">
        <p14:creationId xmlns:p14="http://schemas.microsoft.com/office/powerpoint/2010/main" val="3533487415"/>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6" y="365125"/>
            <a:ext cx="1971675" cy="5811838"/>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628651"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E4D7E56F-F539-4C51-BB91-2E97E6ABF3FC}" type="slidenum">
              <a:rPr lang="de-DE" smtClean="0"/>
              <a:pPr>
                <a:defRPr/>
              </a:pPr>
              <a:t>‹Nr.›</a:t>
            </a:fld>
            <a:endParaRPr lang="de-DE"/>
          </a:p>
        </p:txBody>
      </p:sp>
    </p:spTree>
    <p:extLst>
      <p:ext uri="{BB962C8B-B14F-4D97-AF65-F5344CB8AC3E}">
        <p14:creationId xmlns:p14="http://schemas.microsoft.com/office/powerpoint/2010/main" val="4022180703"/>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9"/>
            <a:ext cx="8229600" cy="58515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EF03372F-CB7A-4460-8C97-59447FB2F6C9}" type="slidenum">
              <a:rPr lang="de-DE"/>
              <a:pPr>
                <a:defRPr/>
              </a:pPr>
              <a:t>‹Nr.›</a:t>
            </a:fld>
            <a:endParaRPr lang="de-DE"/>
          </a:p>
        </p:txBody>
      </p:sp>
    </p:spTree>
    <p:extLst>
      <p:ext uri="{BB962C8B-B14F-4D97-AF65-F5344CB8AC3E}">
        <p14:creationId xmlns:p14="http://schemas.microsoft.com/office/powerpoint/2010/main" val="3170796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47"/>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3" y="3886200"/>
            <a:ext cx="6400800" cy="1752600"/>
          </a:xfrm>
        </p:spPr>
        <p:txBody>
          <a:bodyPr/>
          <a:lstStyle>
            <a:lvl1pPr marL="0" indent="0" algn="ctr">
              <a:buNone/>
              <a:defRPr/>
            </a:lvl1pPr>
            <a:lvl2pPr marL="342049" indent="0" algn="ctr">
              <a:buNone/>
              <a:defRPr/>
            </a:lvl2pPr>
            <a:lvl3pPr marL="684106" indent="0" algn="ctr">
              <a:buNone/>
              <a:defRPr/>
            </a:lvl3pPr>
            <a:lvl4pPr marL="1026159" indent="0" algn="ctr">
              <a:buNone/>
              <a:defRPr/>
            </a:lvl4pPr>
            <a:lvl5pPr marL="1368212" indent="0" algn="ctr">
              <a:buNone/>
              <a:defRPr/>
            </a:lvl5pPr>
            <a:lvl6pPr marL="1710265" indent="0" algn="ctr">
              <a:buNone/>
              <a:defRPr/>
            </a:lvl6pPr>
            <a:lvl7pPr marL="2052318" indent="0" algn="ctr">
              <a:buNone/>
              <a:defRPr/>
            </a:lvl7pPr>
            <a:lvl8pPr marL="2394372" indent="0" algn="ctr">
              <a:buNone/>
              <a:defRPr/>
            </a:lvl8pPr>
            <a:lvl9pPr marL="2736425" indent="0" algn="ctr">
              <a:buNone/>
              <a:defRPr/>
            </a:lvl9pPr>
          </a:lstStyle>
          <a:p>
            <a:r>
              <a:rPr lang="de-DE"/>
              <a:t>Formatvorlage des Untertitelmasters durch Klicken bearbeiten</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85E05B92-0C6A-4267-BABD-13F42ABD2889}" type="slidenum">
              <a:rPr lang="de-DE"/>
              <a:pPr>
                <a:defRPr/>
              </a:pPr>
              <a:t>‹Nr.›</a:t>
            </a:fld>
            <a:endParaRPr lang="de-DE"/>
          </a:p>
        </p:txBody>
      </p:sp>
    </p:spTree>
    <p:extLst>
      <p:ext uri="{BB962C8B-B14F-4D97-AF65-F5344CB8AC3E}">
        <p14:creationId xmlns:p14="http://schemas.microsoft.com/office/powerpoint/2010/main" val="1616495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8E28397-3A05-4F56-87CD-34950C301F87}" type="slidenum">
              <a:rPr lang="de-DE"/>
              <a:pPr>
                <a:defRPr/>
              </a:pPr>
              <a:t>‹Nr.›</a:t>
            </a:fld>
            <a:endParaRPr lang="de-DE"/>
          </a:p>
        </p:txBody>
      </p:sp>
    </p:spTree>
    <p:extLst>
      <p:ext uri="{BB962C8B-B14F-4D97-AF65-F5344CB8AC3E}">
        <p14:creationId xmlns:p14="http://schemas.microsoft.com/office/powerpoint/2010/main" val="4149587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3"/>
            <a:ext cx="7772400" cy="1362075"/>
          </a:xfrm>
        </p:spPr>
        <p:txBody>
          <a:bodyPr anchor="t"/>
          <a:lstStyle>
            <a:lvl1pPr algn="l">
              <a:defRPr sz="3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35"/>
            <a:ext cx="7772400" cy="1500187"/>
          </a:xfrm>
        </p:spPr>
        <p:txBody>
          <a:bodyPr anchor="b"/>
          <a:lstStyle>
            <a:lvl1pPr marL="0" indent="0">
              <a:buNone/>
              <a:defRPr sz="1500"/>
            </a:lvl1pPr>
            <a:lvl2pPr marL="342049" indent="0">
              <a:buNone/>
              <a:defRPr sz="1350"/>
            </a:lvl2pPr>
            <a:lvl3pPr marL="684106" indent="0">
              <a:buNone/>
              <a:defRPr sz="1200"/>
            </a:lvl3pPr>
            <a:lvl4pPr marL="1026159" indent="0">
              <a:buNone/>
              <a:defRPr sz="1050"/>
            </a:lvl4pPr>
            <a:lvl5pPr marL="1368212" indent="0">
              <a:buNone/>
              <a:defRPr sz="1050"/>
            </a:lvl5pPr>
            <a:lvl6pPr marL="1710265" indent="0">
              <a:buNone/>
              <a:defRPr sz="1050"/>
            </a:lvl6pPr>
            <a:lvl7pPr marL="2052318" indent="0">
              <a:buNone/>
              <a:defRPr sz="1050"/>
            </a:lvl7pPr>
            <a:lvl8pPr marL="2394372" indent="0">
              <a:buNone/>
              <a:defRPr sz="1050"/>
            </a:lvl8pPr>
            <a:lvl9pPr marL="2736425" indent="0">
              <a:buNone/>
              <a:defRPr sz="105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91F3DE0E-1366-4ECB-AC6B-87B75BF10E7E}" type="slidenum">
              <a:rPr lang="de-DE"/>
              <a:pPr>
                <a:defRPr/>
              </a:pPr>
              <a:t>‹Nr.›</a:t>
            </a:fld>
            <a:endParaRPr lang="de-DE"/>
          </a:p>
        </p:txBody>
      </p:sp>
    </p:spTree>
    <p:extLst>
      <p:ext uri="{BB962C8B-B14F-4D97-AF65-F5344CB8AC3E}">
        <p14:creationId xmlns:p14="http://schemas.microsoft.com/office/powerpoint/2010/main" val="792970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2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2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E72F89A6-29BB-451D-95AB-12365F5ADD7F}" type="slidenum">
              <a:rPr lang="de-DE"/>
              <a:pPr>
                <a:defRPr/>
              </a:pPr>
              <a:t>‹Nr.›</a:t>
            </a:fld>
            <a:endParaRPr lang="de-DE"/>
          </a:p>
        </p:txBody>
      </p:sp>
    </p:spTree>
    <p:extLst>
      <p:ext uri="{BB962C8B-B14F-4D97-AF65-F5344CB8AC3E}">
        <p14:creationId xmlns:p14="http://schemas.microsoft.com/office/powerpoint/2010/main" val="2136350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6"/>
            <a:ext cx="4040188" cy="639762"/>
          </a:xfrm>
        </p:spPr>
        <p:txBody>
          <a:bodyPr anchor="b"/>
          <a:lstStyle>
            <a:lvl1pPr marL="0" indent="0">
              <a:buNone/>
              <a:defRPr sz="1800" b="1"/>
            </a:lvl1pPr>
            <a:lvl2pPr marL="342049" indent="0">
              <a:buNone/>
              <a:defRPr sz="1500" b="1"/>
            </a:lvl2pPr>
            <a:lvl3pPr marL="684106" indent="0">
              <a:buNone/>
              <a:defRPr sz="1350" b="1"/>
            </a:lvl3pPr>
            <a:lvl4pPr marL="1026159" indent="0">
              <a:buNone/>
              <a:defRPr sz="1200" b="1"/>
            </a:lvl4pPr>
            <a:lvl5pPr marL="1368212" indent="0">
              <a:buNone/>
              <a:defRPr sz="1200" b="1"/>
            </a:lvl5pPr>
            <a:lvl6pPr marL="1710265" indent="0">
              <a:buNone/>
              <a:defRPr sz="1200" b="1"/>
            </a:lvl6pPr>
            <a:lvl7pPr marL="2052318" indent="0">
              <a:buNone/>
              <a:defRPr sz="1200" b="1"/>
            </a:lvl7pPr>
            <a:lvl8pPr marL="2394372" indent="0">
              <a:buNone/>
              <a:defRPr sz="1200" b="1"/>
            </a:lvl8pPr>
            <a:lvl9pPr marL="2736425" indent="0">
              <a:buNone/>
              <a:defRPr sz="1200" b="1"/>
            </a:lvl9pPr>
          </a:lstStyle>
          <a:p>
            <a:pPr lvl="0"/>
            <a:r>
              <a:rPr lang="de-DE"/>
              <a:t>Textmasterformate durch Klicken bearbeiten</a:t>
            </a:r>
          </a:p>
        </p:txBody>
      </p:sp>
      <p:sp>
        <p:nvSpPr>
          <p:cNvPr id="4" name="Inhaltsplatzhalter 3"/>
          <p:cNvSpPr>
            <a:spLocks noGrp="1"/>
          </p:cNvSpPr>
          <p:nvPr>
            <p:ph sz="half" idx="2"/>
          </p:nvPr>
        </p:nvSpPr>
        <p:spPr>
          <a:xfrm>
            <a:off x="457200" y="2174879"/>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6" y="1535116"/>
            <a:ext cx="4041775" cy="639762"/>
          </a:xfrm>
        </p:spPr>
        <p:txBody>
          <a:bodyPr anchor="b"/>
          <a:lstStyle>
            <a:lvl1pPr marL="0" indent="0">
              <a:buNone/>
              <a:defRPr sz="1800" b="1"/>
            </a:lvl1pPr>
            <a:lvl2pPr marL="342049" indent="0">
              <a:buNone/>
              <a:defRPr sz="1500" b="1"/>
            </a:lvl2pPr>
            <a:lvl3pPr marL="684106" indent="0">
              <a:buNone/>
              <a:defRPr sz="1350" b="1"/>
            </a:lvl3pPr>
            <a:lvl4pPr marL="1026159" indent="0">
              <a:buNone/>
              <a:defRPr sz="1200" b="1"/>
            </a:lvl4pPr>
            <a:lvl5pPr marL="1368212" indent="0">
              <a:buNone/>
              <a:defRPr sz="1200" b="1"/>
            </a:lvl5pPr>
            <a:lvl6pPr marL="1710265" indent="0">
              <a:buNone/>
              <a:defRPr sz="1200" b="1"/>
            </a:lvl6pPr>
            <a:lvl7pPr marL="2052318" indent="0">
              <a:buNone/>
              <a:defRPr sz="1200" b="1"/>
            </a:lvl7pPr>
            <a:lvl8pPr marL="2394372" indent="0">
              <a:buNone/>
              <a:defRPr sz="1200" b="1"/>
            </a:lvl8pPr>
            <a:lvl9pPr marL="2736425" indent="0">
              <a:buNone/>
              <a:defRPr sz="1200" b="1"/>
            </a:lvl9pPr>
          </a:lstStyle>
          <a:p>
            <a:pPr lvl="0"/>
            <a:r>
              <a:rPr lang="de-DE"/>
              <a:t>Textmasterformate durch Klicken bearbeiten</a:t>
            </a:r>
          </a:p>
        </p:txBody>
      </p:sp>
      <p:sp>
        <p:nvSpPr>
          <p:cNvPr id="6" name="Inhaltsplatzhalter 5"/>
          <p:cNvSpPr>
            <a:spLocks noGrp="1"/>
          </p:cNvSpPr>
          <p:nvPr>
            <p:ph sz="quarter" idx="4"/>
          </p:nvPr>
        </p:nvSpPr>
        <p:spPr>
          <a:xfrm>
            <a:off x="4645026" y="2174879"/>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016630BC-EFA4-4E01-A41F-F1E6D222C219}" type="slidenum">
              <a:rPr lang="de-DE"/>
              <a:pPr>
                <a:defRPr/>
              </a:pPr>
              <a:t>‹Nr.›</a:t>
            </a:fld>
            <a:endParaRPr lang="de-DE"/>
          </a:p>
        </p:txBody>
      </p:sp>
    </p:spTree>
    <p:extLst>
      <p:ext uri="{BB962C8B-B14F-4D97-AF65-F5344CB8AC3E}">
        <p14:creationId xmlns:p14="http://schemas.microsoft.com/office/powerpoint/2010/main" val="2449703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F18BA58B-75D3-4718-8F8F-EFD5D2F410C6}" type="slidenum">
              <a:rPr lang="de-DE"/>
              <a:pPr>
                <a:defRPr/>
              </a:pPr>
              <a:t>‹Nr.›</a:t>
            </a:fld>
            <a:endParaRPr lang="de-DE"/>
          </a:p>
        </p:txBody>
      </p:sp>
    </p:spTree>
    <p:extLst>
      <p:ext uri="{BB962C8B-B14F-4D97-AF65-F5344CB8AC3E}">
        <p14:creationId xmlns:p14="http://schemas.microsoft.com/office/powerpoint/2010/main" val="2538235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C1982660-3245-48BF-865A-F5C5B0EB8F5B}" type="slidenum">
              <a:rPr lang="de-DE"/>
              <a:pPr>
                <a:defRPr/>
              </a:pPr>
              <a:t>‹Nr.›</a:t>
            </a:fld>
            <a:endParaRPr lang="de-DE"/>
          </a:p>
        </p:txBody>
      </p:sp>
    </p:spTree>
    <p:extLst>
      <p:ext uri="{BB962C8B-B14F-4D97-AF65-F5344CB8AC3E}">
        <p14:creationId xmlns:p14="http://schemas.microsoft.com/office/powerpoint/2010/main" val="413863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27056FEA-6299-4552-93BB-EB35DAD65C36}" type="slidenum">
              <a:rPr lang="de-DE" smtClean="0"/>
              <a:pPr>
                <a:defRPr/>
              </a:pPr>
              <a:t>‹Nr.›</a:t>
            </a:fld>
            <a:endParaRPr lang="de-DE"/>
          </a:p>
        </p:txBody>
      </p:sp>
    </p:spTree>
    <p:extLst>
      <p:ext uri="{BB962C8B-B14F-4D97-AF65-F5344CB8AC3E}">
        <p14:creationId xmlns:p14="http://schemas.microsoft.com/office/powerpoint/2010/main" val="2321213811"/>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4" y="273050"/>
            <a:ext cx="3008313" cy="1162050"/>
          </a:xfrm>
        </p:spPr>
        <p:txBody>
          <a:bodyPr anchor="b"/>
          <a:lstStyle>
            <a:lvl1pPr algn="l">
              <a:defRPr sz="1500" b="1"/>
            </a:lvl1pPr>
          </a:lstStyle>
          <a:p>
            <a:r>
              <a:rPr lang="de-DE"/>
              <a:t>Titelmasterformat durch Klicken bearbeiten</a:t>
            </a:r>
            <a:endParaRPr lang="de-CH"/>
          </a:p>
        </p:txBody>
      </p:sp>
      <p:sp>
        <p:nvSpPr>
          <p:cNvPr id="3" name="Inhaltsplatzhalter 2"/>
          <p:cNvSpPr>
            <a:spLocks noGrp="1"/>
          </p:cNvSpPr>
          <p:nvPr>
            <p:ph idx="1"/>
          </p:nvPr>
        </p:nvSpPr>
        <p:spPr>
          <a:xfrm>
            <a:off x="3575050" y="27307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4" y="1435103"/>
            <a:ext cx="3008313" cy="4691063"/>
          </a:xfrm>
        </p:spPr>
        <p:txBody>
          <a:bodyPr/>
          <a:lstStyle>
            <a:lvl1pPr marL="0" indent="0">
              <a:buNone/>
              <a:defRPr sz="1050"/>
            </a:lvl1pPr>
            <a:lvl2pPr marL="342049" indent="0">
              <a:buNone/>
              <a:defRPr sz="900"/>
            </a:lvl2pPr>
            <a:lvl3pPr marL="684106" indent="0">
              <a:buNone/>
              <a:defRPr sz="750"/>
            </a:lvl3pPr>
            <a:lvl4pPr marL="1026159" indent="0">
              <a:buNone/>
              <a:defRPr sz="675"/>
            </a:lvl4pPr>
            <a:lvl5pPr marL="1368212" indent="0">
              <a:buNone/>
              <a:defRPr sz="675"/>
            </a:lvl5pPr>
            <a:lvl6pPr marL="1710265" indent="0">
              <a:buNone/>
              <a:defRPr sz="675"/>
            </a:lvl6pPr>
            <a:lvl7pPr marL="2052318" indent="0">
              <a:buNone/>
              <a:defRPr sz="675"/>
            </a:lvl7pPr>
            <a:lvl8pPr marL="2394372" indent="0">
              <a:buNone/>
              <a:defRPr sz="675"/>
            </a:lvl8pPr>
            <a:lvl9pPr marL="2736425" indent="0">
              <a:buNone/>
              <a:defRPr sz="675"/>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5BE6B622-E3CF-417C-AC5B-5A651C451FE1}" type="slidenum">
              <a:rPr lang="de-DE"/>
              <a:pPr>
                <a:defRPr/>
              </a:pPr>
              <a:t>‹Nr.›</a:t>
            </a:fld>
            <a:endParaRPr lang="de-DE"/>
          </a:p>
        </p:txBody>
      </p:sp>
    </p:spTree>
    <p:extLst>
      <p:ext uri="{BB962C8B-B14F-4D97-AF65-F5344CB8AC3E}">
        <p14:creationId xmlns:p14="http://schemas.microsoft.com/office/powerpoint/2010/main" val="18661880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9" y="4800600"/>
            <a:ext cx="5486400" cy="566738"/>
          </a:xfrm>
        </p:spPr>
        <p:txBody>
          <a:bodyPr anchor="b"/>
          <a:lstStyle>
            <a:lvl1pPr algn="l">
              <a:defRPr sz="1500" b="1"/>
            </a:lvl1pPr>
          </a:lstStyle>
          <a:p>
            <a:r>
              <a:rPr lang="de-DE"/>
              <a:t>Titelmasterformat durch Klicken bearbeiten</a:t>
            </a:r>
            <a:endParaRPr lang="de-CH"/>
          </a:p>
        </p:txBody>
      </p:sp>
      <p:sp>
        <p:nvSpPr>
          <p:cNvPr id="3" name="Bildplatzhalter 2"/>
          <p:cNvSpPr>
            <a:spLocks noGrp="1"/>
          </p:cNvSpPr>
          <p:nvPr>
            <p:ph type="pic" idx="1"/>
          </p:nvPr>
        </p:nvSpPr>
        <p:spPr>
          <a:xfrm>
            <a:off x="1792289" y="612775"/>
            <a:ext cx="5486400" cy="4114800"/>
          </a:xfrm>
        </p:spPr>
        <p:txBody>
          <a:bodyPr/>
          <a:lstStyle>
            <a:lvl1pPr marL="0" indent="0">
              <a:buNone/>
              <a:defRPr sz="2400"/>
            </a:lvl1pPr>
            <a:lvl2pPr marL="342049" indent="0">
              <a:buNone/>
              <a:defRPr sz="2100"/>
            </a:lvl2pPr>
            <a:lvl3pPr marL="684106" indent="0">
              <a:buNone/>
              <a:defRPr sz="1800"/>
            </a:lvl3pPr>
            <a:lvl4pPr marL="1026159" indent="0">
              <a:buNone/>
              <a:defRPr sz="1500"/>
            </a:lvl4pPr>
            <a:lvl5pPr marL="1368212" indent="0">
              <a:buNone/>
              <a:defRPr sz="1500"/>
            </a:lvl5pPr>
            <a:lvl6pPr marL="1710265" indent="0">
              <a:buNone/>
              <a:defRPr sz="1500"/>
            </a:lvl6pPr>
            <a:lvl7pPr marL="2052318" indent="0">
              <a:buNone/>
              <a:defRPr sz="1500"/>
            </a:lvl7pPr>
            <a:lvl8pPr marL="2394372" indent="0">
              <a:buNone/>
              <a:defRPr sz="1500"/>
            </a:lvl8pPr>
            <a:lvl9pPr marL="2736425" indent="0">
              <a:buNone/>
              <a:defRPr sz="1500"/>
            </a:lvl9pPr>
          </a:lstStyle>
          <a:p>
            <a:pPr lvl="0"/>
            <a:endParaRPr lang="de-CH" noProof="0"/>
          </a:p>
        </p:txBody>
      </p:sp>
      <p:sp>
        <p:nvSpPr>
          <p:cNvPr id="4" name="Textplatzhalter 3"/>
          <p:cNvSpPr>
            <a:spLocks noGrp="1"/>
          </p:cNvSpPr>
          <p:nvPr>
            <p:ph type="body" sz="half" idx="2"/>
          </p:nvPr>
        </p:nvSpPr>
        <p:spPr>
          <a:xfrm>
            <a:off x="1792289" y="5367338"/>
            <a:ext cx="5486400" cy="804862"/>
          </a:xfrm>
        </p:spPr>
        <p:txBody>
          <a:bodyPr/>
          <a:lstStyle>
            <a:lvl1pPr marL="0" indent="0">
              <a:buNone/>
              <a:defRPr sz="1050"/>
            </a:lvl1pPr>
            <a:lvl2pPr marL="342049" indent="0">
              <a:buNone/>
              <a:defRPr sz="900"/>
            </a:lvl2pPr>
            <a:lvl3pPr marL="684106" indent="0">
              <a:buNone/>
              <a:defRPr sz="750"/>
            </a:lvl3pPr>
            <a:lvl4pPr marL="1026159" indent="0">
              <a:buNone/>
              <a:defRPr sz="675"/>
            </a:lvl4pPr>
            <a:lvl5pPr marL="1368212" indent="0">
              <a:buNone/>
              <a:defRPr sz="675"/>
            </a:lvl5pPr>
            <a:lvl6pPr marL="1710265" indent="0">
              <a:buNone/>
              <a:defRPr sz="675"/>
            </a:lvl6pPr>
            <a:lvl7pPr marL="2052318" indent="0">
              <a:buNone/>
              <a:defRPr sz="675"/>
            </a:lvl7pPr>
            <a:lvl8pPr marL="2394372" indent="0">
              <a:buNone/>
              <a:defRPr sz="675"/>
            </a:lvl8pPr>
            <a:lvl9pPr marL="2736425" indent="0">
              <a:buNone/>
              <a:defRPr sz="675"/>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CB9671-21B2-4C0A-8330-2151E6EA5A37}" type="slidenum">
              <a:rPr lang="de-DE"/>
              <a:pPr>
                <a:defRPr/>
              </a:pPr>
              <a:t>‹Nr.›</a:t>
            </a:fld>
            <a:endParaRPr lang="de-DE"/>
          </a:p>
        </p:txBody>
      </p:sp>
    </p:spTree>
    <p:extLst>
      <p:ext uri="{BB962C8B-B14F-4D97-AF65-F5344CB8AC3E}">
        <p14:creationId xmlns:p14="http://schemas.microsoft.com/office/powerpoint/2010/main" val="19778440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E4B918A3-E8E0-4BED-B914-74F738C6AEA4}" type="slidenum">
              <a:rPr lang="de-DE"/>
              <a:pPr>
                <a:defRPr/>
              </a:pPr>
              <a:t>‹Nr.›</a:t>
            </a:fld>
            <a:endParaRPr lang="de-DE"/>
          </a:p>
        </p:txBody>
      </p:sp>
    </p:spTree>
    <p:extLst>
      <p:ext uri="{BB962C8B-B14F-4D97-AF65-F5344CB8AC3E}">
        <p14:creationId xmlns:p14="http://schemas.microsoft.com/office/powerpoint/2010/main" val="30081612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0"/>
            <a:ext cx="2057400" cy="5851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2" y="274640"/>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40FE5876-C3BA-4987-B3C7-7CAE26056FD8}" type="slidenum">
              <a:rPr lang="de-DE"/>
              <a:pPr>
                <a:defRPr/>
              </a:pPr>
              <a:t>‹Nr.›</a:t>
            </a:fld>
            <a:endParaRPr lang="de-DE"/>
          </a:p>
        </p:txBody>
      </p:sp>
    </p:spTree>
    <p:extLst>
      <p:ext uri="{BB962C8B-B14F-4D97-AF65-F5344CB8AC3E}">
        <p14:creationId xmlns:p14="http://schemas.microsoft.com/office/powerpoint/2010/main" val="38891872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40"/>
            <a:ext cx="8229600" cy="58515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C49309DE-172F-4228-8CD0-1B46E548762F}" type="slidenum">
              <a:rPr lang="de-DE"/>
              <a:pPr>
                <a:defRPr/>
              </a:pPr>
              <a:t>‹Nr.›</a:t>
            </a:fld>
            <a:endParaRPr lang="de-DE"/>
          </a:p>
        </p:txBody>
      </p:sp>
    </p:spTree>
    <p:extLst>
      <p:ext uri="{BB962C8B-B14F-4D97-AF65-F5344CB8AC3E}">
        <p14:creationId xmlns:p14="http://schemas.microsoft.com/office/powerpoint/2010/main" val="165050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9" y="1709740"/>
            <a:ext cx="7886700" cy="2852737"/>
          </a:xfrm>
        </p:spPr>
        <p:txBody>
          <a:bodyPr anchor="b"/>
          <a:lstStyle>
            <a:lvl1pPr>
              <a:defRPr sz="4500"/>
            </a:lvl1pPr>
          </a:lstStyle>
          <a:p>
            <a:r>
              <a:rPr lang="de-DE"/>
              <a:t>Titelmasterformat durch Klicken bearbeiten</a:t>
            </a:r>
            <a:endParaRPr lang="de-CH"/>
          </a:p>
        </p:txBody>
      </p:sp>
      <p:sp>
        <p:nvSpPr>
          <p:cNvPr id="3" name="Textplatzhalter 2"/>
          <p:cNvSpPr>
            <a:spLocks noGrp="1"/>
          </p:cNvSpPr>
          <p:nvPr>
            <p:ph type="body" idx="1"/>
          </p:nvPr>
        </p:nvSpPr>
        <p:spPr>
          <a:xfrm>
            <a:off x="623889" y="4589465"/>
            <a:ext cx="78867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005D9D79-95B6-4A37-B33A-72F3FC0EE7E1}" type="slidenum">
              <a:rPr lang="de-DE" smtClean="0"/>
              <a:pPr>
                <a:defRPr/>
              </a:pPr>
              <a:t>‹Nr.›</a:t>
            </a:fld>
            <a:endParaRPr lang="de-DE"/>
          </a:p>
        </p:txBody>
      </p:sp>
    </p:spTree>
    <p:extLst>
      <p:ext uri="{BB962C8B-B14F-4D97-AF65-F5344CB8AC3E}">
        <p14:creationId xmlns:p14="http://schemas.microsoft.com/office/powerpoint/2010/main" val="316729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628651"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29151"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pPr>
              <a:defRPr/>
            </a:pPr>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pPr>
              <a:defRPr/>
            </a:pPr>
            <a:fld id="{F9682C33-3EC4-44FB-B0E5-4E725E4713EA}" type="slidenum">
              <a:rPr lang="de-DE" smtClean="0"/>
              <a:pPr>
                <a:defRPr/>
              </a:pPr>
              <a:t>‹Nr.›</a:t>
            </a:fld>
            <a:endParaRPr lang="de-DE"/>
          </a:p>
        </p:txBody>
      </p:sp>
    </p:spTree>
    <p:extLst>
      <p:ext uri="{BB962C8B-B14F-4D97-AF65-F5344CB8AC3E}">
        <p14:creationId xmlns:p14="http://schemas.microsoft.com/office/powerpoint/2010/main" val="2253257887"/>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29842" y="365127"/>
            <a:ext cx="7886700" cy="1325563"/>
          </a:xfrm>
        </p:spPr>
        <p:txBody>
          <a:bodyPr/>
          <a:lstStyle/>
          <a:p>
            <a:r>
              <a:rPr lang="de-DE"/>
              <a:t>Titelmasterformat durch Klicken bearbeiten</a:t>
            </a:r>
            <a:endParaRPr lang="de-CH"/>
          </a:p>
        </p:txBody>
      </p:sp>
      <p:sp>
        <p:nvSpPr>
          <p:cNvPr id="3" name="Textplatzhalter 2"/>
          <p:cNvSpPr>
            <a:spLocks noGrp="1"/>
          </p:cNvSpPr>
          <p:nvPr>
            <p:ph type="body" idx="1"/>
          </p:nvPr>
        </p:nvSpPr>
        <p:spPr>
          <a:xfrm>
            <a:off x="629842" y="1681164"/>
            <a:ext cx="3868340"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de-DE"/>
              <a:t>Textmasterformat bearbeiten</a:t>
            </a:r>
          </a:p>
        </p:txBody>
      </p:sp>
      <p:sp>
        <p:nvSpPr>
          <p:cNvPr id="4" name="Inhaltsplatzhalter 3"/>
          <p:cNvSpPr>
            <a:spLocks noGrp="1"/>
          </p:cNvSpPr>
          <p:nvPr>
            <p:ph sz="half" idx="2"/>
          </p:nvPr>
        </p:nvSpPr>
        <p:spPr>
          <a:xfrm>
            <a:off x="629842" y="2505076"/>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29151" y="1681164"/>
            <a:ext cx="3887391"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de-DE"/>
              <a:t>Textmasterformat bearbeiten</a:t>
            </a:r>
          </a:p>
        </p:txBody>
      </p:sp>
      <p:sp>
        <p:nvSpPr>
          <p:cNvPr id="6" name="Inhaltsplatzhalter 5"/>
          <p:cNvSpPr>
            <a:spLocks noGrp="1"/>
          </p:cNvSpPr>
          <p:nvPr>
            <p:ph sz="quarter" idx="4"/>
          </p:nvPr>
        </p:nvSpPr>
        <p:spPr>
          <a:xfrm>
            <a:off x="4629151" y="2505076"/>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pPr>
              <a:defRPr/>
            </a:pPr>
            <a:endParaRPr lang="de-DE"/>
          </a:p>
        </p:txBody>
      </p:sp>
      <p:sp>
        <p:nvSpPr>
          <p:cNvPr id="8" name="Fußzeilenplatzhalter 7"/>
          <p:cNvSpPr>
            <a:spLocks noGrp="1"/>
          </p:cNvSpPr>
          <p:nvPr>
            <p:ph type="ftr" sz="quarter" idx="11"/>
          </p:nvPr>
        </p:nvSpPr>
        <p:spPr/>
        <p:txBody>
          <a:bodyPr/>
          <a:lstStyle/>
          <a:p>
            <a:pPr>
              <a:defRPr/>
            </a:pPr>
            <a:endParaRPr lang="de-DE"/>
          </a:p>
        </p:txBody>
      </p:sp>
      <p:sp>
        <p:nvSpPr>
          <p:cNvPr id="9" name="Foliennummernplatzhalter 8"/>
          <p:cNvSpPr>
            <a:spLocks noGrp="1"/>
          </p:cNvSpPr>
          <p:nvPr>
            <p:ph type="sldNum" sz="quarter" idx="12"/>
          </p:nvPr>
        </p:nvSpPr>
        <p:spPr/>
        <p:txBody>
          <a:bodyPr/>
          <a:lstStyle/>
          <a:p>
            <a:pPr>
              <a:defRPr/>
            </a:pPr>
            <a:fld id="{DB9DD90F-A951-412A-BB7A-4C558FD3B2C8}" type="slidenum">
              <a:rPr lang="de-DE" smtClean="0"/>
              <a:pPr>
                <a:defRPr/>
              </a:pPr>
              <a:t>‹Nr.›</a:t>
            </a:fld>
            <a:endParaRPr lang="de-DE"/>
          </a:p>
        </p:txBody>
      </p:sp>
    </p:spTree>
    <p:extLst>
      <p:ext uri="{BB962C8B-B14F-4D97-AF65-F5344CB8AC3E}">
        <p14:creationId xmlns:p14="http://schemas.microsoft.com/office/powerpoint/2010/main" val="1645218301"/>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pPr>
              <a:defRPr/>
            </a:pPr>
            <a:endParaRPr lang="de-DE"/>
          </a:p>
        </p:txBody>
      </p:sp>
      <p:sp>
        <p:nvSpPr>
          <p:cNvPr id="4" name="Fußzeilenplatzhalter 3"/>
          <p:cNvSpPr>
            <a:spLocks noGrp="1"/>
          </p:cNvSpPr>
          <p:nvPr>
            <p:ph type="ftr" sz="quarter" idx="11"/>
          </p:nvPr>
        </p:nvSpPr>
        <p:spPr/>
        <p:txBody>
          <a:bodyPr/>
          <a:lstStyle/>
          <a:p>
            <a:pPr>
              <a:defRPr/>
            </a:pPr>
            <a:endParaRPr lang="de-DE"/>
          </a:p>
        </p:txBody>
      </p:sp>
      <p:sp>
        <p:nvSpPr>
          <p:cNvPr id="5" name="Foliennummernplatzhalter 4"/>
          <p:cNvSpPr>
            <a:spLocks noGrp="1"/>
          </p:cNvSpPr>
          <p:nvPr>
            <p:ph type="sldNum" sz="quarter" idx="12"/>
          </p:nvPr>
        </p:nvSpPr>
        <p:spPr/>
        <p:txBody>
          <a:bodyPr/>
          <a:lstStyle/>
          <a:p>
            <a:pPr>
              <a:defRPr/>
            </a:pPr>
            <a:fld id="{D6D7995F-D7AC-40B2-8B0E-8E6E8FCDA146}" type="slidenum">
              <a:rPr lang="de-DE" smtClean="0"/>
              <a:pPr>
                <a:defRPr/>
              </a:pPr>
              <a:t>‹Nr.›</a:t>
            </a:fld>
            <a:endParaRPr lang="de-DE"/>
          </a:p>
        </p:txBody>
      </p:sp>
    </p:spTree>
    <p:extLst>
      <p:ext uri="{BB962C8B-B14F-4D97-AF65-F5344CB8AC3E}">
        <p14:creationId xmlns:p14="http://schemas.microsoft.com/office/powerpoint/2010/main" val="689722158"/>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endParaRPr lang="de-DE"/>
          </a:p>
        </p:txBody>
      </p:sp>
      <p:sp>
        <p:nvSpPr>
          <p:cNvPr id="3" name="Fußzeilenplatzhalter 2"/>
          <p:cNvSpPr>
            <a:spLocks noGrp="1"/>
          </p:cNvSpPr>
          <p:nvPr>
            <p:ph type="ftr" sz="quarter" idx="11"/>
          </p:nvPr>
        </p:nvSpPr>
        <p:spPr/>
        <p:txBody>
          <a:bodyPr/>
          <a:lstStyle/>
          <a:p>
            <a:pPr>
              <a:defRPr/>
            </a:pPr>
            <a:endParaRPr lang="de-DE"/>
          </a:p>
        </p:txBody>
      </p:sp>
      <p:sp>
        <p:nvSpPr>
          <p:cNvPr id="4" name="Foliennummernplatzhalter 3"/>
          <p:cNvSpPr>
            <a:spLocks noGrp="1"/>
          </p:cNvSpPr>
          <p:nvPr>
            <p:ph type="sldNum" sz="quarter" idx="12"/>
          </p:nvPr>
        </p:nvSpPr>
        <p:spPr/>
        <p:txBody>
          <a:bodyPr/>
          <a:lstStyle/>
          <a:p>
            <a:pPr>
              <a:defRPr/>
            </a:pPr>
            <a:fld id="{6175A130-B261-47BB-B742-85EB4FBFC10E}" type="slidenum">
              <a:rPr lang="de-DE" smtClean="0"/>
              <a:pPr>
                <a:defRPr/>
              </a:pPr>
              <a:t>‹Nr.›</a:t>
            </a:fld>
            <a:endParaRPr lang="de-DE"/>
          </a:p>
        </p:txBody>
      </p:sp>
    </p:spTree>
    <p:extLst>
      <p:ext uri="{BB962C8B-B14F-4D97-AF65-F5344CB8AC3E}">
        <p14:creationId xmlns:p14="http://schemas.microsoft.com/office/powerpoint/2010/main" val="381864675"/>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9" cy="1600200"/>
          </a:xfrm>
        </p:spPr>
        <p:txBody>
          <a:bodyPr anchor="b"/>
          <a:lstStyle>
            <a:lvl1pPr>
              <a:defRPr sz="2400"/>
            </a:lvl1pPr>
          </a:lstStyle>
          <a:p>
            <a:r>
              <a:rPr lang="de-DE"/>
              <a:t>Titelmasterformat durch Klicken bearbeiten</a:t>
            </a:r>
            <a:endParaRPr lang="de-CH"/>
          </a:p>
        </p:txBody>
      </p:sp>
      <p:sp>
        <p:nvSpPr>
          <p:cNvPr id="3" name="Inhaltsplatzhalter 2"/>
          <p:cNvSpPr>
            <a:spLocks noGrp="1"/>
          </p:cNvSpPr>
          <p:nvPr>
            <p:ph idx="1"/>
          </p:nvPr>
        </p:nvSpPr>
        <p:spPr>
          <a:xfrm>
            <a:off x="3887391" y="987427"/>
            <a:ext cx="4629151"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29841" y="2057400"/>
            <a:ext cx="2949179"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de-DE"/>
              <a:t>Textmasterformat bearbeiten</a:t>
            </a:r>
          </a:p>
        </p:txBody>
      </p:sp>
      <p:sp>
        <p:nvSpPr>
          <p:cNvPr id="5" name="Datumsplatzhalter 4"/>
          <p:cNvSpPr>
            <a:spLocks noGrp="1"/>
          </p:cNvSpPr>
          <p:nvPr>
            <p:ph type="dt" sz="half" idx="10"/>
          </p:nvPr>
        </p:nvSpPr>
        <p:spPr/>
        <p:txBody>
          <a:bodyPr/>
          <a:lstStyle/>
          <a:p>
            <a:pPr>
              <a:defRPr/>
            </a:pPr>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pPr>
              <a:defRPr/>
            </a:pPr>
            <a:fld id="{F02B4F0D-B6BF-4C1B-966E-77F153D4C327}" type="slidenum">
              <a:rPr lang="de-DE" smtClean="0"/>
              <a:pPr>
                <a:defRPr/>
              </a:pPr>
              <a:t>‹Nr.›</a:t>
            </a:fld>
            <a:endParaRPr lang="de-DE"/>
          </a:p>
        </p:txBody>
      </p:sp>
    </p:spTree>
    <p:extLst>
      <p:ext uri="{BB962C8B-B14F-4D97-AF65-F5344CB8AC3E}">
        <p14:creationId xmlns:p14="http://schemas.microsoft.com/office/powerpoint/2010/main" val="227248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9" cy="1600200"/>
          </a:xfrm>
        </p:spPr>
        <p:txBody>
          <a:bodyPr anchor="b"/>
          <a:lstStyle>
            <a:lvl1pPr>
              <a:defRPr sz="2400"/>
            </a:lvl1pPr>
          </a:lstStyle>
          <a:p>
            <a:r>
              <a:rPr lang="de-DE"/>
              <a:t>Titelmasterformat durch Klicken bearbeiten</a:t>
            </a:r>
            <a:endParaRPr lang="de-CH"/>
          </a:p>
        </p:txBody>
      </p:sp>
      <p:sp>
        <p:nvSpPr>
          <p:cNvPr id="3" name="Bildplatzhalter 2"/>
          <p:cNvSpPr>
            <a:spLocks noGrp="1"/>
          </p:cNvSpPr>
          <p:nvPr>
            <p:ph type="pic" idx="1"/>
          </p:nvPr>
        </p:nvSpPr>
        <p:spPr>
          <a:xfrm>
            <a:off x="3887391" y="987427"/>
            <a:ext cx="4629151" cy="48736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de-CH"/>
          </a:p>
        </p:txBody>
      </p:sp>
      <p:sp>
        <p:nvSpPr>
          <p:cNvPr id="4" name="Textplatzhalter 3"/>
          <p:cNvSpPr>
            <a:spLocks noGrp="1"/>
          </p:cNvSpPr>
          <p:nvPr>
            <p:ph type="body" sz="half" idx="2"/>
          </p:nvPr>
        </p:nvSpPr>
        <p:spPr>
          <a:xfrm>
            <a:off x="629841" y="2057400"/>
            <a:ext cx="2949179"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de-DE"/>
              <a:t>Textmasterformat bearbeiten</a:t>
            </a:r>
          </a:p>
        </p:txBody>
      </p:sp>
      <p:sp>
        <p:nvSpPr>
          <p:cNvPr id="5" name="Datumsplatzhalter 4"/>
          <p:cNvSpPr>
            <a:spLocks noGrp="1"/>
          </p:cNvSpPr>
          <p:nvPr>
            <p:ph type="dt" sz="half" idx="10"/>
          </p:nvPr>
        </p:nvSpPr>
        <p:spPr/>
        <p:txBody>
          <a:bodyPr/>
          <a:lstStyle/>
          <a:p>
            <a:pPr>
              <a:defRPr/>
            </a:pPr>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pPr>
              <a:defRPr/>
            </a:pPr>
            <a:fld id="{AD3E4EFB-1110-42D5-862C-D6458A921EB6}" type="slidenum">
              <a:rPr lang="de-DE" smtClean="0"/>
              <a:pPr>
                <a:defRPr/>
              </a:pPr>
              <a:t>‹Nr.›</a:t>
            </a:fld>
            <a:endParaRPr lang="de-DE"/>
          </a:p>
        </p:txBody>
      </p:sp>
    </p:spTree>
    <p:extLst>
      <p:ext uri="{BB962C8B-B14F-4D97-AF65-F5344CB8AC3E}">
        <p14:creationId xmlns:p14="http://schemas.microsoft.com/office/powerpoint/2010/main" val="266405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a:p>
        </p:txBody>
      </p:sp>
      <p:sp>
        <p:nvSpPr>
          <p:cNvPr id="5" name="Fußzeilenplatzhalt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05D9D79-95B6-4A37-B33A-72F3FC0EE7E1}" type="slidenum">
              <a:rPr lang="de-DE" smtClean="0"/>
              <a:pPr>
                <a:defRPr/>
              </a:pPr>
              <a:t>‹Nr.›</a:t>
            </a:fld>
            <a:endParaRPr lang="de-DE"/>
          </a:p>
        </p:txBody>
      </p:sp>
    </p:spTree>
    <p:extLst>
      <p:ext uri="{BB962C8B-B14F-4D97-AF65-F5344CB8AC3E}">
        <p14:creationId xmlns:p14="http://schemas.microsoft.com/office/powerpoint/2010/main" val="204492990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de-DE"/>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14" tIns="45605" rIns="91214" bIns="45605" numCol="1" anchor="ctr" anchorCtr="0" compatLnSpc="1">
            <a:prstTxWarp prst="textNoShape">
              <a:avLst/>
            </a:prstTxWarp>
          </a:bodyPr>
          <a:lstStyle/>
          <a:p>
            <a:pPr lvl="0"/>
            <a:r>
              <a:rPr lang="de-DE"/>
              <a:t>Titelmasterformat durch Klicken bearbeiten</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14" tIns="45605" rIns="91214" bIns="45605"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defRPr sz="1050"/>
            </a:lvl1pPr>
          </a:lstStyle>
          <a:p>
            <a:pPr>
              <a:defRPr/>
            </a:pPr>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ctr">
              <a:defRPr sz="1050"/>
            </a:lvl1pPr>
          </a:lstStyle>
          <a:p>
            <a:pPr>
              <a:defRPr/>
            </a:pPr>
            <a:endParaRPr lang="de-D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r">
              <a:defRPr sz="1050"/>
            </a:lvl1pPr>
          </a:lstStyle>
          <a:p>
            <a:pPr>
              <a:defRPr/>
            </a:pPr>
            <a:fld id="{C5F7776A-55AA-4BBC-A10C-253761BDFFCB}" type="slidenum">
              <a:rPr lang="de-DE"/>
              <a:pPr>
                <a:defRPr/>
              </a:pPr>
              <a:t>‹Nr.›</a:t>
            </a:fld>
            <a:endParaRPr lang="de-DE"/>
          </a:p>
        </p:txBody>
      </p:sp>
    </p:spTree>
    <p:extLst>
      <p:ext uri="{BB962C8B-B14F-4D97-AF65-F5344CB8AC3E}">
        <p14:creationId xmlns:p14="http://schemas.microsoft.com/office/powerpoint/2010/main" val="412522497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049" algn="ctr" rtl="0" fontAlgn="base">
        <a:spcBef>
          <a:spcPct val="0"/>
        </a:spcBef>
        <a:spcAft>
          <a:spcPct val="0"/>
        </a:spcAft>
        <a:defRPr sz="3300">
          <a:solidFill>
            <a:schemeClr val="tx2"/>
          </a:solidFill>
          <a:latin typeface="Arial" charset="0"/>
        </a:defRPr>
      </a:lvl6pPr>
      <a:lvl7pPr marL="684106" algn="ctr" rtl="0" fontAlgn="base">
        <a:spcBef>
          <a:spcPct val="0"/>
        </a:spcBef>
        <a:spcAft>
          <a:spcPct val="0"/>
        </a:spcAft>
        <a:defRPr sz="3300">
          <a:solidFill>
            <a:schemeClr val="tx2"/>
          </a:solidFill>
          <a:latin typeface="Arial" charset="0"/>
        </a:defRPr>
      </a:lvl7pPr>
      <a:lvl8pPr marL="1026159" algn="ctr" rtl="0" fontAlgn="base">
        <a:spcBef>
          <a:spcPct val="0"/>
        </a:spcBef>
        <a:spcAft>
          <a:spcPct val="0"/>
        </a:spcAft>
        <a:defRPr sz="3300">
          <a:solidFill>
            <a:schemeClr val="tx2"/>
          </a:solidFill>
          <a:latin typeface="Arial" charset="0"/>
        </a:defRPr>
      </a:lvl8pPr>
      <a:lvl9pPr marL="1368212" algn="ctr" rtl="0" fontAlgn="base">
        <a:spcBef>
          <a:spcPct val="0"/>
        </a:spcBef>
        <a:spcAft>
          <a:spcPct val="0"/>
        </a:spcAft>
        <a:defRPr sz="3300">
          <a:solidFill>
            <a:schemeClr val="tx2"/>
          </a:solidFill>
          <a:latin typeface="Arial" charset="0"/>
        </a:defRPr>
      </a:lvl9pPr>
    </p:titleStyle>
    <p:bodyStyle>
      <a:lvl1pPr marL="255985" indent="-255985" algn="l" rtl="0" eaLnBrk="0" fontAlgn="base" hangingPunct="0">
        <a:spcBef>
          <a:spcPct val="20000"/>
        </a:spcBef>
        <a:spcAft>
          <a:spcPct val="0"/>
        </a:spcAft>
        <a:buChar char="•"/>
        <a:defRPr sz="2400">
          <a:solidFill>
            <a:schemeClr val="tx1"/>
          </a:solidFill>
          <a:latin typeface="+mn-lt"/>
          <a:ea typeface="+mn-ea"/>
          <a:cs typeface="+mn-cs"/>
        </a:defRPr>
      </a:lvl1pPr>
      <a:lvl2pPr marL="554831" indent="-213122" algn="l" rtl="0" eaLnBrk="0" fontAlgn="base" hangingPunct="0">
        <a:spcBef>
          <a:spcPct val="20000"/>
        </a:spcBef>
        <a:spcAft>
          <a:spcPct val="0"/>
        </a:spcAft>
        <a:buChar char="–"/>
        <a:defRPr sz="2100">
          <a:solidFill>
            <a:schemeClr val="tx1"/>
          </a:solidFill>
          <a:latin typeface="+mn-lt"/>
        </a:defRPr>
      </a:lvl2pPr>
      <a:lvl3pPr marL="854869" indent="-170260" algn="l" rtl="0" eaLnBrk="0" fontAlgn="base" hangingPunct="0">
        <a:spcBef>
          <a:spcPct val="20000"/>
        </a:spcBef>
        <a:spcAft>
          <a:spcPct val="0"/>
        </a:spcAft>
        <a:buChar char="•"/>
        <a:defRPr sz="1800">
          <a:solidFill>
            <a:schemeClr val="tx1"/>
          </a:solidFill>
          <a:latin typeface="+mn-lt"/>
        </a:defRPr>
      </a:lvl3pPr>
      <a:lvl4pPr marL="1196579" indent="-170260" algn="l" rtl="0" eaLnBrk="0" fontAlgn="base" hangingPunct="0">
        <a:spcBef>
          <a:spcPct val="20000"/>
        </a:spcBef>
        <a:spcAft>
          <a:spcPct val="0"/>
        </a:spcAft>
        <a:buChar char="–"/>
        <a:defRPr sz="1500">
          <a:solidFill>
            <a:schemeClr val="tx1"/>
          </a:solidFill>
          <a:latin typeface="+mn-lt"/>
        </a:defRPr>
      </a:lvl4pPr>
      <a:lvl5pPr marL="1538288" indent="-170260" algn="l" rtl="0" eaLnBrk="0" fontAlgn="base" hangingPunct="0">
        <a:spcBef>
          <a:spcPct val="20000"/>
        </a:spcBef>
        <a:spcAft>
          <a:spcPct val="0"/>
        </a:spcAft>
        <a:buChar char="»"/>
        <a:defRPr sz="1500">
          <a:solidFill>
            <a:schemeClr val="tx1"/>
          </a:solidFill>
          <a:latin typeface="+mn-lt"/>
        </a:defRPr>
      </a:lvl5pPr>
      <a:lvl6pPr marL="1881291" indent="-171023" algn="l" rtl="0" fontAlgn="base">
        <a:spcBef>
          <a:spcPct val="20000"/>
        </a:spcBef>
        <a:spcAft>
          <a:spcPct val="0"/>
        </a:spcAft>
        <a:buChar char="»"/>
        <a:defRPr sz="1500">
          <a:solidFill>
            <a:schemeClr val="tx1"/>
          </a:solidFill>
          <a:latin typeface="+mn-lt"/>
        </a:defRPr>
      </a:lvl6pPr>
      <a:lvl7pPr marL="2223345" indent="-171023" algn="l" rtl="0" fontAlgn="base">
        <a:spcBef>
          <a:spcPct val="20000"/>
        </a:spcBef>
        <a:spcAft>
          <a:spcPct val="0"/>
        </a:spcAft>
        <a:buChar char="»"/>
        <a:defRPr sz="1500">
          <a:solidFill>
            <a:schemeClr val="tx1"/>
          </a:solidFill>
          <a:latin typeface="+mn-lt"/>
        </a:defRPr>
      </a:lvl7pPr>
      <a:lvl8pPr marL="2565398" indent="-171023" algn="l" rtl="0" fontAlgn="base">
        <a:spcBef>
          <a:spcPct val="20000"/>
        </a:spcBef>
        <a:spcAft>
          <a:spcPct val="0"/>
        </a:spcAft>
        <a:buChar char="»"/>
        <a:defRPr sz="1500">
          <a:solidFill>
            <a:schemeClr val="tx1"/>
          </a:solidFill>
          <a:latin typeface="+mn-lt"/>
        </a:defRPr>
      </a:lvl8pPr>
      <a:lvl9pPr marL="2907451" indent="-171023" algn="l" rtl="0" fontAlgn="base">
        <a:spcBef>
          <a:spcPct val="20000"/>
        </a:spcBef>
        <a:spcAft>
          <a:spcPct val="0"/>
        </a:spcAft>
        <a:buChar char="»"/>
        <a:defRPr sz="1500">
          <a:solidFill>
            <a:schemeClr val="tx1"/>
          </a:solidFill>
          <a:latin typeface="+mn-lt"/>
        </a:defRPr>
      </a:lvl9pPr>
    </p:bodyStyle>
    <p:otherStyle>
      <a:defPPr>
        <a:defRPr lang="de-DE"/>
      </a:defPPr>
      <a:lvl1pPr marL="0" algn="l" defTabSz="684106" rtl="0" eaLnBrk="1" latinLnBrk="0" hangingPunct="1">
        <a:defRPr sz="1350" kern="1200">
          <a:solidFill>
            <a:schemeClr val="tx1"/>
          </a:solidFill>
          <a:latin typeface="+mn-lt"/>
          <a:ea typeface="+mn-ea"/>
          <a:cs typeface="+mn-cs"/>
        </a:defRPr>
      </a:lvl1pPr>
      <a:lvl2pPr marL="342049" algn="l" defTabSz="684106" rtl="0" eaLnBrk="1" latinLnBrk="0" hangingPunct="1">
        <a:defRPr sz="1350" kern="1200">
          <a:solidFill>
            <a:schemeClr val="tx1"/>
          </a:solidFill>
          <a:latin typeface="+mn-lt"/>
          <a:ea typeface="+mn-ea"/>
          <a:cs typeface="+mn-cs"/>
        </a:defRPr>
      </a:lvl2pPr>
      <a:lvl3pPr marL="684106" algn="l" defTabSz="684106" rtl="0" eaLnBrk="1" latinLnBrk="0" hangingPunct="1">
        <a:defRPr sz="1350" kern="1200">
          <a:solidFill>
            <a:schemeClr val="tx1"/>
          </a:solidFill>
          <a:latin typeface="+mn-lt"/>
          <a:ea typeface="+mn-ea"/>
          <a:cs typeface="+mn-cs"/>
        </a:defRPr>
      </a:lvl3pPr>
      <a:lvl4pPr marL="1026159" algn="l" defTabSz="684106" rtl="0" eaLnBrk="1" latinLnBrk="0" hangingPunct="1">
        <a:defRPr sz="1350" kern="1200">
          <a:solidFill>
            <a:schemeClr val="tx1"/>
          </a:solidFill>
          <a:latin typeface="+mn-lt"/>
          <a:ea typeface="+mn-ea"/>
          <a:cs typeface="+mn-cs"/>
        </a:defRPr>
      </a:lvl4pPr>
      <a:lvl5pPr marL="1368212" algn="l" defTabSz="684106" rtl="0" eaLnBrk="1" latinLnBrk="0" hangingPunct="1">
        <a:defRPr sz="1350" kern="1200">
          <a:solidFill>
            <a:schemeClr val="tx1"/>
          </a:solidFill>
          <a:latin typeface="+mn-lt"/>
          <a:ea typeface="+mn-ea"/>
          <a:cs typeface="+mn-cs"/>
        </a:defRPr>
      </a:lvl5pPr>
      <a:lvl6pPr marL="1710265" algn="l" defTabSz="684106" rtl="0" eaLnBrk="1" latinLnBrk="0" hangingPunct="1">
        <a:defRPr sz="1350" kern="1200">
          <a:solidFill>
            <a:schemeClr val="tx1"/>
          </a:solidFill>
          <a:latin typeface="+mn-lt"/>
          <a:ea typeface="+mn-ea"/>
          <a:cs typeface="+mn-cs"/>
        </a:defRPr>
      </a:lvl6pPr>
      <a:lvl7pPr marL="2052318" algn="l" defTabSz="684106" rtl="0" eaLnBrk="1" latinLnBrk="0" hangingPunct="1">
        <a:defRPr sz="1350" kern="1200">
          <a:solidFill>
            <a:schemeClr val="tx1"/>
          </a:solidFill>
          <a:latin typeface="+mn-lt"/>
          <a:ea typeface="+mn-ea"/>
          <a:cs typeface="+mn-cs"/>
        </a:defRPr>
      </a:lvl7pPr>
      <a:lvl8pPr marL="2394372" algn="l" defTabSz="684106" rtl="0" eaLnBrk="1" latinLnBrk="0" hangingPunct="1">
        <a:defRPr sz="1350" kern="1200">
          <a:solidFill>
            <a:schemeClr val="tx1"/>
          </a:solidFill>
          <a:latin typeface="+mn-lt"/>
          <a:ea typeface="+mn-ea"/>
          <a:cs typeface="+mn-cs"/>
        </a:defRPr>
      </a:lvl8pPr>
      <a:lvl9pPr marL="2736425" algn="l" defTabSz="68410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2CD8E7AD-A3C9-41AA-B097-F3A06D6C2E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27160865"/>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4499A7CA-0E3B-4276-BA5A-19350AD020C7}"/>
              </a:ext>
            </a:extLst>
          </p:cNvPr>
          <p:cNvSpPr txBox="1"/>
          <p:nvPr/>
        </p:nvSpPr>
        <p:spPr>
          <a:xfrm>
            <a:off x="0" y="0"/>
            <a:ext cx="9144000" cy="861774"/>
          </a:xfrm>
          <a:prstGeom prst="rect">
            <a:avLst/>
          </a:prstGeom>
          <a:noFill/>
        </p:spPr>
        <p:txBody>
          <a:bodyPr wrap="square" rtlCol="0">
            <a:spAutoFit/>
          </a:bodyPr>
          <a:lstStyle/>
          <a:p>
            <a:pPr algn="ctr"/>
            <a:r>
              <a:rPr lang="de-CH" sz="5000" b="1" dirty="0"/>
              <a:t>4. Finanzplan 2022-2025</a:t>
            </a:r>
          </a:p>
        </p:txBody>
      </p:sp>
      <p:sp>
        <p:nvSpPr>
          <p:cNvPr id="5" name="Textfeld 4">
            <a:extLst>
              <a:ext uri="{FF2B5EF4-FFF2-40B4-BE49-F238E27FC236}">
                <a16:creationId xmlns:a16="http://schemas.microsoft.com/office/drawing/2014/main" id="{1E955312-F79A-4ACC-8E08-FC3882FB92D8}"/>
              </a:ext>
            </a:extLst>
          </p:cNvPr>
          <p:cNvSpPr txBox="1"/>
          <p:nvPr/>
        </p:nvSpPr>
        <p:spPr>
          <a:xfrm>
            <a:off x="0" y="6304002"/>
            <a:ext cx="9144000" cy="553998"/>
          </a:xfrm>
          <a:prstGeom prst="rect">
            <a:avLst/>
          </a:prstGeom>
          <a:noFill/>
        </p:spPr>
        <p:txBody>
          <a:bodyPr wrap="square" rtlCol="0">
            <a:spAutoFit/>
          </a:bodyPr>
          <a:lstStyle/>
          <a:p>
            <a:pPr algn="ctr"/>
            <a:r>
              <a:rPr lang="de-CH" sz="3000" b="1" dirty="0"/>
              <a:t>Zur Kenntnisnahme</a:t>
            </a:r>
          </a:p>
        </p:txBody>
      </p:sp>
      <p:graphicFrame>
        <p:nvGraphicFramePr>
          <p:cNvPr id="7" name="Tabelle 6">
            <a:extLst>
              <a:ext uri="{FF2B5EF4-FFF2-40B4-BE49-F238E27FC236}">
                <a16:creationId xmlns:a16="http://schemas.microsoft.com/office/drawing/2014/main" id="{C474566A-BFA3-4583-AD70-EDC7B0BDB9E5}"/>
              </a:ext>
            </a:extLst>
          </p:cNvPr>
          <p:cNvGraphicFramePr>
            <a:graphicFrameLocks noGrp="1"/>
          </p:cNvGraphicFramePr>
          <p:nvPr>
            <p:extLst>
              <p:ext uri="{D42A27DB-BD31-4B8C-83A1-F6EECF244321}">
                <p14:modId xmlns:p14="http://schemas.microsoft.com/office/powerpoint/2010/main" val="2672974797"/>
              </p:ext>
            </p:extLst>
          </p:nvPr>
        </p:nvGraphicFramePr>
        <p:xfrm>
          <a:off x="395536" y="893594"/>
          <a:ext cx="8424936" cy="5410406"/>
        </p:xfrm>
        <a:graphic>
          <a:graphicData uri="http://schemas.openxmlformats.org/drawingml/2006/table">
            <a:tbl>
              <a:tblPr/>
              <a:tblGrid>
                <a:gridCol w="57052">
                  <a:extLst>
                    <a:ext uri="{9D8B030D-6E8A-4147-A177-3AD203B41FA5}">
                      <a16:colId xmlns:a16="http://schemas.microsoft.com/office/drawing/2014/main" val="2940226110"/>
                    </a:ext>
                  </a:extLst>
                </a:gridCol>
                <a:gridCol w="2680914">
                  <a:extLst>
                    <a:ext uri="{9D8B030D-6E8A-4147-A177-3AD203B41FA5}">
                      <a16:colId xmlns:a16="http://schemas.microsoft.com/office/drawing/2014/main" val="2604106419"/>
                    </a:ext>
                  </a:extLst>
                </a:gridCol>
                <a:gridCol w="804274">
                  <a:extLst>
                    <a:ext uri="{9D8B030D-6E8A-4147-A177-3AD203B41FA5}">
                      <a16:colId xmlns:a16="http://schemas.microsoft.com/office/drawing/2014/main" val="2799431663"/>
                    </a:ext>
                  </a:extLst>
                </a:gridCol>
                <a:gridCol w="804274">
                  <a:extLst>
                    <a:ext uri="{9D8B030D-6E8A-4147-A177-3AD203B41FA5}">
                      <a16:colId xmlns:a16="http://schemas.microsoft.com/office/drawing/2014/main" val="3089501916"/>
                    </a:ext>
                  </a:extLst>
                </a:gridCol>
                <a:gridCol w="804274">
                  <a:extLst>
                    <a:ext uri="{9D8B030D-6E8A-4147-A177-3AD203B41FA5}">
                      <a16:colId xmlns:a16="http://schemas.microsoft.com/office/drawing/2014/main" val="1567770380"/>
                    </a:ext>
                  </a:extLst>
                </a:gridCol>
                <a:gridCol w="804274">
                  <a:extLst>
                    <a:ext uri="{9D8B030D-6E8A-4147-A177-3AD203B41FA5}">
                      <a16:colId xmlns:a16="http://schemas.microsoft.com/office/drawing/2014/main" val="3630916614"/>
                    </a:ext>
                  </a:extLst>
                </a:gridCol>
                <a:gridCol w="804274">
                  <a:extLst>
                    <a:ext uri="{9D8B030D-6E8A-4147-A177-3AD203B41FA5}">
                      <a16:colId xmlns:a16="http://schemas.microsoft.com/office/drawing/2014/main" val="3851437772"/>
                    </a:ext>
                  </a:extLst>
                </a:gridCol>
                <a:gridCol w="804274">
                  <a:extLst>
                    <a:ext uri="{9D8B030D-6E8A-4147-A177-3AD203B41FA5}">
                      <a16:colId xmlns:a16="http://schemas.microsoft.com/office/drawing/2014/main" val="3599461114"/>
                    </a:ext>
                  </a:extLst>
                </a:gridCol>
                <a:gridCol w="804274">
                  <a:extLst>
                    <a:ext uri="{9D8B030D-6E8A-4147-A177-3AD203B41FA5}">
                      <a16:colId xmlns:a16="http://schemas.microsoft.com/office/drawing/2014/main" val="46689741"/>
                    </a:ext>
                  </a:extLst>
                </a:gridCol>
                <a:gridCol w="57052">
                  <a:extLst>
                    <a:ext uri="{9D8B030D-6E8A-4147-A177-3AD203B41FA5}">
                      <a16:colId xmlns:a16="http://schemas.microsoft.com/office/drawing/2014/main" val="3517355444"/>
                    </a:ext>
                  </a:extLst>
                </a:gridCol>
              </a:tblGrid>
              <a:tr h="148194">
                <a:tc rowSpan="2">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rowSpan="2">
                  <a:txBody>
                    <a:bodyPr/>
                    <a:lstStyle/>
                    <a:p>
                      <a:pPr algn="l" fontAlgn="ctr"/>
                      <a:r>
                        <a:rPr lang="de-CH" sz="800" b="0" i="0" u="none" strike="noStrike" dirty="0">
                          <a:solidFill>
                            <a:srgbClr val="FFFFFF"/>
                          </a:solidFill>
                          <a:effectLst/>
                          <a:latin typeface="Arial" panose="020B0604020202020204" pitchFamily="34" charset="0"/>
                        </a:rPr>
                        <a:t>Ergebnis</a:t>
                      </a:r>
                    </a:p>
                  </a:txBody>
                  <a:tcPr marL="47798"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Rechnung</a:t>
                      </a:r>
                    </a:p>
                  </a:txBody>
                  <a:tcPr marL="5311" marR="5311" marT="5311" marB="0" anchor="b">
                    <a:lnL>
                      <a:noFill/>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gridSpan="2">
                  <a:txBody>
                    <a:bodyPr/>
                    <a:lstStyle/>
                    <a:p>
                      <a:pPr algn="ctr" fontAlgn="b"/>
                      <a:r>
                        <a:rPr lang="de-CH" sz="800" b="0" i="0" u="none" strike="noStrike">
                          <a:solidFill>
                            <a:srgbClr val="FFFFFF"/>
                          </a:solidFill>
                          <a:effectLst/>
                          <a:latin typeface="Arial" panose="020B0604020202020204" pitchFamily="34" charset="0"/>
                        </a:rPr>
                        <a:t>Voranschlag</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hMerge="1">
                  <a:txBody>
                    <a:bodyPr/>
                    <a:lstStyle/>
                    <a:p>
                      <a:endParaRPr lang="de-CH"/>
                    </a:p>
                  </a:txBody>
                  <a:tcPr/>
                </a:tc>
                <a:tc>
                  <a:txBody>
                    <a:bodyPr/>
                    <a:lstStyle/>
                    <a:p>
                      <a:pPr algn="ctr" fontAlgn="b"/>
                      <a:r>
                        <a:rPr lang="de-CH" sz="800" b="0" i="0" u="none" strike="noStrike">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600" b="1" i="0" u="none" strike="noStrike" dirty="0">
                          <a:solidFill>
                            <a:srgbClr val="000000"/>
                          </a:solidFill>
                          <a:effectLst/>
                          <a:latin typeface="Arial" panose="020B0604020202020204" pitchFamily="34" charset="0"/>
                        </a:rPr>
                        <a:t> </a:t>
                      </a:r>
                    </a:p>
                  </a:txBody>
                  <a:tcPr marL="5311" marR="5311" marT="5311" marB="0" anchor="b">
                    <a:lnL w="63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969696"/>
                    </a:solidFill>
                  </a:tcPr>
                </a:tc>
                <a:extLst>
                  <a:ext uri="{0D108BD9-81ED-4DB2-BD59-A6C34878D82A}">
                    <a16:rowId xmlns:a16="http://schemas.microsoft.com/office/drawing/2014/main" val="1056987210"/>
                  </a:ext>
                </a:extLst>
              </a:tr>
              <a:tr h="141457">
                <a:tc vMerge="1">
                  <a:txBody>
                    <a:bodyPr/>
                    <a:lstStyle/>
                    <a:p>
                      <a:endParaRPr lang="de-CH"/>
                    </a:p>
                  </a:txBody>
                  <a:tcPr/>
                </a:tc>
                <a:tc vMerge="1">
                  <a:txBody>
                    <a:bodyPr/>
                    <a:lstStyle/>
                    <a:p>
                      <a:endParaRPr lang="de-CH"/>
                    </a:p>
                  </a:txBody>
                  <a:tcPr/>
                </a:tc>
                <a:tc>
                  <a:txBody>
                    <a:bodyPr/>
                    <a:lstStyle/>
                    <a:p>
                      <a:pPr algn="ctr" fontAlgn="b"/>
                      <a:r>
                        <a:rPr lang="de-CH" sz="800" b="0" i="0" u="none" strike="noStrike" dirty="0">
                          <a:solidFill>
                            <a:srgbClr val="FFFFFF"/>
                          </a:solidFill>
                          <a:effectLst/>
                          <a:latin typeface="Arial" panose="020B0604020202020204" pitchFamily="34" charset="0"/>
                        </a:rPr>
                        <a:t>2019</a:t>
                      </a:r>
                    </a:p>
                  </a:txBody>
                  <a:tcPr marL="5311" marR="5311" marT="531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2020</a:t>
                      </a:r>
                    </a:p>
                  </a:txBody>
                  <a:tcPr marL="5311" marR="5311" marT="5311"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2021</a:t>
                      </a:r>
                    </a:p>
                  </a:txBody>
                  <a:tcPr marL="5311" marR="5311" marT="531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2022</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2023</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2024</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2025</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600" b="1" i="0" u="none" strike="noStrike">
                          <a:solidFill>
                            <a:srgbClr val="000000"/>
                          </a:solidFill>
                          <a:effectLst/>
                          <a:latin typeface="Arial" panose="020B0604020202020204" pitchFamily="34" charset="0"/>
                        </a:rPr>
                        <a:t> </a:t>
                      </a:r>
                    </a:p>
                  </a:txBody>
                  <a:tcPr marL="5311" marR="5311" marT="5311" marB="0" anchor="b">
                    <a:lnL w="63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53455502"/>
                  </a:ext>
                </a:extLst>
              </a:tr>
              <a:tr h="12529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600" b="0" i="0" u="none" strike="noStrike">
                          <a:solidFill>
                            <a:srgbClr val="000000"/>
                          </a:solidFill>
                          <a:effectLst/>
                          <a:latin typeface="Arial" panose="020B0604020202020204" pitchFamily="34" charset="0"/>
                        </a:rPr>
                        <a:t> </a:t>
                      </a:r>
                    </a:p>
                  </a:txBody>
                  <a:tcPr marL="47798"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1"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2658809627"/>
                  </a:ext>
                </a:extLst>
              </a:tr>
              <a:tr h="141457">
                <a:tc>
                  <a:txBody>
                    <a:bodyPr/>
                    <a:lstStyle/>
                    <a:p>
                      <a:pPr algn="l" fontAlgn="ctr"/>
                      <a:r>
                        <a:rPr lang="de-CH" sz="8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Laufende Rechnung</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24792969"/>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03334429"/>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Total Aufwand</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dirty="0">
                          <a:solidFill>
                            <a:srgbClr val="000000"/>
                          </a:solidFill>
                          <a:effectLst/>
                          <a:latin typeface="Arial" panose="020B0604020202020204" pitchFamily="34" charset="0"/>
                        </a:rPr>
                        <a:t>   11’008’089.84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4’743’010.00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4’698’190.00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4’760’000.00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4’757’000.00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4’695’000.00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4’693’000.00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61537054"/>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Total Ertrag</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dirty="0">
                          <a:solidFill>
                            <a:srgbClr val="000000"/>
                          </a:solidFill>
                          <a:effectLst/>
                          <a:latin typeface="Arial" panose="020B0604020202020204" pitchFamily="34" charset="0"/>
                        </a:rPr>
                        <a:t>   11’547’229.21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6’193’585.00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6’082’819.00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6’145’000.00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6’095’000.00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6’095’000.00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6’095’000.00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84533637"/>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Selbstfinanzierungsmarge</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539’139.37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1" i="0" u="none" strike="noStrike" dirty="0">
                          <a:solidFill>
                            <a:srgbClr val="000000"/>
                          </a:solidFill>
                          <a:effectLst/>
                          <a:latin typeface="Arial" panose="020B0604020202020204" pitchFamily="34" charset="0"/>
                        </a:rPr>
                        <a:t>     1’450’575.00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1’384’629.00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1’385’000.00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1’338’000.00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1’400’000.00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1’402’000.00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1"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8387843"/>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Ordentliche Abschreibungen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dirty="0">
                          <a:solidFill>
                            <a:srgbClr val="000000"/>
                          </a:solidFill>
                          <a:effectLst/>
                          <a:latin typeface="Arial" panose="020B0604020202020204" pitchFamily="34" charset="0"/>
                        </a:rPr>
                        <a:t>        713’772.24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654’200.00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dirty="0">
                          <a:solidFill>
                            <a:srgbClr val="000000"/>
                          </a:solidFill>
                          <a:effectLst/>
                          <a:latin typeface="Arial" panose="020B0604020202020204" pitchFamily="34" charset="0"/>
                        </a:rPr>
                        <a:t>        694’900.00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674’000.00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623’000.00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622’000.00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621’000.00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327534058"/>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Zusätzliche Abschreibungen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225’000.00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649’100.00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686’200.00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686’200.00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686’200.00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686’200.00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686’200.00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56087184"/>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Abschreibung des Bilanzfehlbetrages</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1" i="0" u="none" strike="noStrike">
                          <a:solidFill>
                            <a:srgbClr val="FF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64289511"/>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Ertragsüberschuss (+) Aufwandüberschuss (-) </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-399’632.87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147’275.00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3’529.00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24’800.00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28’800.00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91’800.00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94’800.00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37467979"/>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47798"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858828502"/>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600" b="1" i="0" u="none" strike="noStrike">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3193688987"/>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Investitionsrechnung</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4960399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55487171"/>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Total der Ausgaben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7’727’226.83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dirty="0">
                          <a:solidFill>
                            <a:srgbClr val="000000"/>
                          </a:solidFill>
                          <a:effectLst/>
                          <a:latin typeface="Arial" panose="020B0604020202020204" pitchFamily="34" charset="0"/>
                        </a:rPr>
                        <a:t>     1’214’000.00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1’965’100.00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870’000.00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880’000.00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880’000.00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870’000.00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63394560"/>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Total der Einnahmen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505’146.00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dirty="0">
                          <a:solidFill>
                            <a:srgbClr val="000000"/>
                          </a:solidFill>
                          <a:effectLst/>
                          <a:latin typeface="Arial" panose="020B0604020202020204" pitchFamily="34" charset="0"/>
                        </a:rPr>
                        <a:t>        795’000.00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1’398’750.00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473’750.00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473’750.00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473’750.00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473’750.00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77768458"/>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Nettoinvestitionen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7’222’080.83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419’000.00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566’350.00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396’250.00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396’250.00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2361545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47798"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335408957"/>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600" b="1" i="0" u="none" strike="noStrike">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259361486"/>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Finanzierung der Investitionen</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1652892293"/>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47244992"/>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Übertrag der Netto-Investitionen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7’222’080.83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419’000.00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566’350.00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396’250.00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406’250.00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396’250.00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93044633"/>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Selbstfinanzierungsmarge</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539’139.37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1’450’575.00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dirty="0">
                          <a:solidFill>
                            <a:srgbClr val="000000"/>
                          </a:solidFill>
                          <a:effectLst/>
                          <a:latin typeface="Arial" panose="020B0604020202020204" pitchFamily="34" charset="0"/>
                        </a:rPr>
                        <a:t>     1’384’629.00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1’385’000.00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1’338’000.00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1’400’000.00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1’402’000.00</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44219026"/>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Finanzierungsüberschuss (+) -fehlbetrag (-)</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-6’682’941.46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1’031’575.00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dirty="0">
                          <a:solidFill>
                            <a:srgbClr val="000000"/>
                          </a:solidFill>
                          <a:effectLst/>
                          <a:latin typeface="Arial" panose="020B0604020202020204" pitchFamily="34" charset="0"/>
                        </a:rPr>
                        <a:t>        818’279.00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988’750.00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931’750.00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993’750.00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1’005’750.00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7395249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47798"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210739073"/>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600" b="1" i="0" u="none" strike="noStrike">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508201354"/>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Veränderung des Eigenkapitals / Fehlbetrags</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41390268"/>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66534769"/>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dirty="0">
                          <a:solidFill>
                            <a:srgbClr val="000000"/>
                          </a:solidFill>
                          <a:effectLst/>
                          <a:latin typeface="Arial" panose="020B0604020202020204" pitchFamily="34" charset="0"/>
                        </a:rPr>
                        <a:t>Ertragsüberschuss (+) Aufwandüberschuss (-) </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-399’632.87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147’275.00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dirty="0">
                          <a:solidFill>
                            <a:srgbClr val="000000"/>
                          </a:solidFill>
                          <a:effectLst/>
                          <a:latin typeface="Arial" panose="020B0604020202020204" pitchFamily="34" charset="0"/>
                        </a:rPr>
                        <a:t>             3’529.00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24’800.00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28’800.00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91’800.00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94’800.00</a:t>
                      </a:r>
                    </a:p>
                  </a:txBody>
                  <a:tcPr marL="5311" marR="5311" marT="5311" marB="0" anchor="ctr">
                    <a:lnL w="19050" cap="flat" cmpd="sng" algn="ctr">
                      <a:solidFill>
                        <a:srgbClr val="FFFFFF"/>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83940270"/>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Eigenkapital</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828’027.03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975’302.03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dirty="0">
                          <a:solidFill>
                            <a:srgbClr val="000000"/>
                          </a:solidFill>
                          <a:effectLst/>
                          <a:latin typeface="Arial" panose="020B0604020202020204" pitchFamily="34" charset="0"/>
                        </a:rPr>
                        <a:t>        978’831.03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1’003’631.03</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1’032’431.03</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1’124’231.03</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1’219’031.03</a:t>
                      </a:r>
                    </a:p>
                  </a:txBody>
                  <a:tcPr marL="5311" marR="5311" marT="5311" marB="0" anchor="ctr">
                    <a:lnL w="19050" cap="flat" cmpd="sng" algn="ctr">
                      <a:solidFill>
                        <a:srgbClr val="FFFFFF"/>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07363000"/>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Bilanzfehlbetrag</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1"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8724624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3763268424"/>
                  </a:ext>
                </a:extLst>
              </a:tr>
              <a:tr h="141457">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600" b="0" i="0" u="none" strike="noStrike" dirty="0">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extLst>
                  <a:ext uri="{0D108BD9-81ED-4DB2-BD59-A6C34878D82A}">
                    <a16:rowId xmlns:a16="http://schemas.microsoft.com/office/drawing/2014/main" val="132344219"/>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Veränderung der Verpflichtungen</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60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516146161"/>
                  </a:ext>
                </a:extLst>
              </a:tr>
              <a:tr h="134993">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80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21081555"/>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Finanzierungsüberschuss (+) -fehlbetrag (-)</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-6’682’941.46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dirty="0">
                          <a:solidFill>
                            <a:srgbClr val="000000"/>
                          </a:solidFill>
                          <a:effectLst/>
                          <a:latin typeface="Arial" panose="020B0604020202020204" pitchFamily="34" charset="0"/>
                        </a:rPr>
                        <a:t>     1’031’575.00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dirty="0">
                          <a:solidFill>
                            <a:srgbClr val="000000"/>
                          </a:solidFill>
                          <a:effectLst/>
                          <a:latin typeface="Arial" panose="020B0604020202020204" pitchFamily="34" charset="0"/>
                        </a:rPr>
                        <a:t>        818’279.00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dirty="0">
                          <a:solidFill>
                            <a:srgbClr val="000000"/>
                          </a:solidFill>
                          <a:effectLst/>
                          <a:latin typeface="Arial" panose="020B0604020202020204" pitchFamily="34" charset="0"/>
                        </a:rPr>
                        <a:t>988’750.00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931’750.00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993’750.00</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1’005’750.00</a:t>
                      </a:r>
                    </a:p>
                  </a:txBody>
                  <a:tcPr marL="5311" marR="5311" marT="5311" marB="0" anchor="ctr">
                    <a:lnL w="19050" cap="flat" cmpd="sng" algn="ctr">
                      <a:solidFill>
                        <a:srgbClr val="FFFFFF"/>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65489882"/>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Verpflichtungen</a:t>
                      </a:r>
                    </a:p>
                  </a:txBody>
                  <a:tcPr marL="47798" marR="5311" marT="5311"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20’921’486.40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19’889’911.40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dirty="0">
                          <a:solidFill>
                            <a:srgbClr val="000000"/>
                          </a:solidFill>
                          <a:effectLst/>
                          <a:latin typeface="Arial" panose="020B0604020202020204" pitchFamily="34" charset="0"/>
                        </a:rPr>
                        <a:t>   19’071’632.40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1" i="0" u="none" strike="noStrike">
                          <a:solidFill>
                            <a:srgbClr val="000000"/>
                          </a:solidFill>
                          <a:effectLst/>
                          <a:latin typeface="Arial" panose="020B0604020202020204" pitchFamily="34" charset="0"/>
                        </a:rPr>
                        <a:t>   18’082’882.40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17’151’132.40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16’157’382.40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15’151’632.40 </a:t>
                      </a:r>
                    </a:p>
                  </a:txBody>
                  <a:tcPr marL="5311" marR="5311" marT="53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55875847"/>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735059411"/>
                  </a:ext>
                </a:extLst>
              </a:tr>
            </a:tbl>
          </a:graphicData>
        </a:graphic>
      </p:graphicFrame>
    </p:spTree>
    <p:extLst>
      <p:ext uri="{BB962C8B-B14F-4D97-AF65-F5344CB8AC3E}">
        <p14:creationId xmlns:p14="http://schemas.microsoft.com/office/powerpoint/2010/main" val="78843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25760" y="612844"/>
            <a:ext cx="8892480" cy="563231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de-CH" sz="6000" b="1" dirty="0">
                <a:solidFill>
                  <a:prstClr val="black"/>
                </a:solidFill>
              </a:rPr>
              <a:t>5</a:t>
            </a:r>
            <a:r>
              <a:rPr kumimoji="0" lang="de-CH" sz="6000" b="1" i="0" u="none" strike="noStrike" kern="1200" cap="none" spc="0" normalizeH="0" baseline="0" noProof="0" dirty="0">
                <a:ln>
                  <a:noFill/>
                </a:ln>
                <a:solidFill>
                  <a:prstClr val="black"/>
                </a:solidFill>
                <a:effectLst/>
                <a:uLnTx/>
                <a:uFillTx/>
                <a:latin typeface="Arial" charset="0"/>
                <a:ea typeface="+mn-ea"/>
                <a:cs typeface="+mn-cs"/>
              </a:rPr>
              <a:t>. Wahl der Revisions-stelle 2021 – 2024</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de-CH" sz="6000" b="1" dirty="0">
              <a:solidFill>
                <a:prstClr val="black"/>
              </a:solidFill>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CH" sz="6000" b="1" i="0" u="none" strike="noStrike" kern="1200" cap="none" spc="0" normalizeH="0" baseline="0" noProof="0" dirty="0">
                <a:ln>
                  <a:noFill/>
                </a:ln>
                <a:solidFill>
                  <a:prstClr val="black"/>
                </a:solidFill>
                <a:effectLst/>
                <a:uLnTx/>
                <a:uFillTx/>
                <a:latin typeface="Arial" charset="0"/>
                <a:ea typeface="+mn-ea"/>
                <a:cs typeface="+mn-cs"/>
              </a:rPr>
              <a:t>Verlängerung Mandant Quadis Revisionen GmbH</a:t>
            </a:r>
          </a:p>
        </p:txBody>
      </p:sp>
    </p:spTree>
    <p:extLst>
      <p:ext uri="{BB962C8B-B14F-4D97-AF65-F5344CB8AC3E}">
        <p14:creationId xmlns:p14="http://schemas.microsoft.com/office/powerpoint/2010/main" val="2399732562"/>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feld 4"/>
          <p:cNvSpPr txBox="1">
            <a:spLocks noChangeArrowheads="1"/>
          </p:cNvSpPr>
          <p:nvPr/>
        </p:nvSpPr>
        <p:spPr bwMode="auto">
          <a:xfrm>
            <a:off x="179512" y="908720"/>
            <a:ext cx="8784976" cy="992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1" tIns="34204" rIns="68411" bIns="34204">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defTabSz="685800" eaLnBrk="1" hangingPunct="1"/>
            <a:r>
              <a:rPr lang="de-CH" sz="3000" dirty="0">
                <a:solidFill>
                  <a:srgbClr val="000000"/>
                </a:solidFill>
              </a:rPr>
              <a:t>Antrag auf Verzicht der automatischen Indexierung für das Jahr 2021 (Beibehaltung 120%)</a:t>
            </a:r>
          </a:p>
        </p:txBody>
      </p:sp>
      <p:sp>
        <p:nvSpPr>
          <p:cNvPr id="12292" name="Textfeld 5"/>
          <p:cNvSpPr txBox="1">
            <a:spLocks noChangeArrowheads="1"/>
          </p:cNvSpPr>
          <p:nvPr/>
        </p:nvSpPr>
        <p:spPr bwMode="auto">
          <a:xfrm>
            <a:off x="1259632" y="2030095"/>
            <a:ext cx="6570889" cy="283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1" tIns="34204" rIns="68411" bIns="34204">
            <a:spAutoFit/>
          </a:bodyPr>
          <a:lstStyle>
            <a:lvl1pPr eaLnBrk="0" hangingPunct="0">
              <a:tabLst>
                <a:tab pos="2692400" algn="l"/>
                <a:tab pos="5024438" algn="r"/>
              </a:tabLst>
              <a:defRPr sz="2000">
                <a:solidFill>
                  <a:schemeClr val="tx1"/>
                </a:solidFill>
                <a:latin typeface="Arial" charset="0"/>
              </a:defRPr>
            </a:lvl1pPr>
            <a:lvl2pPr marL="742950" indent="-285750" eaLnBrk="0" hangingPunct="0">
              <a:tabLst>
                <a:tab pos="2692400" algn="l"/>
                <a:tab pos="5024438" algn="r"/>
              </a:tabLst>
              <a:defRPr sz="2000">
                <a:solidFill>
                  <a:schemeClr val="tx1"/>
                </a:solidFill>
                <a:latin typeface="Arial" charset="0"/>
              </a:defRPr>
            </a:lvl2pPr>
            <a:lvl3pPr marL="1143000" indent="-228600" eaLnBrk="0" hangingPunct="0">
              <a:tabLst>
                <a:tab pos="2692400" algn="l"/>
                <a:tab pos="5024438" algn="r"/>
              </a:tabLst>
              <a:defRPr sz="2000">
                <a:solidFill>
                  <a:schemeClr val="tx1"/>
                </a:solidFill>
                <a:latin typeface="Arial" charset="0"/>
              </a:defRPr>
            </a:lvl3pPr>
            <a:lvl4pPr marL="1600200" indent="-228600" eaLnBrk="0" hangingPunct="0">
              <a:tabLst>
                <a:tab pos="2692400" algn="l"/>
                <a:tab pos="5024438" algn="r"/>
              </a:tabLst>
              <a:defRPr sz="2000">
                <a:solidFill>
                  <a:schemeClr val="tx1"/>
                </a:solidFill>
                <a:latin typeface="Arial" charset="0"/>
              </a:defRPr>
            </a:lvl4pPr>
            <a:lvl5pPr marL="2057400" indent="-228600" eaLnBrk="0" hangingPunct="0">
              <a:tabLst>
                <a:tab pos="2692400" algn="l"/>
                <a:tab pos="5024438" algn="r"/>
              </a:tabLst>
              <a:defRPr sz="2000">
                <a:solidFill>
                  <a:schemeClr val="tx1"/>
                </a:solidFill>
                <a:latin typeface="Arial" charset="0"/>
              </a:defRPr>
            </a:lvl5pPr>
            <a:lvl6pPr marL="2514600" indent="-228600" eaLnBrk="0" fontAlgn="base" hangingPunct="0">
              <a:spcBef>
                <a:spcPct val="0"/>
              </a:spcBef>
              <a:spcAft>
                <a:spcPct val="0"/>
              </a:spcAft>
              <a:tabLst>
                <a:tab pos="2692400" algn="l"/>
                <a:tab pos="5024438" algn="r"/>
              </a:tabLst>
              <a:defRPr sz="2000">
                <a:solidFill>
                  <a:schemeClr val="tx1"/>
                </a:solidFill>
                <a:latin typeface="Arial" charset="0"/>
              </a:defRPr>
            </a:lvl6pPr>
            <a:lvl7pPr marL="2971800" indent="-228600" eaLnBrk="0" fontAlgn="base" hangingPunct="0">
              <a:spcBef>
                <a:spcPct val="0"/>
              </a:spcBef>
              <a:spcAft>
                <a:spcPct val="0"/>
              </a:spcAft>
              <a:tabLst>
                <a:tab pos="2692400" algn="l"/>
                <a:tab pos="5024438" algn="r"/>
              </a:tabLst>
              <a:defRPr sz="2000">
                <a:solidFill>
                  <a:schemeClr val="tx1"/>
                </a:solidFill>
                <a:latin typeface="Arial" charset="0"/>
              </a:defRPr>
            </a:lvl7pPr>
            <a:lvl8pPr marL="3429000" indent="-228600" eaLnBrk="0" fontAlgn="base" hangingPunct="0">
              <a:spcBef>
                <a:spcPct val="0"/>
              </a:spcBef>
              <a:spcAft>
                <a:spcPct val="0"/>
              </a:spcAft>
              <a:tabLst>
                <a:tab pos="2692400" algn="l"/>
                <a:tab pos="5024438" algn="r"/>
              </a:tabLst>
              <a:defRPr sz="2000">
                <a:solidFill>
                  <a:schemeClr val="tx1"/>
                </a:solidFill>
                <a:latin typeface="Arial" charset="0"/>
              </a:defRPr>
            </a:lvl8pPr>
            <a:lvl9pPr marL="3886200" indent="-228600" eaLnBrk="0" fontAlgn="base" hangingPunct="0">
              <a:spcBef>
                <a:spcPct val="0"/>
              </a:spcBef>
              <a:spcAft>
                <a:spcPct val="0"/>
              </a:spcAft>
              <a:tabLst>
                <a:tab pos="2692400" algn="l"/>
                <a:tab pos="5024438" algn="r"/>
              </a:tabLst>
              <a:defRPr sz="2000">
                <a:solidFill>
                  <a:schemeClr val="tx1"/>
                </a:solidFill>
                <a:latin typeface="Arial" charset="0"/>
              </a:defRPr>
            </a:lvl9pPr>
          </a:lstStyle>
          <a:p>
            <a:pPr defTabSz="685800" eaLnBrk="1" hangingPunct="1">
              <a:tabLst>
                <a:tab pos="2019300" algn="l"/>
                <a:tab pos="6188075" algn="r"/>
              </a:tabLst>
            </a:pPr>
            <a:r>
              <a:rPr lang="de-CH" sz="3000" dirty="0">
                <a:solidFill>
                  <a:srgbClr val="000000"/>
                </a:solidFill>
              </a:rPr>
              <a:t>Koeffizient		1.30</a:t>
            </a:r>
          </a:p>
          <a:p>
            <a:pPr defTabSz="685800" eaLnBrk="1" hangingPunct="1">
              <a:tabLst>
                <a:tab pos="2019300" algn="l"/>
                <a:tab pos="6188075" algn="r"/>
              </a:tabLst>
            </a:pPr>
            <a:r>
              <a:rPr lang="de-CH" sz="3000" dirty="0">
                <a:solidFill>
                  <a:srgbClr val="000000"/>
                </a:solidFill>
              </a:rPr>
              <a:t>Indexierung		120 %</a:t>
            </a:r>
          </a:p>
          <a:p>
            <a:pPr defTabSz="685800" eaLnBrk="1" hangingPunct="1">
              <a:tabLst>
                <a:tab pos="2019300" algn="l"/>
                <a:tab pos="4127500" algn="l"/>
                <a:tab pos="6188075" algn="r"/>
              </a:tabLst>
            </a:pPr>
            <a:r>
              <a:rPr lang="de-CH" sz="3000" dirty="0">
                <a:solidFill>
                  <a:srgbClr val="000000"/>
                </a:solidFill>
              </a:rPr>
              <a:t>Kopfsteuer		Fr.	24.00</a:t>
            </a:r>
          </a:p>
          <a:p>
            <a:pPr defTabSz="685800" eaLnBrk="1" hangingPunct="1">
              <a:tabLst>
                <a:tab pos="2019300" algn="l"/>
                <a:tab pos="4572000" algn="r"/>
                <a:tab pos="6188075" algn="r"/>
              </a:tabLst>
            </a:pPr>
            <a:r>
              <a:rPr lang="de-CH" sz="3000" dirty="0">
                <a:solidFill>
                  <a:srgbClr val="000000"/>
                </a:solidFill>
              </a:rPr>
              <a:t>Hundesteuer	Fr.	160.00</a:t>
            </a:r>
          </a:p>
          <a:p>
            <a:pPr defTabSz="685800" eaLnBrk="1" hangingPunct="1">
              <a:tabLst>
                <a:tab pos="2019300" algn="l"/>
                <a:tab pos="6188075" algn="r"/>
              </a:tabLst>
            </a:pPr>
            <a:r>
              <a:rPr lang="de-CH" sz="3000" dirty="0">
                <a:solidFill>
                  <a:srgbClr val="000000"/>
                </a:solidFill>
              </a:rPr>
              <a:t>Verzugszins Steuern	3.5 %</a:t>
            </a:r>
          </a:p>
          <a:p>
            <a:pPr defTabSz="685800" eaLnBrk="1" hangingPunct="1">
              <a:tabLst>
                <a:tab pos="2019300" algn="l"/>
                <a:tab pos="6188075" algn="r"/>
              </a:tabLst>
            </a:pPr>
            <a:r>
              <a:rPr lang="de-CH" sz="3000" dirty="0">
                <a:solidFill>
                  <a:srgbClr val="000000"/>
                </a:solidFill>
              </a:rPr>
              <a:t>Vergütungszins Steuern	0.00 %</a:t>
            </a:r>
          </a:p>
        </p:txBody>
      </p:sp>
      <p:sp>
        <p:nvSpPr>
          <p:cNvPr id="5" name="Textfeld 4">
            <a:extLst>
              <a:ext uri="{FF2B5EF4-FFF2-40B4-BE49-F238E27FC236}">
                <a16:creationId xmlns:a16="http://schemas.microsoft.com/office/drawing/2014/main" id="{DD9DB354-80D3-4F27-BFCC-04C6A3AE1339}"/>
              </a:ext>
            </a:extLst>
          </p:cNvPr>
          <p:cNvSpPr txBox="1">
            <a:spLocks noChangeArrowheads="1"/>
          </p:cNvSpPr>
          <p:nvPr/>
        </p:nvSpPr>
        <p:spPr bwMode="auto">
          <a:xfrm>
            <a:off x="323528" y="5085184"/>
            <a:ext cx="8712968" cy="130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1" tIns="34204" rIns="68411" bIns="34204">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defTabSz="685800" eaLnBrk="1" hangingPunct="1"/>
            <a:r>
              <a:rPr lang="de-CH" sz="4000" b="1" dirty="0">
                <a:solidFill>
                  <a:srgbClr val="000000"/>
                </a:solidFill>
              </a:rPr>
              <a:t>Abstimmung Beibehaltung Indexierung bei 120%</a:t>
            </a:r>
          </a:p>
        </p:txBody>
      </p:sp>
      <p:sp>
        <p:nvSpPr>
          <p:cNvPr id="7" name="Textfeld 6">
            <a:extLst>
              <a:ext uri="{FF2B5EF4-FFF2-40B4-BE49-F238E27FC236}">
                <a16:creationId xmlns:a16="http://schemas.microsoft.com/office/drawing/2014/main" id="{8F036A36-45B1-4EAE-8615-8191EFA3128A}"/>
              </a:ext>
            </a:extLst>
          </p:cNvPr>
          <p:cNvSpPr txBox="1"/>
          <p:nvPr/>
        </p:nvSpPr>
        <p:spPr>
          <a:xfrm>
            <a:off x="0" y="0"/>
            <a:ext cx="9144000" cy="861774"/>
          </a:xfrm>
          <a:prstGeom prst="rect">
            <a:avLst/>
          </a:prstGeom>
          <a:noFill/>
        </p:spPr>
        <p:txBody>
          <a:bodyPr wrap="square" rtlCol="0">
            <a:spAutoFit/>
          </a:bodyPr>
          <a:lstStyle/>
          <a:p>
            <a:pPr algn="ctr"/>
            <a:r>
              <a:rPr lang="de-CH" sz="5000" b="1" dirty="0"/>
              <a:t>6. Indexierung Steuern 2021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5760" y="2459504"/>
            <a:ext cx="8892480" cy="1938992"/>
          </a:xfrm>
          <a:prstGeom prst="rect">
            <a:avLst/>
          </a:prstGeom>
          <a:noFill/>
        </p:spPr>
        <p:txBody>
          <a:bodyPr wrap="square" rtlCol="0">
            <a:spAutoFit/>
          </a:bodyPr>
          <a:lstStyle/>
          <a:p>
            <a:pPr algn="ctr"/>
            <a:r>
              <a:rPr lang="de-CH" sz="6000" b="1" dirty="0"/>
              <a:t>7. Anträge &amp;  Verschiedenes</a:t>
            </a:r>
          </a:p>
        </p:txBody>
      </p:sp>
    </p:spTree>
    <p:extLst>
      <p:ext uri="{BB962C8B-B14F-4D97-AF65-F5344CB8AC3E}">
        <p14:creationId xmlns:p14="http://schemas.microsoft.com/office/powerpoint/2010/main" val="3920410238"/>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4"/>
          <p:cNvSpPr>
            <a:spLocks noChangeArrowheads="1" noChangeShapeType="1" noTextEdit="1"/>
          </p:cNvSpPr>
          <p:nvPr/>
        </p:nvSpPr>
        <p:spPr bwMode="auto">
          <a:xfrm>
            <a:off x="2627786" y="333376"/>
            <a:ext cx="6264695" cy="2447925"/>
          </a:xfrm>
          <a:prstGeom prst="rect">
            <a:avLst/>
          </a:prstGeom>
        </p:spPr>
        <p:txBody>
          <a:bodyPr wrap="none" fromWordArt="1">
            <a:prstTxWarp prst="textPlain">
              <a:avLst>
                <a:gd name="adj" fmla="val 50000"/>
              </a:avLst>
            </a:prstTxWarp>
          </a:bodyPr>
          <a:lstStyle/>
          <a:p>
            <a:pPr algn="ctr"/>
            <a:r>
              <a:rPr lang="de-CH" sz="3600" kern="10" dirty="0">
                <a:ln w="9525">
                  <a:solidFill>
                    <a:srgbClr val="000000"/>
                  </a:solidFill>
                  <a:round/>
                  <a:headEnd/>
                  <a:tailEnd/>
                </a:ln>
                <a:gradFill rotWithShape="1">
                  <a:gsLst>
                    <a:gs pos="0">
                      <a:srgbClr val="156B13"/>
                    </a:gs>
                    <a:gs pos="25000">
                      <a:srgbClr val="9CB86E"/>
                    </a:gs>
                    <a:gs pos="50000">
                      <a:srgbClr val="DDEBCF"/>
                    </a:gs>
                    <a:gs pos="75000">
                      <a:srgbClr val="9CB86E"/>
                    </a:gs>
                    <a:gs pos="100000">
                      <a:srgbClr val="156B13"/>
                    </a:gs>
                  </a:gsLst>
                  <a:lin ang="5400000" scaled="1"/>
                </a:gradFill>
                <a:latin typeface="Arial Black"/>
              </a:rPr>
              <a:t>Burgerversammlung</a:t>
            </a:r>
          </a:p>
          <a:p>
            <a:pPr algn="ctr"/>
            <a:r>
              <a:rPr lang="de-CH" sz="3600" kern="10" dirty="0">
                <a:ln w="9525">
                  <a:solidFill>
                    <a:srgbClr val="000000"/>
                  </a:solidFill>
                  <a:round/>
                  <a:headEnd/>
                  <a:tailEnd/>
                </a:ln>
                <a:gradFill rotWithShape="1">
                  <a:gsLst>
                    <a:gs pos="0">
                      <a:srgbClr val="156B13"/>
                    </a:gs>
                    <a:gs pos="25000">
                      <a:srgbClr val="9CB86E"/>
                    </a:gs>
                    <a:gs pos="50000">
                      <a:srgbClr val="DDEBCF"/>
                    </a:gs>
                    <a:gs pos="75000">
                      <a:srgbClr val="9CB86E"/>
                    </a:gs>
                    <a:gs pos="100000">
                      <a:srgbClr val="156B13"/>
                    </a:gs>
                  </a:gsLst>
                  <a:lin ang="5400000" scaled="1"/>
                </a:gradFill>
                <a:latin typeface="Arial Black"/>
              </a:rPr>
              <a:t>vom 18. Februar 2021</a:t>
            </a:r>
          </a:p>
        </p:txBody>
      </p:sp>
      <p:sp>
        <p:nvSpPr>
          <p:cNvPr id="2052" name="Text Box 6"/>
          <p:cNvSpPr txBox="1">
            <a:spLocks noChangeArrowheads="1"/>
          </p:cNvSpPr>
          <p:nvPr/>
        </p:nvSpPr>
        <p:spPr bwMode="auto">
          <a:xfrm>
            <a:off x="323850" y="3212976"/>
            <a:ext cx="8640639"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de-CH" sz="2500" b="1" dirty="0"/>
              <a:t>Traktanden:</a:t>
            </a:r>
          </a:p>
          <a:p>
            <a:pPr eaLnBrk="1" hangingPunct="1">
              <a:spcBef>
                <a:spcPct val="50000"/>
              </a:spcBef>
            </a:pPr>
            <a:endParaRPr lang="de-CH" sz="1000" b="1" dirty="0"/>
          </a:p>
          <a:p>
            <a:pPr marL="449251" indent="-449251">
              <a:buFont typeface="+mj-lt"/>
              <a:buAutoNum type="arabicPeriod"/>
            </a:pPr>
            <a:r>
              <a:rPr lang="de-CH" sz="1800" dirty="0"/>
              <a:t>Protokoll der Burgerversammlung vom 11.09.2020</a:t>
            </a:r>
          </a:p>
          <a:p>
            <a:pPr marL="0" indent="0">
              <a:tabLst>
                <a:tab pos="450850" algn="l"/>
              </a:tabLst>
            </a:pPr>
            <a:r>
              <a:rPr lang="de-CH" sz="1800" dirty="0"/>
              <a:t>	(lag zur Einsichtnahme auf)</a:t>
            </a:r>
          </a:p>
          <a:p>
            <a:pPr marL="449251" indent="-449251">
              <a:buFont typeface="+mj-lt"/>
              <a:buAutoNum type="arabicPeriod"/>
            </a:pPr>
            <a:r>
              <a:rPr lang="de-CH" sz="1800" dirty="0"/>
              <a:t>Kostenvoranschlag 2021</a:t>
            </a:r>
          </a:p>
          <a:p>
            <a:pPr marL="849292" lvl="1" indent="-400041">
              <a:buFont typeface="+mj-lt"/>
              <a:buAutoNum type="alphaLcParenR"/>
            </a:pPr>
            <a:r>
              <a:rPr lang="de-CH" sz="1800" dirty="0"/>
              <a:t>Präsentation</a:t>
            </a:r>
          </a:p>
          <a:p>
            <a:pPr marL="849292" lvl="1" indent="-400041">
              <a:buFont typeface="+mj-lt"/>
              <a:buAutoNum type="alphaLcParenR"/>
            </a:pPr>
            <a:r>
              <a:rPr lang="de-CH" sz="1800" dirty="0"/>
              <a:t>Genehmigung</a:t>
            </a:r>
          </a:p>
          <a:p>
            <a:pPr marL="449251" indent="-449251">
              <a:buFont typeface="+mj-lt"/>
              <a:buAutoNum type="arabicPeriod"/>
            </a:pPr>
            <a:r>
              <a:rPr lang="de-CH" sz="1800" dirty="0"/>
              <a:t>Finanzplan 2022 – 2025</a:t>
            </a:r>
          </a:p>
          <a:p>
            <a:pPr marL="449251" indent="-449251">
              <a:buFont typeface="+mj-lt"/>
              <a:buAutoNum type="arabicPeriod"/>
            </a:pPr>
            <a:r>
              <a:rPr lang="de-CH" sz="1800" dirty="0"/>
              <a:t>Wahl der Revisionsstelle 2021 - 2024</a:t>
            </a:r>
          </a:p>
          <a:p>
            <a:pPr marL="449251" indent="-449251">
              <a:buFont typeface="+mj-lt"/>
              <a:buAutoNum type="arabicPeriod"/>
            </a:pPr>
            <a:r>
              <a:rPr lang="de-CH" sz="1800" dirty="0"/>
              <a:t>Anträge und Verschiedenes</a:t>
            </a: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850" y="260649"/>
            <a:ext cx="2087911" cy="2899177"/>
          </a:xfrm>
          <a:prstGeom prst="rect">
            <a:avLst/>
          </a:prstGeom>
        </p:spPr>
      </p:pic>
    </p:spTree>
    <p:extLst>
      <p:ext uri="{BB962C8B-B14F-4D97-AF65-F5344CB8AC3E}">
        <p14:creationId xmlns:p14="http://schemas.microsoft.com/office/powerpoint/2010/main" val="1389598534"/>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4CC7B70-62A8-470F-B52C-D42B6B727BE0}"/>
              </a:ext>
            </a:extLst>
          </p:cNvPr>
          <p:cNvSpPr txBox="1"/>
          <p:nvPr/>
        </p:nvSpPr>
        <p:spPr>
          <a:xfrm>
            <a:off x="125760" y="1382286"/>
            <a:ext cx="8892480" cy="4093428"/>
          </a:xfrm>
          <a:prstGeom prst="rect">
            <a:avLst/>
          </a:prstGeom>
          <a:noFill/>
        </p:spPr>
        <p:txBody>
          <a:bodyPr wrap="square" rtlCol="0">
            <a:spAutoFit/>
          </a:bodyPr>
          <a:lstStyle/>
          <a:p>
            <a:pPr algn="ctr"/>
            <a:r>
              <a:rPr lang="de-CH" sz="6000" b="1" dirty="0"/>
              <a:t>1. Protokoll der Burgerversammlung vom 11.09.2020</a:t>
            </a:r>
          </a:p>
          <a:p>
            <a:pPr algn="ctr"/>
            <a:endParaRPr lang="de-CH" sz="4000" b="1" dirty="0"/>
          </a:p>
          <a:p>
            <a:pPr algn="ctr"/>
            <a:r>
              <a:rPr lang="de-CH" sz="4000" b="1" dirty="0"/>
              <a:t>(lag zur Einsichtnahme auf)</a:t>
            </a:r>
          </a:p>
        </p:txBody>
      </p:sp>
    </p:spTree>
    <p:extLst>
      <p:ext uri="{BB962C8B-B14F-4D97-AF65-F5344CB8AC3E}">
        <p14:creationId xmlns:p14="http://schemas.microsoft.com/office/powerpoint/2010/main" val="684394271"/>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0" y="0"/>
            <a:ext cx="9144000" cy="86177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de-CH" sz="5000" b="1" dirty="0">
                <a:solidFill>
                  <a:prstClr val="black"/>
                </a:solidFill>
              </a:rPr>
              <a:t>2</a:t>
            </a:r>
            <a:r>
              <a:rPr kumimoji="0" lang="de-CH" sz="5000" b="1" i="0" u="none" strike="noStrike" kern="1200" cap="none" spc="0" normalizeH="0" baseline="0" noProof="0" dirty="0">
                <a:ln>
                  <a:noFill/>
                </a:ln>
                <a:solidFill>
                  <a:prstClr val="black"/>
                </a:solidFill>
                <a:effectLst/>
                <a:uLnTx/>
                <a:uFillTx/>
                <a:latin typeface="Arial" charset="0"/>
                <a:ea typeface="+mn-ea"/>
                <a:cs typeface="+mn-cs"/>
              </a:rPr>
              <a:t>. Kostenvoranschlag 2021</a:t>
            </a:r>
          </a:p>
        </p:txBody>
      </p:sp>
      <p:graphicFrame>
        <p:nvGraphicFramePr>
          <p:cNvPr id="4" name="Tabelle 3">
            <a:extLst>
              <a:ext uri="{FF2B5EF4-FFF2-40B4-BE49-F238E27FC236}">
                <a16:creationId xmlns:a16="http://schemas.microsoft.com/office/drawing/2014/main" id="{BD4BD187-1773-4790-ADAB-0A6DFB0F28A4}"/>
              </a:ext>
            </a:extLst>
          </p:cNvPr>
          <p:cNvGraphicFramePr>
            <a:graphicFrameLocks noGrp="1"/>
          </p:cNvGraphicFramePr>
          <p:nvPr>
            <p:extLst>
              <p:ext uri="{D42A27DB-BD31-4B8C-83A1-F6EECF244321}">
                <p14:modId xmlns:p14="http://schemas.microsoft.com/office/powerpoint/2010/main" val="930297941"/>
              </p:ext>
            </p:extLst>
          </p:nvPr>
        </p:nvGraphicFramePr>
        <p:xfrm>
          <a:off x="539552" y="908720"/>
          <a:ext cx="8120043" cy="4680520"/>
        </p:xfrm>
        <a:graphic>
          <a:graphicData uri="http://schemas.openxmlformats.org/drawingml/2006/table">
            <a:tbl>
              <a:tblPr firstRow="1" firstCol="1" bandRow="1"/>
              <a:tblGrid>
                <a:gridCol w="3342287">
                  <a:extLst>
                    <a:ext uri="{9D8B030D-6E8A-4147-A177-3AD203B41FA5}">
                      <a16:colId xmlns:a16="http://schemas.microsoft.com/office/drawing/2014/main" val="3191566924"/>
                    </a:ext>
                  </a:extLst>
                </a:gridCol>
                <a:gridCol w="1592036">
                  <a:extLst>
                    <a:ext uri="{9D8B030D-6E8A-4147-A177-3AD203B41FA5}">
                      <a16:colId xmlns:a16="http://schemas.microsoft.com/office/drawing/2014/main" val="200018604"/>
                    </a:ext>
                  </a:extLst>
                </a:gridCol>
                <a:gridCol w="1592860">
                  <a:extLst>
                    <a:ext uri="{9D8B030D-6E8A-4147-A177-3AD203B41FA5}">
                      <a16:colId xmlns:a16="http://schemas.microsoft.com/office/drawing/2014/main" val="2620659005"/>
                    </a:ext>
                  </a:extLst>
                </a:gridCol>
                <a:gridCol w="1592860">
                  <a:extLst>
                    <a:ext uri="{9D8B030D-6E8A-4147-A177-3AD203B41FA5}">
                      <a16:colId xmlns:a16="http://schemas.microsoft.com/office/drawing/2014/main" val="1810369749"/>
                    </a:ext>
                  </a:extLst>
                </a:gridCol>
              </a:tblGrid>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Rechnung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Voranschlag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Voranschlag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920908097"/>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39465159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Laufende Rechnung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953941938"/>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Ertrag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473'513.11</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466'900.00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383'600.00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148562871"/>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Aufwand</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217'946.61</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182'700.00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877822687"/>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Cashflow</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255'566.50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284'200.00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181'700.00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80556198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Abschreibungen inkl. Finanzvermögen</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244'542.40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262'900.00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209'500.00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85656644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Aufwandüberschuss</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27’800.00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640750453"/>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Ertragsüberschuss</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11'024.10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21'300.00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869330085"/>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33186397"/>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Investitionsrechnung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347879809"/>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Ausgaben</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178'212.15</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37879430"/>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Ertrag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249466050"/>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Nettoinvestitionen inkl. Finanzvermögen</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178'212.15</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39599259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918045822"/>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15074094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Selbstfinanzierungsmarge (Cashflow)</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255'566.50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284'200.00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181'700.00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4062391108"/>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Nettoinvestitionen inkl. Finanzvermögen</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178'212.15</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125'000.00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06630188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Finanzierungsüberschuss</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77'354.35</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56'700.00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773340041"/>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Finanzierungsfehlbetrag</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60'800.00</a:t>
                      </a:r>
                      <a:endParaRPr lang="de-CH"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dirty="0">
                          <a:effectLst/>
                          <a:latin typeface="Arial" panose="020B0604020202020204" pitchFamily="34" charset="0"/>
                          <a:ea typeface="Calibri" panose="020F0502020204030204" pitchFamily="34" charset="0"/>
                          <a:cs typeface="Times New Roman" panose="02020603050405020304" pitchFamily="18" charset="0"/>
                        </a:rPr>
                        <a:t> </a:t>
                      </a:r>
                      <a:endParaRPr lang="de-CH"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903749141"/>
                  </a:ext>
                </a:extLst>
              </a:tr>
            </a:tbl>
          </a:graphicData>
        </a:graphic>
      </p:graphicFrame>
      <p:sp>
        <p:nvSpPr>
          <p:cNvPr id="5" name="Textfeld 4">
            <a:extLst>
              <a:ext uri="{FF2B5EF4-FFF2-40B4-BE49-F238E27FC236}">
                <a16:creationId xmlns:a16="http://schemas.microsoft.com/office/drawing/2014/main" id="{23B5B643-F170-4E74-96EC-B89EB82915CD}"/>
              </a:ext>
            </a:extLst>
          </p:cNvPr>
          <p:cNvSpPr txBox="1"/>
          <p:nvPr/>
        </p:nvSpPr>
        <p:spPr>
          <a:xfrm>
            <a:off x="395536" y="5601952"/>
            <a:ext cx="8496944" cy="1067408"/>
          </a:xfrm>
          <a:prstGeom prst="rect">
            <a:avLst/>
          </a:prstGeom>
          <a:noFill/>
        </p:spPr>
        <p:txBody>
          <a:bodyPr wrap="square">
            <a:spAutoFit/>
          </a:bodyPr>
          <a:lstStyle/>
          <a:p>
            <a:pPr algn="just">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Da das Restaurant Kreuzboden von den Bergbahnen Hohsaas AG im Sommer noch weitergeführt wird und hierfür ein reduzierter Pachtzins vereinbart wurde und zudem die beiden Restaurants voraussichtlich ab Dezember 2021 zu einer tieferen Miete gepachtet werden, sind im Budget 2021 entsprechende Mindereinnahmen budgetiert.</a:t>
            </a:r>
            <a:endParaRPr lang="de-CH"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6143528"/>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6"/>
          <p:cNvSpPr txBox="1">
            <a:spLocks noChangeArrowheads="1"/>
          </p:cNvSpPr>
          <p:nvPr/>
        </p:nvSpPr>
        <p:spPr bwMode="auto">
          <a:xfrm>
            <a:off x="323528" y="836712"/>
            <a:ext cx="8712968" cy="3916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1" tIns="34204" rIns="68411" bIns="34204">
            <a:spAutoFit/>
          </a:bodyPr>
          <a:lstStyle>
            <a:lvl1pPr marL="447675" indent="-447675"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marL="0" indent="0"/>
            <a:r>
              <a:rPr lang="de-CH" sz="2500" dirty="0"/>
              <a:t>Die Finanzlage der Burgergemeinde lässt keine grösseren Investitionen zu.</a:t>
            </a:r>
          </a:p>
          <a:p>
            <a:pPr marL="0" indent="0"/>
            <a:endParaRPr lang="de-CH" sz="2500" dirty="0"/>
          </a:p>
          <a:p>
            <a:pPr marL="0" indent="0"/>
            <a:r>
              <a:rPr lang="de-CH" sz="2500" dirty="0"/>
              <a:t>Die Nettoinvestitionen (inkl. Finanzvermögen) der Burgergemeinde betragen Fr. 125'000.00.</a:t>
            </a:r>
          </a:p>
          <a:p>
            <a:pPr marL="0" indent="0"/>
            <a:endParaRPr lang="de-CH" sz="2500" dirty="0"/>
          </a:p>
          <a:p>
            <a:pPr marL="0" indent="0"/>
            <a:r>
              <a:rPr lang="de-CH" sz="2500" dirty="0"/>
              <a:t>Fr.   75'000.00 Kauf- &amp; Mietinventar Bergrestaurants </a:t>
            </a:r>
          </a:p>
          <a:p>
            <a:pPr marL="0" indent="0"/>
            <a:r>
              <a:rPr lang="de-CH" sz="2500" dirty="0"/>
              <a:t>Fr. 100’000.00 Trinkwasserversorgung Alpe Furggu 				    (Reservoir &amp; Leitungen)</a:t>
            </a:r>
          </a:p>
          <a:p>
            <a:pPr marL="0" indent="0"/>
            <a:r>
              <a:rPr lang="de-CH" sz="2500" dirty="0"/>
              <a:t>Fr.   50’000.00 Subventionen Sanierung Alpe Furggu</a:t>
            </a:r>
          </a:p>
        </p:txBody>
      </p:sp>
      <p:sp>
        <p:nvSpPr>
          <p:cNvPr id="4" name="Textfeld 3">
            <a:extLst>
              <a:ext uri="{FF2B5EF4-FFF2-40B4-BE49-F238E27FC236}">
                <a16:creationId xmlns:a16="http://schemas.microsoft.com/office/drawing/2014/main" id="{184555C5-29BF-4394-B123-3A4153001D9E}"/>
              </a:ext>
            </a:extLst>
          </p:cNvPr>
          <p:cNvSpPr txBox="1"/>
          <p:nvPr/>
        </p:nvSpPr>
        <p:spPr>
          <a:xfrm>
            <a:off x="0" y="0"/>
            <a:ext cx="9144000" cy="553998"/>
          </a:xfrm>
          <a:prstGeom prst="rect">
            <a:avLst/>
          </a:prstGeom>
          <a:noFill/>
        </p:spPr>
        <p:txBody>
          <a:bodyPr wrap="square" rtlCol="0">
            <a:spAutoFit/>
          </a:bodyPr>
          <a:lstStyle/>
          <a:p>
            <a:pPr algn="ctr"/>
            <a:r>
              <a:rPr lang="de-CH" sz="3000" b="1" dirty="0"/>
              <a:t>Investitionen 2021</a:t>
            </a:r>
          </a:p>
        </p:txBody>
      </p:sp>
    </p:spTree>
    <p:extLst>
      <p:ext uri="{BB962C8B-B14F-4D97-AF65-F5344CB8AC3E}">
        <p14:creationId xmlns:p14="http://schemas.microsoft.com/office/powerpoint/2010/main" val="1902791706"/>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CE3245C9-4DA1-4E95-A0DF-6833EB99D9CA}"/>
              </a:ext>
            </a:extLst>
          </p:cNvPr>
          <p:cNvSpPr txBox="1"/>
          <p:nvPr/>
        </p:nvSpPr>
        <p:spPr>
          <a:xfrm>
            <a:off x="1252548" y="2528755"/>
            <a:ext cx="6991860" cy="1246495"/>
          </a:xfrm>
          <a:prstGeom prst="rect">
            <a:avLst/>
          </a:prstGeom>
          <a:noFill/>
        </p:spPr>
        <p:txBody>
          <a:bodyPr wrap="square" rtlCol="0">
            <a:spAutoFit/>
          </a:bodyPr>
          <a:lstStyle/>
          <a:p>
            <a:pPr marL="514350" marR="0" lvl="0" indent="-5143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CH" sz="3750" b="1" i="0" u="none" strike="noStrike" kern="1200" cap="none" spc="0" normalizeH="0" baseline="0" noProof="0" dirty="0">
                <a:ln>
                  <a:noFill/>
                </a:ln>
                <a:solidFill>
                  <a:srgbClr val="000000"/>
                </a:solidFill>
                <a:effectLst/>
                <a:uLnTx/>
                <a:uFillTx/>
                <a:latin typeface="Arial"/>
                <a:ea typeface="+mn-ea"/>
                <a:cs typeface="+mn-cs"/>
              </a:rPr>
              <a:t>Fragen?</a:t>
            </a:r>
          </a:p>
          <a:p>
            <a:pPr marL="514350" marR="0" lvl="0" indent="-5143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de-CH" sz="3750" b="1" i="0" u="none" strike="noStrike" kern="1200" cap="none" spc="0" normalizeH="0" baseline="0" noProof="0" dirty="0">
                <a:ln>
                  <a:noFill/>
                </a:ln>
                <a:solidFill>
                  <a:srgbClr val="000000"/>
                </a:solidFill>
                <a:effectLst/>
                <a:uLnTx/>
                <a:uFillTx/>
                <a:latin typeface="Arial"/>
                <a:ea typeface="+mn-ea"/>
                <a:cs typeface="+mn-cs"/>
              </a:rPr>
              <a:t>Genehmigung Budget 2021</a:t>
            </a:r>
          </a:p>
        </p:txBody>
      </p:sp>
    </p:spTree>
    <p:extLst>
      <p:ext uri="{BB962C8B-B14F-4D97-AF65-F5344CB8AC3E}">
        <p14:creationId xmlns:p14="http://schemas.microsoft.com/office/powerpoint/2010/main" val="4162723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4499A7CA-0E3B-4276-BA5A-19350AD020C7}"/>
              </a:ext>
            </a:extLst>
          </p:cNvPr>
          <p:cNvSpPr txBox="1"/>
          <p:nvPr/>
        </p:nvSpPr>
        <p:spPr>
          <a:xfrm>
            <a:off x="0" y="0"/>
            <a:ext cx="9144000" cy="861774"/>
          </a:xfrm>
          <a:prstGeom prst="rect">
            <a:avLst/>
          </a:prstGeom>
          <a:noFill/>
        </p:spPr>
        <p:txBody>
          <a:bodyPr wrap="square" rtlCol="0">
            <a:spAutoFit/>
          </a:bodyPr>
          <a:lstStyle/>
          <a:p>
            <a:pPr algn="ctr"/>
            <a:r>
              <a:rPr lang="de-CH" sz="5000" b="1" dirty="0"/>
              <a:t>3. Finanzplan 2022-2025</a:t>
            </a:r>
          </a:p>
        </p:txBody>
      </p:sp>
      <p:sp>
        <p:nvSpPr>
          <p:cNvPr id="5" name="Textfeld 4">
            <a:extLst>
              <a:ext uri="{FF2B5EF4-FFF2-40B4-BE49-F238E27FC236}">
                <a16:creationId xmlns:a16="http://schemas.microsoft.com/office/drawing/2014/main" id="{1E955312-F79A-4ACC-8E08-FC3882FB92D8}"/>
              </a:ext>
            </a:extLst>
          </p:cNvPr>
          <p:cNvSpPr txBox="1"/>
          <p:nvPr/>
        </p:nvSpPr>
        <p:spPr>
          <a:xfrm>
            <a:off x="0" y="6304002"/>
            <a:ext cx="9144000" cy="553998"/>
          </a:xfrm>
          <a:prstGeom prst="rect">
            <a:avLst/>
          </a:prstGeom>
          <a:noFill/>
        </p:spPr>
        <p:txBody>
          <a:bodyPr wrap="square" rtlCol="0">
            <a:spAutoFit/>
          </a:bodyPr>
          <a:lstStyle/>
          <a:p>
            <a:pPr algn="ctr"/>
            <a:r>
              <a:rPr lang="de-CH" sz="3000" b="1" dirty="0"/>
              <a:t>Zur Kenntnisnahme</a:t>
            </a:r>
          </a:p>
        </p:txBody>
      </p:sp>
      <p:graphicFrame>
        <p:nvGraphicFramePr>
          <p:cNvPr id="7" name="Tabelle 6">
            <a:extLst>
              <a:ext uri="{FF2B5EF4-FFF2-40B4-BE49-F238E27FC236}">
                <a16:creationId xmlns:a16="http://schemas.microsoft.com/office/drawing/2014/main" id="{C474566A-BFA3-4583-AD70-EDC7B0BDB9E5}"/>
              </a:ext>
            </a:extLst>
          </p:cNvPr>
          <p:cNvGraphicFramePr>
            <a:graphicFrameLocks noGrp="1"/>
          </p:cNvGraphicFramePr>
          <p:nvPr>
            <p:extLst>
              <p:ext uri="{D42A27DB-BD31-4B8C-83A1-F6EECF244321}">
                <p14:modId xmlns:p14="http://schemas.microsoft.com/office/powerpoint/2010/main" val="897791465"/>
              </p:ext>
            </p:extLst>
          </p:nvPr>
        </p:nvGraphicFramePr>
        <p:xfrm>
          <a:off x="395536" y="893594"/>
          <a:ext cx="8424936" cy="5410406"/>
        </p:xfrm>
        <a:graphic>
          <a:graphicData uri="http://schemas.openxmlformats.org/drawingml/2006/table">
            <a:tbl>
              <a:tblPr/>
              <a:tblGrid>
                <a:gridCol w="57052">
                  <a:extLst>
                    <a:ext uri="{9D8B030D-6E8A-4147-A177-3AD203B41FA5}">
                      <a16:colId xmlns:a16="http://schemas.microsoft.com/office/drawing/2014/main" val="2940226110"/>
                    </a:ext>
                  </a:extLst>
                </a:gridCol>
                <a:gridCol w="2680914">
                  <a:extLst>
                    <a:ext uri="{9D8B030D-6E8A-4147-A177-3AD203B41FA5}">
                      <a16:colId xmlns:a16="http://schemas.microsoft.com/office/drawing/2014/main" val="2604106419"/>
                    </a:ext>
                  </a:extLst>
                </a:gridCol>
                <a:gridCol w="804274">
                  <a:extLst>
                    <a:ext uri="{9D8B030D-6E8A-4147-A177-3AD203B41FA5}">
                      <a16:colId xmlns:a16="http://schemas.microsoft.com/office/drawing/2014/main" val="2799431663"/>
                    </a:ext>
                  </a:extLst>
                </a:gridCol>
                <a:gridCol w="804274">
                  <a:extLst>
                    <a:ext uri="{9D8B030D-6E8A-4147-A177-3AD203B41FA5}">
                      <a16:colId xmlns:a16="http://schemas.microsoft.com/office/drawing/2014/main" val="3089501916"/>
                    </a:ext>
                  </a:extLst>
                </a:gridCol>
                <a:gridCol w="804274">
                  <a:extLst>
                    <a:ext uri="{9D8B030D-6E8A-4147-A177-3AD203B41FA5}">
                      <a16:colId xmlns:a16="http://schemas.microsoft.com/office/drawing/2014/main" val="1567770380"/>
                    </a:ext>
                  </a:extLst>
                </a:gridCol>
                <a:gridCol w="804274">
                  <a:extLst>
                    <a:ext uri="{9D8B030D-6E8A-4147-A177-3AD203B41FA5}">
                      <a16:colId xmlns:a16="http://schemas.microsoft.com/office/drawing/2014/main" val="3630916614"/>
                    </a:ext>
                  </a:extLst>
                </a:gridCol>
                <a:gridCol w="804274">
                  <a:extLst>
                    <a:ext uri="{9D8B030D-6E8A-4147-A177-3AD203B41FA5}">
                      <a16:colId xmlns:a16="http://schemas.microsoft.com/office/drawing/2014/main" val="3851437772"/>
                    </a:ext>
                  </a:extLst>
                </a:gridCol>
                <a:gridCol w="804274">
                  <a:extLst>
                    <a:ext uri="{9D8B030D-6E8A-4147-A177-3AD203B41FA5}">
                      <a16:colId xmlns:a16="http://schemas.microsoft.com/office/drawing/2014/main" val="3599461114"/>
                    </a:ext>
                  </a:extLst>
                </a:gridCol>
                <a:gridCol w="804274">
                  <a:extLst>
                    <a:ext uri="{9D8B030D-6E8A-4147-A177-3AD203B41FA5}">
                      <a16:colId xmlns:a16="http://schemas.microsoft.com/office/drawing/2014/main" val="46689741"/>
                    </a:ext>
                  </a:extLst>
                </a:gridCol>
                <a:gridCol w="57052">
                  <a:extLst>
                    <a:ext uri="{9D8B030D-6E8A-4147-A177-3AD203B41FA5}">
                      <a16:colId xmlns:a16="http://schemas.microsoft.com/office/drawing/2014/main" val="3517355444"/>
                    </a:ext>
                  </a:extLst>
                </a:gridCol>
              </a:tblGrid>
              <a:tr h="148194">
                <a:tc rowSpan="2">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rowSpan="2">
                  <a:txBody>
                    <a:bodyPr/>
                    <a:lstStyle/>
                    <a:p>
                      <a:pPr algn="l" fontAlgn="ctr"/>
                      <a:r>
                        <a:rPr lang="de-CH" sz="800" b="0" i="0" u="none" strike="noStrike" dirty="0">
                          <a:solidFill>
                            <a:srgbClr val="FFFFFF"/>
                          </a:solidFill>
                          <a:effectLst/>
                          <a:latin typeface="Arial" panose="020B0604020202020204" pitchFamily="34" charset="0"/>
                        </a:rPr>
                        <a:t>Ergebnis</a:t>
                      </a:r>
                    </a:p>
                  </a:txBody>
                  <a:tcPr marL="47798"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Rechnung</a:t>
                      </a:r>
                    </a:p>
                  </a:txBody>
                  <a:tcPr marL="5311" marR="5311" marT="5311" marB="0" anchor="b">
                    <a:lnL>
                      <a:noFill/>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gridSpan="2">
                  <a:txBody>
                    <a:bodyPr/>
                    <a:lstStyle/>
                    <a:p>
                      <a:pPr algn="ctr" fontAlgn="b"/>
                      <a:r>
                        <a:rPr lang="de-CH" sz="800" b="0" i="0" u="none" strike="noStrike">
                          <a:solidFill>
                            <a:srgbClr val="FFFFFF"/>
                          </a:solidFill>
                          <a:effectLst/>
                          <a:latin typeface="Arial" panose="020B0604020202020204" pitchFamily="34" charset="0"/>
                        </a:rPr>
                        <a:t>Voranschlag</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hMerge="1">
                  <a:txBody>
                    <a:bodyPr/>
                    <a:lstStyle/>
                    <a:p>
                      <a:endParaRPr lang="de-CH"/>
                    </a:p>
                  </a:txBody>
                  <a:tcPr/>
                </a:tc>
                <a:tc>
                  <a:txBody>
                    <a:bodyPr/>
                    <a:lstStyle/>
                    <a:p>
                      <a:pPr algn="ctr" fontAlgn="b"/>
                      <a:r>
                        <a:rPr lang="de-CH" sz="800" b="0" i="0" u="none" strike="noStrike">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Narrow" panose="020B0606020202030204" pitchFamily="34" charset="0"/>
                        </a:rPr>
                        <a:t>Finanzplan</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69696"/>
                    </a:solidFill>
                  </a:tcPr>
                </a:tc>
                <a:tc>
                  <a:txBody>
                    <a:bodyPr/>
                    <a:lstStyle/>
                    <a:p>
                      <a:pPr algn="ctr" fontAlgn="b"/>
                      <a:r>
                        <a:rPr lang="de-CH" sz="600" b="1" i="0" u="none" strike="noStrike" dirty="0">
                          <a:solidFill>
                            <a:srgbClr val="000000"/>
                          </a:solidFill>
                          <a:effectLst/>
                          <a:latin typeface="Arial" panose="020B0604020202020204" pitchFamily="34" charset="0"/>
                        </a:rPr>
                        <a:t> </a:t>
                      </a:r>
                    </a:p>
                  </a:txBody>
                  <a:tcPr marL="5311" marR="5311" marT="5311" marB="0" anchor="b">
                    <a:lnL w="63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969696"/>
                    </a:solidFill>
                  </a:tcPr>
                </a:tc>
                <a:extLst>
                  <a:ext uri="{0D108BD9-81ED-4DB2-BD59-A6C34878D82A}">
                    <a16:rowId xmlns:a16="http://schemas.microsoft.com/office/drawing/2014/main" val="1056987210"/>
                  </a:ext>
                </a:extLst>
              </a:tr>
              <a:tr h="141457">
                <a:tc vMerge="1">
                  <a:txBody>
                    <a:bodyPr/>
                    <a:lstStyle/>
                    <a:p>
                      <a:endParaRPr lang="de-CH"/>
                    </a:p>
                  </a:txBody>
                  <a:tcPr/>
                </a:tc>
                <a:tc vMerge="1">
                  <a:txBody>
                    <a:bodyPr/>
                    <a:lstStyle/>
                    <a:p>
                      <a:endParaRPr lang="de-CH"/>
                    </a:p>
                  </a:txBody>
                  <a:tcPr/>
                </a:tc>
                <a:tc>
                  <a:txBody>
                    <a:bodyPr/>
                    <a:lstStyle/>
                    <a:p>
                      <a:pPr algn="ctr" fontAlgn="b"/>
                      <a:r>
                        <a:rPr lang="de-CH" sz="800" b="0" i="0" u="none" strike="noStrike" dirty="0">
                          <a:solidFill>
                            <a:srgbClr val="FFFFFF"/>
                          </a:solidFill>
                          <a:effectLst/>
                          <a:latin typeface="Arial" panose="020B0604020202020204" pitchFamily="34" charset="0"/>
                        </a:rPr>
                        <a:t>2019</a:t>
                      </a:r>
                    </a:p>
                  </a:txBody>
                  <a:tcPr marL="5311" marR="5311" marT="531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2020</a:t>
                      </a:r>
                    </a:p>
                  </a:txBody>
                  <a:tcPr marL="5311" marR="5311" marT="5311"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2021</a:t>
                      </a:r>
                    </a:p>
                  </a:txBody>
                  <a:tcPr marL="5311" marR="5311" marT="531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2022</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2023</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a:solidFill>
                            <a:srgbClr val="FFFFFF"/>
                          </a:solidFill>
                          <a:effectLst/>
                          <a:latin typeface="Arial" panose="020B0604020202020204" pitchFamily="34" charset="0"/>
                        </a:rPr>
                        <a:t>2024</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800" b="0" i="0" u="none" strike="noStrike" dirty="0">
                          <a:solidFill>
                            <a:srgbClr val="FFFFFF"/>
                          </a:solidFill>
                          <a:effectLst/>
                          <a:latin typeface="Arial" panose="020B0604020202020204" pitchFamily="34" charset="0"/>
                        </a:rPr>
                        <a:t>2025</a:t>
                      </a:r>
                    </a:p>
                  </a:txBody>
                  <a:tcPr marL="5311" marR="5311" marT="531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ctr" fontAlgn="b"/>
                      <a:r>
                        <a:rPr lang="de-CH" sz="600" b="1" i="0" u="none" strike="noStrike">
                          <a:solidFill>
                            <a:srgbClr val="000000"/>
                          </a:solidFill>
                          <a:effectLst/>
                          <a:latin typeface="Arial" panose="020B0604020202020204" pitchFamily="34" charset="0"/>
                        </a:rPr>
                        <a:t> </a:t>
                      </a:r>
                    </a:p>
                  </a:txBody>
                  <a:tcPr marL="5311" marR="5311" marT="5311" marB="0" anchor="b">
                    <a:lnL w="63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53455502"/>
                  </a:ext>
                </a:extLst>
              </a:tr>
              <a:tr h="12529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600" b="0" i="0" u="none" strike="noStrike">
                          <a:solidFill>
                            <a:srgbClr val="000000"/>
                          </a:solidFill>
                          <a:effectLst/>
                          <a:latin typeface="Arial" panose="020B0604020202020204" pitchFamily="34" charset="0"/>
                        </a:rPr>
                        <a:t> </a:t>
                      </a:r>
                    </a:p>
                  </a:txBody>
                  <a:tcPr marL="47798"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0"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ctr" fontAlgn="b"/>
                      <a:r>
                        <a:rPr lang="de-CH" sz="600" b="1" i="0" u="none" strike="noStrike">
                          <a:solidFill>
                            <a:srgbClr val="000000"/>
                          </a:solidFill>
                          <a:effectLst/>
                          <a:latin typeface="Arial" panose="020B0604020202020204" pitchFamily="34" charset="0"/>
                        </a:rPr>
                        <a:t> </a:t>
                      </a: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2658809627"/>
                  </a:ext>
                </a:extLst>
              </a:tr>
              <a:tr h="141457">
                <a:tc>
                  <a:txBody>
                    <a:bodyPr/>
                    <a:lstStyle/>
                    <a:p>
                      <a:pPr algn="l" fontAlgn="ctr"/>
                      <a:r>
                        <a:rPr lang="de-CH" sz="8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800" b="0" i="0" u="none" strike="noStrike" dirty="0">
                          <a:solidFill>
                            <a:srgbClr val="FFFFFF"/>
                          </a:solidFill>
                          <a:effectLst/>
                          <a:latin typeface="Arial" panose="020B0604020202020204" pitchFamily="34" charset="0"/>
                        </a:rPr>
                        <a:t>Laufende Rechnung</a:t>
                      </a:r>
                    </a:p>
                  </a:txBody>
                  <a:tcPr marL="47798" marR="5311" marT="5311"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24792969"/>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47798"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03334429"/>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Total Aufwand</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dirty="0">
                          <a:solidFill>
                            <a:srgbClr val="000000"/>
                          </a:solidFill>
                          <a:effectLst/>
                          <a:latin typeface="Arial" panose="020B0604020202020204" pitchFamily="34" charset="0"/>
                        </a:rPr>
                        <a:t>        393’692.01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426’700.00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393’300.00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380’000.00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380’000.00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380’000.00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380’000.00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61537054"/>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Total Ertrag</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473’513.11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466’900.00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383’600.00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420’000.00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420’000.00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84533637"/>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Selbstfinanzierungsmarge</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79’821.10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40’200.00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-9’700.00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1"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8387843"/>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Ordentliche Abschreibungen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68’797.00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18’900.00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18’100.00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327534058"/>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Zusätzliche Abschreibungen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56087184"/>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Abschreibung des Bilanzfehlbetrages</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dirty="0">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dirty="0">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1" i="0" u="none" strike="noStrike">
                          <a:solidFill>
                            <a:srgbClr val="FF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64289511"/>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Ertragsüberschuss (+) Aufwandüberschuss (-) </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11’024.10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21’300.00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-27’800.00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37467979"/>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858828502"/>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3193688987"/>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750" b="0" i="0" u="none" strike="noStrike">
                          <a:solidFill>
                            <a:srgbClr val="FFFFFF"/>
                          </a:solidFill>
                          <a:effectLst/>
                          <a:latin typeface="Arial" panose="020B0604020202020204" pitchFamily="34" charset="0"/>
                        </a:rPr>
                        <a:t>Investitionsrechnung</a:t>
                      </a:r>
                    </a:p>
                  </a:txBody>
                  <a:tcPr marL="85725" marR="9525" marT="9525"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94960399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55487171"/>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Total der Ausgaben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70’000.00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100’000.00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63394560"/>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Total der Einnahmen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20’000.00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50’000.00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77768458"/>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Nettoinvestitionen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50’000.00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50’000.00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dirty="0">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2361545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335408957"/>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259361486"/>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750" b="0" i="0" u="none" strike="noStrike">
                          <a:solidFill>
                            <a:srgbClr val="FFFFFF"/>
                          </a:solidFill>
                          <a:effectLst/>
                          <a:latin typeface="Arial" panose="020B0604020202020204" pitchFamily="34" charset="0"/>
                        </a:rPr>
                        <a:t>Finanzierung der Investitionen</a:t>
                      </a:r>
                    </a:p>
                  </a:txBody>
                  <a:tcPr marL="85725" marR="9525" marT="9525"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1652892293"/>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47244992"/>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Übertrag der Netto-Investitionen</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50’000.00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50’000.00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93044633"/>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Selbstfinanzierungsmarge</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79’821.10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40’200.00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-9’700.00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40’000.00</a:t>
                      </a:r>
                    </a:p>
                  </a:txBody>
                  <a:tcPr marL="9525" marR="9525" marT="9525" marB="0" anchor="b">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w="1270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44219026"/>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Finanzierungsüberschuss (+) -fehlbetrag (-)</a:t>
                      </a:r>
                    </a:p>
                  </a:txBody>
                  <a:tcPr marL="85725" marR="9525" marT="9525"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79’821.10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-9’800.00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-59’700.00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7395249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85725" marR="9525" marT="9525"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1210739073"/>
                  </a:ext>
                </a:extLst>
              </a:tr>
              <a:tr h="134721">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dirty="0">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b"/>
                      <a:r>
                        <a:rPr lang="de-CH" sz="750" b="1"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b"/>
                      <a:r>
                        <a:rPr lang="de-CH" sz="60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508201354"/>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750" b="0" i="0" u="none" strike="noStrike">
                          <a:solidFill>
                            <a:srgbClr val="FFFFFF"/>
                          </a:solidFill>
                          <a:effectLst/>
                          <a:latin typeface="Arial" panose="020B0604020202020204" pitchFamily="34" charset="0"/>
                        </a:rPr>
                        <a:t>Veränderung des Eigenkapitals / Fehlbetrags</a:t>
                      </a:r>
                    </a:p>
                  </a:txBody>
                  <a:tcPr marL="85725" marR="9525" marT="9525"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41390268"/>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66534769"/>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Ertragsüberschuss (+) Aufwandüberschuss (-) </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11’024.10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21’300.00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-27’800.00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20’000.00</a:t>
                      </a:r>
                    </a:p>
                  </a:txBody>
                  <a:tcPr marL="9525" marR="9525" marT="9525" marB="0" anchor="b">
                    <a:lnL w="19050" cap="flat" cmpd="sng" algn="ctr">
                      <a:solidFill>
                        <a:srgbClr val="FFFFFF"/>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83940270"/>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1" i="0" u="none" strike="noStrike">
                          <a:solidFill>
                            <a:srgbClr val="000000"/>
                          </a:solidFill>
                          <a:effectLst/>
                          <a:latin typeface="Arial" panose="020B0604020202020204" pitchFamily="34" charset="0"/>
                        </a:rPr>
                        <a:t>Eigenkapital</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444’149.23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465’449.23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437’649.23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1" i="0" u="none" strike="noStrike">
                          <a:solidFill>
                            <a:srgbClr val="000000"/>
                          </a:solidFill>
                          <a:effectLst/>
                          <a:latin typeface="Arial" panose="020B0604020202020204" pitchFamily="34" charset="0"/>
                        </a:rPr>
                        <a:t>457’649.23</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477’649.23</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a:solidFill>
                            <a:srgbClr val="000000"/>
                          </a:solidFill>
                          <a:effectLst/>
                          <a:latin typeface="Arial" panose="020B0604020202020204" pitchFamily="34" charset="0"/>
                        </a:rPr>
                        <a:t>497’649.23</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1" i="0" u="none" strike="noStrike" dirty="0">
                          <a:solidFill>
                            <a:srgbClr val="000000"/>
                          </a:solidFill>
                          <a:effectLst/>
                          <a:latin typeface="Arial" panose="020B0604020202020204" pitchFamily="34" charset="0"/>
                        </a:rPr>
                        <a:t>517’649.23</a:t>
                      </a:r>
                    </a:p>
                  </a:txBody>
                  <a:tcPr marL="9525" marR="9525" marT="9525" marB="0" anchor="b">
                    <a:lnL w="19050" cap="flat" cmpd="sng" algn="ctr">
                      <a:solidFill>
                        <a:srgbClr val="FFFFFF"/>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07363000"/>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Bilanzfehlbetrag</a:t>
                      </a:r>
                    </a:p>
                  </a:txBody>
                  <a:tcPr marL="85725" marR="9525" marT="9525"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87246240"/>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r" fontAlgn="ctr"/>
                      <a:r>
                        <a:rPr lang="de-CH" sz="750" b="1" i="0" u="none" strike="noStrike" dirty="0">
                          <a:solidFill>
                            <a:srgbClr val="0000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600" b="1"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3763268424"/>
                  </a:ext>
                </a:extLst>
              </a:tr>
              <a:tr h="141457">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r" fontAlgn="b"/>
                      <a:endParaRPr lang="de-CH" sz="75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algn="l" fontAlgn="b"/>
                      <a:endParaRPr lang="de-CH" sz="600" b="0" i="0" u="none" strike="noStrike">
                        <a:solidFill>
                          <a:srgbClr val="000000"/>
                        </a:solidFill>
                        <a:effectLst/>
                        <a:latin typeface="Calibri" panose="020F0502020204030204" pitchFamily="34" charset="0"/>
                      </a:endParaRPr>
                    </a:p>
                  </a:txBody>
                  <a:tcPr marL="5311" marR="5311" marT="5311" marB="0" anchor="ctr">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extLst>
                  <a:ext uri="{0D108BD9-81ED-4DB2-BD59-A6C34878D82A}">
                    <a16:rowId xmlns:a16="http://schemas.microsoft.com/office/drawing/2014/main" val="132344219"/>
                  </a:ext>
                </a:extLst>
              </a:tr>
              <a:tr h="141457">
                <a:tc>
                  <a:txBody>
                    <a:bodyPr/>
                    <a:lstStyle/>
                    <a:p>
                      <a:pPr algn="l" fontAlgn="ctr"/>
                      <a:r>
                        <a:rPr lang="de-CH" sz="600" b="0" i="0" u="none" strike="noStrike">
                          <a:solidFill>
                            <a:srgbClr val="FFFFFF"/>
                          </a:solidFill>
                          <a:effectLst/>
                          <a:latin typeface="Arial" panose="020B0604020202020204" pitchFamily="34" charset="0"/>
                        </a:rPr>
                        <a:t> </a:t>
                      </a:r>
                    </a:p>
                  </a:txBody>
                  <a:tcPr marL="5311" marR="5311" marT="5311" marB="0" anchor="ctr">
                    <a:lnL w="1270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ctr"/>
                      <a:r>
                        <a:rPr lang="de-CH" sz="750" b="0" i="0" u="none" strike="noStrike">
                          <a:solidFill>
                            <a:srgbClr val="FFFFFF"/>
                          </a:solidFill>
                          <a:effectLst/>
                          <a:latin typeface="Arial" panose="020B0604020202020204" pitchFamily="34" charset="0"/>
                        </a:rPr>
                        <a:t>Veränderung der Verpflichtungen</a:t>
                      </a:r>
                    </a:p>
                  </a:txBody>
                  <a:tcPr marL="85725" marR="9525" marT="9525" marB="0" anchor="ctr">
                    <a:lnL w="635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tc>
                  <a:txBody>
                    <a:bodyPr/>
                    <a:lstStyle/>
                    <a:p>
                      <a:pPr algn="l" fontAlgn="b"/>
                      <a:r>
                        <a:rPr lang="de-CH" sz="60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969696"/>
                    </a:solidFill>
                  </a:tcPr>
                </a:tc>
                <a:extLst>
                  <a:ext uri="{0D108BD9-81ED-4DB2-BD59-A6C34878D82A}">
                    <a16:rowId xmlns:a16="http://schemas.microsoft.com/office/drawing/2014/main" val="2516146161"/>
                  </a:ext>
                </a:extLst>
              </a:tr>
              <a:tr h="134993">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w="12700" cap="flat" cmpd="sng" algn="ctr">
                      <a:solidFill>
                        <a:srgbClr val="969696"/>
                      </a:solidFill>
                      <a:prstDash val="solid"/>
                      <a:round/>
                      <a:headEnd type="none" w="med" len="med"/>
                      <a:tailEnd type="none" w="med" len="med"/>
                    </a:lnT>
                    <a:lnB>
                      <a:noFill/>
                    </a:lnB>
                  </a:tcPr>
                </a:tc>
                <a:tc>
                  <a:txBody>
                    <a:bodyPr/>
                    <a:lstStyle/>
                    <a:p>
                      <a:pPr algn="l" fontAlgn="b"/>
                      <a:r>
                        <a:rPr lang="de-CH" sz="750" b="1" i="0" u="none" strike="noStrike">
                          <a:solidFill>
                            <a:srgbClr val="000000"/>
                          </a:solidFill>
                          <a:effectLst/>
                          <a:latin typeface="Arial" panose="020B0604020202020204" pitchFamily="34" charset="0"/>
                        </a:rPr>
                        <a:t> </a:t>
                      </a:r>
                    </a:p>
                  </a:txBody>
                  <a:tcPr marL="857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r" fontAlgn="b"/>
                      <a:r>
                        <a:rPr lang="de-CH" sz="750" b="0" i="0" u="none" strike="noStrike" dirty="0">
                          <a:solidFill>
                            <a:srgbClr val="000000"/>
                          </a:solidFill>
                          <a:effectLst/>
                          <a:latin typeface="Arial" panose="020B0604020202020204" pitchFamily="34" charset="0"/>
                        </a:rPr>
                        <a:t> </a:t>
                      </a:r>
                    </a:p>
                  </a:txBody>
                  <a:tcPr marL="9525" marR="9525" marT="9525" marB="0" anchor="b">
                    <a:lnL>
                      <a:noFill/>
                    </a:lnL>
                    <a:lnR>
                      <a:noFill/>
                    </a:lnR>
                    <a:lnT w="12700" cap="flat" cmpd="sng" algn="ctr">
                      <a:solidFill>
                        <a:srgbClr val="969696"/>
                      </a:solidFill>
                      <a:prstDash val="solid"/>
                      <a:round/>
                      <a:headEnd type="none" w="med" len="med"/>
                      <a:tailEnd type="none" w="med" len="med"/>
                    </a:lnT>
                    <a:lnB>
                      <a:noFill/>
                    </a:lnB>
                    <a:solidFill>
                      <a:srgbClr val="FFFFFF"/>
                    </a:solidFill>
                  </a:tcPr>
                </a:tc>
                <a:tc>
                  <a:txBody>
                    <a:bodyPr/>
                    <a:lstStyle/>
                    <a:p>
                      <a:pPr algn="l" fontAlgn="b"/>
                      <a:r>
                        <a:rPr lang="de-CH" sz="750" b="0" i="0" u="none" strike="noStrike">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21081555"/>
                  </a:ext>
                </a:extLst>
              </a:tr>
              <a:tr h="134721">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b"/>
                      <a:r>
                        <a:rPr lang="de-CH" sz="750" b="0" i="0" u="none" strike="noStrike">
                          <a:solidFill>
                            <a:srgbClr val="000000"/>
                          </a:solidFill>
                          <a:effectLst/>
                          <a:latin typeface="Arial" panose="020B0604020202020204" pitchFamily="34" charset="0"/>
                        </a:rPr>
                        <a:t>Finanzierungsüberschuss (+) -fehlbetrag (-)</a:t>
                      </a:r>
                    </a:p>
                  </a:txBody>
                  <a:tcPr marL="85725" marR="9525" marT="9525" marB="0" anchor="b">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0" i="0" u="none" strike="noStrike">
                          <a:solidFill>
                            <a:srgbClr val="000000"/>
                          </a:solidFill>
                          <a:effectLst/>
                          <a:latin typeface="Arial" panose="020B0604020202020204" pitchFamily="34" charset="0"/>
                        </a:rPr>
                        <a:t>           79’821.10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0" i="0" u="none" strike="noStrike">
                          <a:solidFill>
                            <a:srgbClr val="000000"/>
                          </a:solidFill>
                          <a:effectLst/>
                          <a:latin typeface="Arial" panose="020B0604020202020204" pitchFamily="34" charset="0"/>
                        </a:rPr>
                        <a:t>            -9’800.00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0" i="0" u="none" strike="noStrike">
                          <a:solidFill>
                            <a:srgbClr val="000000"/>
                          </a:solidFill>
                          <a:effectLst/>
                          <a:latin typeface="Arial" panose="020B0604020202020204" pitchFamily="34" charset="0"/>
                        </a:rPr>
                        <a:t>         -59’700.00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de-CH" sz="750" b="0" i="0" u="none" strike="noStrike" dirty="0">
                          <a:solidFill>
                            <a:srgbClr val="000000"/>
                          </a:solidFill>
                          <a:effectLst/>
                          <a:latin typeface="Arial" panose="020B0604020202020204" pitchFamily="34" charset="0"/>
                        </a:rPr>
                        <a:t>0.00</a:t>
                      </a:r>
                    </a:p>
                  </a:txBody>
                  <a:tcPr marL="9525" marR="9525" marT="9525" marB="0" anchor="b">
                    <a:lnL w="19050" cap="flat" cmpd="sng" algn="ctr">
                      <a:solidFill>
                        <a:srgbClr val="FFFFFF"/>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de-CH" sz="750" b="0"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65489882"/>
                  </a:ext>
                </a:extLst>
              </a:tr>
              <a:tr h="141457">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a:noFill/>
                    </a:lnB>
                  </a:tcPr>
                </a:tc>
                <a:tc>
                  <a:txBody>
                    <a:bodyPr/>
                    <a:lstStyle/>
                    <a:p>
                      <a:pPr algn="l" fontAlgn="ctr"/>
                      <a:r>
                        <a:rPr lang="de-CH" sz="750" b="1" i="0" u="none" strike="noStrike">
                          <a:solidFill>
                            <a:srgbClr val="000000"/>
                          </a:solidFill>
                          <a:effectLst/>
                          <a:latin typeface="Arial" panose="020B0604020202020204" pitchFamily="34" charset="0"/>
                        </a:rPr>
                        <a:t>Verpflichtungen</a:t>
                      </a:r>
                    </a:p>
                  </a:txBody>
                  <a:tcPr marL="85725" marR="9525" marT="9525" marB="0" anchor="ctr">
                    <a:lnL>
                      <a:noFill/>
                    </a:lnL>
                    <a:lnR w="190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r" fontAlgn="ctr"/>
                      <a:r>
                        <a:rPr lang="de-CH" sz="750" b="1" i="0" u="none" strike="noStrike">
                          <a:solidFill>
                            <a:srgbClr val="000000"/>
                          </a:solidFill>
                          <a:effectLst/>
                          <a:latin typeface="Arial" panose="020B0604020202020204" pitchFamily="34" charset="0"/>
                        </a:rPr>
                        <a:t>     4’123’155.41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r" fontAlgn="ctr"/>
                      <a:r>
                        <a:rPr lang="de-CH" sz="750" b="1" i="0" u="none" strike="noStrike">
                          <a:solidFill>
                            <a:srgbClr val="000000"/>
                          </a:solidFill>
                          <a:effectLst/>
                          <a:latin typeface="Arial" panose="020B0604020202020204" pitchFamily="34" charset="0"/>
                        </a:rPr>
                        <a:t>     4’132’955.41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fontAlgn="ctr"/>
                      <a:r>
                        <a:rPr lang="de-CH" sz="750" b="1" i="0" u="none" strike="noStrike">
                          <a:solidFill>
                            <a:srgbClr val="000000"/>
                          </a:solidFill>
                          <a:effectLst/>
                          <a:latin typeface="Arial" panose="020B0604020202020204" pitchFamily="34" charset="0"/>
                        </a:rPr>
                        <a:t>     4’192’655.41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de-CH" sz="750" b="1" i="0" u="none" strike="noStrike">
                          <a:solidFill>
                            <a:srgbClr val="000000"/>
                          </a:solidFill>
                          <a:effectLst/>
                          <a:latin typeface="Arial" panose="020B0604020202020204" pitchFamily="34" charset="0"/>
                        </a:rPr>
                        <a:t>     4’192’655.41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4’192’655.41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a:solidFill>
                            <a:srgbClr val="000000"/>
                          </a:solidFill>
                          <a:effectLst/>
                          <a:latin typeface="Arial" panose="020B0604020202020204" pitchFamily="34" charset="0"/>
                        </a:rPr>
                        <a:t>     4’192’655.41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ctr"/>
                      <a:r>
                        <a:rPr lang="de-CH" sz="750" b="1" i="0" u="none" strike="noStrike" dirty="0">
                          <a:solidFill>
                            <a:srgbClr val="000000"/>
                          </a:solidFill>
                          <a:effectLst/>
                          <a:latin typeface="Arial" panose="020B0604020202020204" pitchFamily="34" charset="0"/>
                        </a:rPr>
                        <a:t>     4’192’655.41 </a:t>
                      </a:r>
                    </a:p>
                  </a:txBody>
                  <a:tcPr marL="9525" marR="9525" marT="95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w="19050" cap="flat" cmpd="sng" algn="ctr">
                      <a:solidFill>
                        <a:srgbClr val="FFFFFF"/>
                      </a:solidFill>
                      <a:prstDash val="solid"/>
                      <a:round/>
                      <a:headEnd type="none" w="med" len="med"/>
                      <a:tailEnd type="none" w="med" len="med"/>
                    </a:lnL>
                    <a:lnR w="12700" cap="flat" cmpd="sng" algn="ctr">
                      <a:solidFill>
                        <a:srgbClr val="969696"/>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55875847"/>
                  </a:ext>
                </a:extLst>
              </a:tr>
              <a:tr h="126908">
                <a:tc>
                  <a:txBody>
                    <a:bodyPr/>
                    <a:lstStyle/>
                    <a:p>
                      <a:pPr algn="l" fontAlgn="b"/>
                      <a:r>
                        <a:rPr lang="de-CH" sz="600" b="0" i="0" u="none" strike="noStrike">
                          <a:solidFill>
                            <a:srgbClr val="000000"/>
                          </a:solidFill>
                          <a:effectLst/>
                          <a:latin typeface="Calibri" panose="020F0502020204030204" pitchFamily="34" charset="0"/>
                        </a:rPr>
                        <a:t> </a:t>
                      </a:r>
                    </a:p>
                  </a:txBody>
                  <a:tcPr marL="5311" marR="5311" marT="5311" marB="0" anchor="b">
                    <a:lnL w="12700" cap="flat" cmpd="sng" algn="ctr">
                      <a:solidFill>
                        <a:srgbClr val="969696"/>
                      </a:solidFill>
                      <a:prstDash val="solid"/>
                      <a:round/>
                      <a:headEnd type="none" w="med" len="med"/>
                      <a:tailEnd type="none" w="med" len="med"/>
                    </a:lnL>
                    <a:lnR>
                      <a:noFill/>
                    </a:lnR>
                    <a:lnT>
                      <a:noFill/>
                    </a:lnT>
                    <a:lnB w="12700" cap="flat" cmpd="sng" algn="ctr">
                      <a:solidFill>
                        <a:srgbClr val="969696"/>
                      </a:solidFill>
                      <a:prstDash val="solid"/>
                      <a:round/>
                      <a:headEnd type="none" w="med" len="med"/>
                      <a:tailEnd type="none" w="med" len="med"/>
                    </a:lnB>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a:noFill/>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969696"/>
                      </a:solidFill>
                      <a:prstDash val="solid"/>
                      <a:round/>
                      <a:headEnd type="none" w="med" len="med"/>
                      <a:tailEnd type="none" w="med" len="med"/>
                    </a:lnB>
                    <a:solidFill>
                      <a:srgbClr val="FFFFFF"/>
                    </a:solidFill>
                  </a:tcPr>
                </a:tc>
                <a:tc>
                  <a:txBody>
                    <a:bodyPr/>
                    <a:lstStyle/>
                    <a:p>
                      <a:pPr algn="l" fontAlgn="ctr"/>
                      <a:r>
                        <a:rPr lang="de-CH" sz="750" b="1" i="0" u="none" strike="noStrike" dirty="0">
                          <a:solidFill>
                            <a:srgbClr val="000000"/>
                          </a:solidFill>
                          <a:effectLst/>
                          <a:latin typeface="Arial" panose="020B0604020202020204" pitchFamily="34" charset="0"/>
                        </a:rPr>
                        <a:t> </a:t>
                      </a:r>
                    </a:p>
                  </a:txBody>
                  <a:tcPr marL="5311" marR="5311" marT="5311" marB="0" anchor="ctr">
                    <a:lnL>
                      <a:noFill/>
                    </a:lnL>
                    <a:lnR w="12700" cap="flat" cmpd="sng" algn="ctr">
                      <a:solidFill>
                        <a:srgbClr val="969696"/>
                      </a:solidFill>
                      <a:prstDash val="solid"/>
                      <a:round/>
                      <a:headEnd type="none" w="med" len="med"/>
                      <a:tailEnd type="none" w="med" len="med"/>
                    </a:lnR>
                    <a:lnT>
                      <a:noFill/>
                    </a:lnT>
                    <a:lnB w="12700" cap="flat" cmpd="sng" algn="ctr">
                      <a:solidFill>
                        <a:srgbClr val="969696"/>
                      </a:solidFill>
                      <a:prstDash val="solid"/>
                      <a:round/>
                      <a:headEnd type="none" w="med" len="med"/>
                      <a:tailEnd type="none" w="med" len="med"/>
                    </a:lnB>
                    <a:solidFill>
                      <a:srgbClr val="FFFFFF"/>
                    </a:solidFill>
                  </a:tcPr>
                </a:tc>
                <a:extLst>
                  <a:ext uri="{0D108BD9-81ED-4DB2-BD59-A6C34878D82A}">
                    <a16:rowId xmlns:a16="http://schemas.microsoft.com/office/drawing/2014/main" val="735059411"/>
                  </a:ext>
                </a:extLst>
              </a:tr>
            </a:tbl>
          </a:graphicData>
        </a:graphic>
      </p:graphicFrame>
    </p:spTree>
    <p:extLst>
      <p:ext uri="{BB962C8B-B14F-4D97-AF65-F5344CB8AC3E}">
        <p14:creationId xmlns:p14="http://schemas.microsoft.com/office/powerpoint/2010/main" val="2089633216"/>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4"/>
          <p:cNvSpPr>
            <a:spLocks noChangeArrowheads="1" noChangeShapeType="1" noTextEdit="1"/>
          </p:cNvSpPr>
          <p:nvPr/>
        </p:nvSpPr>
        <p:spPr bwMode="auto">
          <a:xfrm>
            <a:off x="2627786" y="332656"/>
            <a:ext cx="6337399" cy="2447925"/>
          </a:xfrm>
          <a:prstGeom prst="rect">
            <a:avLst/>
          </a:prstGeom>
        </p:spPr>
        <p:txBody>
          <a:bodyPr wrap="none" fromWordArt="1">
            <a:prstTxWarp prst="textPlain">
              <a:avLst>
                <a:gd name="adj" fmla="val 50000"/>
              </a:avLst>
            </a:prstTxWarp>
          </a:bodyPr>
          <a:lstStyle/>
          <a:p>
            <a:pPr algn="ctr"/>
            <a:r>
              <a:rPr lang="de-CH" sz="3600" kern="10" dirty="0">
                <a:ln w="9525">
                  <a:solidFill>
                    <a:srgbClr val="000000"/>
                  </a:solidFill>
                  <a:round/>
                  <a:headEnd/>
                  <a:tailEnd/>
                </a:ln>
                <a:gradFill rotWithShape="1">
                  <a:gsLst>
                    <a:gs pos="0">
                      <a:srgbClr val="156B13"/>
                    </a:gs>
                    <a:gs pos="25000">
                      <a:srgbClr val="9CB86E"/>
                    </a:gs>
                    <a:gs pos="50000">
                      <a:srgbClr val="DDEBCF"/>
                    </a:gs>
                    <a:gs pos="75000">
                      <a:srgbClr val="9CB86E"/>
                    </a:gs>
                    <a:gs pos="100000">
                      <a:srgbClr val="156B13"/>
                    </a:gs>
                  </a:gsLst>
                  <a:lin ang="5400000" scaled="1"/>
                </a:gradFill>
                <a:latin typeface="Arial Black"/>
              </a:rPr>
              <a:t>Urversammlung</a:t>
            </a:r>
          </a:p>
          <a:p>
            <a:pPr algn="ctr"/>
            <a:r>
              <a:rPr lang="de-CH" sz="3600" kern="10" dirty="0">
                <a:ln w="9525">
                  <a:solidFill>
                    <a:srgbClr val="000000"/>
                  </a:solidFill>
                  <a:round/>
                  <a:headEnd/>
                  <a:tailEnd/>
                </a:ln>
                <a:gradFill rotWithShape="1">
                  <a:gsLst>
                    <a:gs pos="0">
                      <a:srgbClr val="156B13"/>
                    </a:gs>
                    <a:gs pos="25000">
                      <a:srgbClr val="9CB86E"/>
                    </a:gs>
                    <a:gs pos="50000">
                      <a:srgbClr val="DDEBCF"/>
                    </a:gs>
                    <a:gs pos="75000">
                      <a:srgbClr val="9CB86E"/>
                    </a:gs>
                    <a:gs pos="100000">
                      <a:srgbClr val="156B13"/>
                    </a:gs>
                  </a:gsLst>
                  <a:lin ang="5400000" scaled="1"/>
                </a:gradFill>
                <a:latin typeface="Arial Black"/>
              </a:rPr>
              <a:t>vom 18. Februar 2021</a:t>
            </a:r>
          </a:p>
        </p:txBody>
      </p:sp>
      <p:sp>
        <p:nvSpPr>
          <p:cNvPr id="2052" name="Text Box 6"/>
          <p:cNvSpPr txBox="1">
            <a:spLocks noChangeArrowheads="1"/>
          </p:cNvSpPr>
          <p:nvPr/>
        </p:nvSpPr>
        <p:spPr bwMode="auto">
          <a:xfrm>
            <a:off x="323851" y="3212977"/>
            <a:ext cx="8569325"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de-CH" sz="2500" b="1" dirty="0"/>
              <a:t>Traktanden:</a:t>
            </a:r>
          </a:p>
          <a:p>
            <a:pPr eaLnBrk="1" hangingPunct="1">
              <a:spcBef>
                <a:spcPct val="50000"/>
              </a:spcBef>
            </a:pPr>
            <a:endParaRPr lang="de-CH" sz="1000" b="1" dirty="0"/>
          </a:p>
          <a:p>
            <a:pPr marL="449251" indent="-449251">
              <a:buFont typeface="+mj-lt"/>
              <a:buAutoNum type="arabicPeriod"/>
            </a:pPr>
            <a:r>
              <a:rPr lang="de-CH" sz="1800" dirty="0"/>
              <a:t>Begrüssung / Wahl der Stimmenzähler</a:t>
            </a:r>
          </a:p>
          <a:p>
            <a:pPr marL="449251" indent="-449251">
              <a:buFont typeface="+mj-lt"/>
              <a:buAutoNum type="arabicPeriod"/>
            </a:pPr>
            <a:r>
              <a:rPr lang="de-CH" sz="1800" dirty="0"/>
              <a:t>Protokoll der ausserordentlichen Urversammlung vom 06.02.2020</a:t>
            </a:r>
          </a:p>
          <a:p>
            <a:pPr marL="0" indent="0">
              <a:tabLst>
                <a:tab pos="450850" algn="l"/>
              </a:tabLst>
            </a:pPr>
            <a:r>
              <a:rPr lang="de-CH" sz="1800" dirty="0"/>
              <a:t>	(lag zur Einsichtnahme auf)</a:t>
            </a:r>
          </a:p>
          <a:p>
            <a:pPr marL="449251" indent="-449251">
              <a:buFont typeface="+mj-lt"/>
              <a:buAutoNum type="arabicPeriod"/>
            </a:pPr>
            <a:r>
              <a:rPr lang="de-CH" sz="1800" dirty="0"/>
              <a:t>Kostenvoranschlag 2021</a:t>
            </a:r>
          </a:p>
          <a:p>
            <a:pPr marL="849292" lvl="1" indent="-400041">
              <a:buFont typeface="+mj-lt"/>
              <a:buAutoNum type="alphaLcParenR"/>
            </a:pPr>
            <a:r>
              <a:rPr lang="de-CH" sz="1800" dirty="0"/>
              <a:t>Präsentation</a:t>
            </a:r>
          </a:p>
          <a:p>
            <a:pPr marL="849292" lvl="1" indent="-400041">
              <a:buFont typeface="+mj-lt"/>
              <a:buAutoNum type="alphaLcParenR"/>
            </a:pPr>
            <a:r>
              <a:rPr lang="de-CH" sz="1800" dirty="0"/>
              <a:t>Genehmigung</a:t>
            </a:r>
          </a:p>
          <a:p>
            <a:pPr marL="449251" indent="-449251">
              <a:buFont typeface="+mj-lt"/>
              <a:buAutoNum type="arabicPeriod"/>
            </a:pPr>
            <a:r>
              <a:rPr lang="de-CH" sz="1800" dirty="0"/>
              <a:t>Finanzplan 2022 - 2025</a:t>
            </a:r>
          </a:p>
          <a:p>
            <a:pPr marL="449251" indent="-449251">
              <a:buFont typeface="+mj-lt"/>
              <a:buAutoNum type="arabicPeriod"/>
            </a:pPr>
            <a:r>
              <a:rPr lang="de-CH" sz="1800" dirty="0"/>
              <a:t>Wahl der Revisionsstelle 2021 - 2024</a:t>
            </a:r>
          </a:p>
          <a:p>
            <a:pPr marL="449251" indent="-449251">
              <a:buFont typeface="+mj-lt"/>
              <a:buAutoNum type="arabicPeriod"/>
            </a:pPr>
            <a:r>
              <a:rPr lang="de-CH" sz="1800" dirty="0"/>
              <a:t>Indexierung der Gemeindesteuern 2021</a:t>
            </a:r>
          </a:p>
          <a:p>
            <a:pPr marL="449251" indent="-449251">
              <a:buFont typeface="+mj-lt"/>
              <a:buAutoNum type="arabicPeriod"/>
            </a:pPr>
            <a:r>
              <a:rPr lang="de-CH" sz="1800" dirty="0"/>
              <a:t>Anträge und Verschiedenes</a:t>
            </a: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850" y="260649"/>
            <a:ext cx="2087911" cy="289917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25760" y="612844"/>
            <a:ext cx="8892480" cy="563231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de-CH" sz="6000" b="1" dirty="0">
                <a:solidFill>
                  <a:prstClr val="black"/>
                </a:solidFill>
              </a:rPr>
              <a:t>4</a:t>
            </a:r>
            <a:r>
              <a:rPr kumimoji="0" lang="de-CH" sz="6000" b="1" i="0" u="none" strike="noStrike" kern="1200" cap="none" spc="0" normalizeH="0" baseline="0" noProof="0" dirty="0">
                <a:ln>
                  <a:noFill/>
                </a:ln>
                <a:solidFill>
                  <a:prstClr val="black"/>
                </a:solidFill>
                <a:effectLst/>
                <a:uLnTx/>
                <a:uFillTx/>
                <a:latin typeface="Arial" charset="0"/>
                <a:ea typeface="+mn-ea"/>
                <a:cs typeface="+mn-cs"/>
              </a:rPr>
              <a:t>. Wahl der Revisions-stelle 2021 – 2024</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CH" sz="6000" b="1" i="0" u="none" strike="noStrike" kern="1200" cap="none" spc="0" normalizeH="0" baseline="0" noProof="0" dirty="0">
              <a:ln>
                <a:noFill/>
              </a:ln>
              <a:solidFill>
                <a:prstClr val="black"/>
              </a:solidFill>
              <a:effectLst/>
              <a:uLnTx/>
              <a:uFillTx/>
              <a:latin typeface="Arial"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CH" sz="6000" b="1" i="0" u="none" strike="noStrike" kern="1200" cap="none" spc="0" normalizeH="0" baseline="0" noProof="0" dirty="0">
                <a:ln>
                  <a:noFill/>
                </a:ln>
                <a:solidFill>
                  <a:prstClr val="black"/>
                </a:solidFill>
                <a:effectLst/>
                <a:uLnTx/>
                <a:uFillTx/>
                <a:latin typeface="Arial" charset="0"/>
                <a:ea typeface="+mn-ea"/>
                <a:cs typeface="+mn-cs"/>
              </a:rPr>
              <a:t>Verlängerung Mandant Quadis Revisionen GmbH</a:t>
            </a:r>
          </a:p>
        </p:txBody>
      </p:sp>
    </p:spTree>
    <p:extLst>
      <p:ext uri="{BB962C8B-B14F-4D97-AF65-F5344CB8AC3E}">
        <p14:creationId xmlns:p14="http://schemas.microsoft.com/office/powerpoint/2010/main" val="3302788096"/>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5760" y="2459504"/>
            <a:ext cx="8892480" cy="193899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de-CH" sz="6000" b="1" dirty="0">
                <a:solidFill>
                  <a:prstClr val="black"/>
                </a:solidFill>
              </a:rPr>
              <a:t>5</a:t>
            </a:r>
            <a:r>
              <a:rPr kumimoji="0" lang="de-CH" sz="6000" b="1" i="0" u="none" strike="noStrike" kern="1200" cap="none" spc="0" normalizeH="0" baseline="0" noProof="0" dirty="0">
                <a:ln>
                  <a:noFill/>
                </a:ln>
                <a:solidFill>
                  <a:prstClr val="black"/>
                </a:solidFill>
                <a:effectLst/>
                <a:uLnTx/>
                <a:uFillTx/>
                <a:latin typeface="Arial" charset="0"/>
                <a:ea typeface="+mn-ea"/>
                <a:cs typeface="+mn-cs"/>
              </a:rPr>
              <a:t>. Anträge &amp;  Verschiedenes</a:t>
            </a:r>
          </a:p>
        </p:txBody>
      </p:sp>
    </p:spTree>
    <p:extLst>
      <p:ext uri="{BB962C8B-B14F-4D97-AF65-F5344CB8AC3E}">
        <p14:creationId xmlns:p14="http://schemas.microsoft.com/office/powerpoint/2010/main" val="2067611166"/>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5760" y="1536175"/>
            <a:ext cx="8892480" cy="3785652"/>
          </a:xfrm>
          <a:prstGeom prst="rect">
            <a:avLst/>
          </a:prstGeom>
          <a:noFill/>
        </p:spPr>
        <p:txBody>
          <a:bodyPr wrap="square" rtlCol="0">
            <a:spAutoFit/>
          </a:bodyPr>
          <a:lstStyle/>
          <a:p>
            <a:pPr algn="ctr"/>
            <a:r>
              <a:rPr lang="de-CH" sz="4000" b="1" dirty="0"/>
              <a:t>Aufgrund der aktuellen COVID-19 Situation hat der Gemeinderat </a:t>
            </a:r>
            <a:r>
              <a:rPr lang="de-CH" sz="4000" b="1" dirty="0" err="1"/>
              <a:t>be</a:t>
            </a:r>
            <a:r>
              <a:rPr lang="de-CH" sz="4000" b="1" dirty="0"/>
              <a:t>-schlossen, auf das anschliessende Apéro zu verzichten.</a:t>
            </a:r>
          </a:p>
          <a:p>
            <a:pPr algn="ctr"/>
            <a:endParaRPr lang="de-CH" sz="4000" b="1" dirty="0"/>
          </a:p>
          <a:p>
            <a:pPr algn="ctr"/>
            <a:r>
              <a:rPr lang="de-CH" sz="4000" b="1" dirty="0"/>
              <a:t>Vielen Dank für euer Verständnis.</a:t>
            </a:r>
          </a:p>
        </p:txBody>
      </p:sp>
    </p:spTree>
    <p:extLst>
      <p:ext uri="{BB962C8B-B14F-4D97-AF65-F5344CB8AC3E}">
        <p14:creationId xmlns:p14="http://schemas.microsoft.com/office/powerpoint/2010/main" val="489609430"/>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25760" y="2459504"/>
            <a:ext cx="8892480" cy="1938992"/>
          </a:xfrm>
          <a:prstGeom prst="rect">
            <a:avLst/>
          </a:prstGeom>
          <a:noFill/>
        </p:spPr>
        <p:txBody>
          <a:bodyPr wrap="square" rtlCol="0">
            <a:spAutoFit/>
          </a:bodyPr>
          <a:lstStyle/>
          <a:p>
            <a:pPr algn="ctr"/>
            <a:r>
              <a:rPr lang="de-CH" sz="6000" b="1" dirty="0"/>
              <a:t>1. Begrüssung / Wahl der Stimmenzähler</a:t>
            </a:r>
          </a:p>
        </p:txBody>
      </p:sp>
    </p:spTree>
    <p:extLst>
      <p:ext uri="{BB962C8B-B14F-4D97-AF65-F5344CB8AC3E}">
        <p14:creationId xmlns:p14="http://schemas.microsoft.com/office/powerpoint/2010/main" val="840683944"/>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5760" y="920622"/>
            <a:ext cx="8892480" cy="4093428"/>
          </a:xfrm>
          <a:prstGeom prst="rect">
            <a:avLst/>
          </a:prstGeom>
          <a:noFill/>
        </p:spPr>
        <p:txBody>
          <a:bodyPr wrap="square" rtlCol="0">
            <a:spAutoFit/>
          </a:bodyPr>
          <a:lstStyle/>
          <a:p>
            <a:pPr algn="ctr"/>
            <a:r>
              <a:rPr lang="de-CH" sz="6000" b="1" dirty="0"/>
              <a:t>2. Protokoll der </a:t>
            </a:r>
            <a:r>
              <a:rPr lang="de-CH" sz="6000" b="1" dirty="0" err="1"/>
              <a:t>Urver</a:t>
            </a:r>
            <a:r>
              <a:rPr lang="de-CH" sz="6000" b="1" dirty="0"/>
              <a:t>-sammlung vom 11.09.2020</a:t>
            </a:r>
          </a:p>
          <a:p>
            <a:pPr algn="ctr"/>
            <a:endParaRPr lang="de-CH" sz="4000" b="1" dirty="0"/>
          </a:p>
          <a:p>
            <a:pPr algn="ctr"/>
            <a:r>
              <a:rPr lang="de-CH" sz="4000" b="1" dirty="0"/>
              <a:t>(lag zur Einsichtnahme auf)</a:t>
            </a:r>
          </a:p>
        </p:txBody>
      </p:sp>
    </p:spTree>
    <p:extLst>
      <p:ext uri="{BB962C8B-B14F-4D97-AF65-F5344CB8AC3E}">
        <p14:creationId xmlns:p14="http://schemas.microsoft.com/office/powerpoint/2010/main" val="666642493"/>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0" y="0"/>
            <a:ext cx="9144000" cy="861774"/>
          </a:xfrm>
          <a:prstGeom prst="rect">
            <a:avLst/>
          </a:prstGeom>
          <a:noFill/>
        </p:spPr>
        <p:txBody>
          <a:bodyPr wrap="square" rtlCol="0">
            <a:spAutoFit/>
          </a:bodyPr>
          <a:lstStyle/>
          <a:p>
            <a:pPr algn="ctr"/>
            <a:r>
              <a:rPr lang="de-CH" sz="5000" b="1" dirty="0"/>
              <a:t>3. Kostenvoranschlag 2021</a:t>
            </a:r>
          </a:p>
        </p:txBody>
      </p:sp>
      <p:graphicFrame>
        <p:nvGraphicFramePr>
          <p:cNvPr id="4" name="Tabelle 3">
            <a:extLst>
              <a:ext uri="{FF2B5EF4-FFF2-40B4-BE49-F238E27FC236}">
                <a16:creationId xmlns:a16="http://schemas.microsoft.com/office/drawing/2014/main" id="{BD4BD187-1773-4790-ADAB-0A6DFB0F28A4}"/>
              </a:ext>
            </a:extLst>
          </p:cNvPr>
          <p:cNvGraphicFramePr>
            <a:graphicFrameLocks noGrp="1"/>
          </p:cNvGraphicFramePr>
          <p:nvPr>
            <p:extLst>
              <p:ext uri="{D42A27DB-BD31-4B8C-83A1-F6EECF244321}">
                <p14:modId xmlns:p14="http://schemas.microsoft.com/office/powerpoint/2010/main" val="2919137289"/>
              </p:ext>
            </p:extLst>
          </p:nvPr>
        </p:nvGraphicFramePr>
        <p:xfrm>
          <a:off x="539552" y="1052736"/>
          <a:ext cx="8120043" cy="4680520"/>
        </p:xfrm>
        <a:graphic>
          <a:graphicData uri="http://schemas.openxmlformats.org/drawingml/2006/table">
            <a:tbl>
              <a:tblPr firstRow="1" firstCol="1" bandRow="1"/>
              <a:tblGrid>
                <a:gridCol w="3342287">
                  <a:extLst>
                    <a:ext uri="{9D8B030D-6E8A-4147-A177-3AD203B41FA5}">
                      <a16:colId xmlns:a16="http://schemas.microsoft.com/office/drawing/2014/main" val="3191566924"/>
                    </a:ext>
                  </a:extLst>
                </a:gridCol>
                <a:gridCol w="1592036">
                  <a:extLst>
                    <a:ext uri="{9D8B030D-6E8A-4147-A177-3AD203B41FA5}">
                      <a16:colId xmlns:a16="http://schemas.microsoft.com/office/drawing/2014/main" val="200018604"/>
                    </a:ext>
                  </a:extLst>
                </a:gridCol>
                <a:gridCol w="1592860">
                  <a:extLst>
                    <a:ext uri="{9D8B030D-6E8A-4147-A177-3AD203B41FA5}">
                      <a16:colId xmlns:a16="http://schemas.microsoft.com/office/drawing/2014/main" val="2620659005"/>
                    </a:ext>
                  </a:extLst>
                </a:gridCol>
                <a:gridCol w="1592860">
                  <a:extLst>
                    <a:ext uri="{9D8B030D-6E8A-4147-A177-3AD203B41FA5}">
                      <a16:colId xmlns:a16="http://schemas.microsoft.com/office/drawing/2014/main" val="1810369749"/>
                    </a:ext>
                  </a:extLst>
                </a:gridCol>
              </a:tblGrid>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Rechnung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Voranschlag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Voranschlag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920908097"/>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2019</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39465159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Laufende Rechnung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953941938"/>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Ertrag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11'547'229.21</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6'193'585.00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6'082'819.00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148562871"/>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Aufwand</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7'927'452.74</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4'684'310.00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4'644'890.00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877822687"/>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Cashflow</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3'619'776.47</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1'509'275.00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1'437'929.00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80556198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Abschreibungen inkl. Finanzvermögen</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4'019'409.34</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1'362'000.00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1'434'400.00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85656644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Aufwandüberschuss</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399'623.87</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640750453"/>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Ertragsüberschuss</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147'275.00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3'529.00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869330085"/>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33186397"/>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Investitionsrechnung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347879809"/>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Ausgaben</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7'747'356.38</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1'214'000.00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1'965'100.00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37879430"/>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Ertrag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505'146.00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795'000.00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1'398'750.00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249466050"/>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Nettoinvestitionen</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7'242'210.38</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419'000.00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566'350.00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39599259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918045822"/>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150740943"/>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Selbstfinanzierungsmarge (Cashflow)</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3'619'776.47</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1'509'275.00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1'437'929.00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4062391108"/>
                  </a:ext>
                </a:extLst>
              </a:tr>
              <a:tr h="234026">
                <a:tc>
                  <a:txBody>
                    <a:bodyPr/>
                    <a:lstStyle/>
                    <a:p>
                      <a:pPr>
                        <a:lnSpc>
                          <a:spcPct val="115000"/>
                        </a:lnSpc>
                        <a:spcAft>
                          <a:spcPts val="1000"/>
                        </a:spcAft>
                      </a:pPr>
                      <a:r>
                        <a:rPr lang="de-CH" sz="1300">
                          <a:effectLst/>
                          <a:latin typeface="Arial" panose="020B0604020202020204" pitchFamily="34" charset="0"/>
                          <a:ea typeface="Calibri" panose="020F0502020204030204" pitchFamily="34" charset="0"/>
                          <a:cs typeface="Times New Roman" panose="02020603050405020304" pitchFamily="18" charset="0"/>
                        </a:rPr>
                        <a:t>Nettoinvestitionen inkl. Finanzvermögen</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7'242'210.38</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419'000.00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566'350.00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066301884"/>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Finanzierungsüberschuss</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1'090'275.00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871'579.00</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773340041"/>
                  </a:ext>
                </a:extLst>
              </a:tr>
              <a:tr h="234026">
                <a:tc>
                  <a:txBody>
                    <a:bodyPr/>
                    <a:lstStyle/>
                    <a:p>
                      <a:pP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Finanzierungsfehlbetrag</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3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3'622'433.91</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300" b="1">
                          <a:effectLst/>
                          <a:latin typeface="Arial" panose="020B0604020202020204" pitchFamily="34" charset="0"/>
                          <a:ea typeface="Calibri" panose="020F0502020204030204" pitchFamily="34" charset="0"/>
                          <a:cs typeface="Times New Roman" panose="02020603050405020304" pitchFamily="18" charset="0"/>
                        </a:rPr>
                        <a:t> </a:t>
                      </a:r>
                      <a:endParaRPr lang="de-CH" sz="140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300" b="1" dirty="0">
                          <a:effectLst/>
                          <a:latin typeface="Arial" panose="020B0604020202020204" pitchFamily="34" charset="0"/>
                          <a:ea typeface="Calibri" panose="020F0502020204030204" pitchFamily="34" charset="0"/>
                          <a:cs typeface="Times New Roman" panose="02020603050405020304" pitchFamily="18" charset="0"/>
                        </a:rPr>
                        <a:t> </a:t>
                      </a:r>
                      <a:endParaRPr lang="de-CH"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996" marR="88996"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903749141"/>
                  </a:ext>
                </a:extLst>
              </a:tr>
            </a:tbl>
          </a:graphicData>
        </a:graphic>
      </p:graphicFrame>
    </p:spTree>
    <p:extLst>
      <p:ext uri="{BB962C8B-B14F-4D97-AF65-F5344CB8AC3E}">
        <p14:creationId xmlns:p14="http://schemas.microsoft.com/office/powerpoint/2010/main" val="1167200265"/>
      </p:ext>
    </p:extLst>
  </p:cSld>
  <p:clrMapOvr>
    <a:masterClrMapping/>
  </p:clrMapOvr>
  <mc:AlternateContent xmlns:mc="http://schemas.openxmlformats.org/markup-compatibility/2006" xmlns:p14="http://schemas.microsoft.com/office/powerpoint/2010/main">
    <mc:Choice Requires="p14">
      <p:transition spd="med" p14:dur="700">
        <p:wipe/>
      </p:transition>
    </mc:Choice>
    <mc:Fallback xmlns="">
      <p:transition spd="med">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0" y="0"/>
            <a:ext cx="9144000" cy="553998"/>
          </a:xfrm>
          <a:prstGeom prst="rect">
            <a:avLst/>
          </a:prstGeom>
          <a:noFill/>
        </p:spPr>
        <p:txBody>
          <a:bodyPr wrap="square" rtlCol="0">
            <a:spAutoFit/>
          </a:bodyPr>
          <a:lstStyle/>
          <a:p>
            <a:pPr algn="ctr"/>
            <a:r>
              <a:rPr lang="de-CH" sz="3000" b="1" dirty="0"/>
              <a:t>Investitionen 2021</a:t>
            </a:r>
          </a:p>
        </p:txBody>
      </p:sp>
      <p:graphicFrame>
        <p:nvGraphicFramePr>
          <p:cNvPr id="2" name="Tabelle 1">
            <a:extLst>
              <a:ext uri="{FF2B5EF4-FFF2-40B4-BE49-F238E27FC236}">
                <a16:creationId xmlns:a16="http://schemas.microsoft.com/office/drawing/2014/main" id="{BFE1616E-1936-426B-AF5B-F51E5470D684}"/>
              </a:ext>
            </a:extLst>
          </p:cNvPr>
          <p:cNvGraphicFramePr>
            <a:graphicFrameLocks noGrp="1"/>
          </p:cNvGraphicFramePr>
          <p:nvPr>
            <p:extLst>
              <p:ext uri="{D42A27DB-BD31-4B8C-83A1-F6EECF244321}">
                <p14:modId xmlns:p14="http://schemas.microsoft.com/office/powerpoint/2010/main" val="3376559563"/>
              </p:ext>
            </p:extLst>
          </p:nvPr>
        </p:nvGraphicFramePr>
        <p:xfrm>
          <a:off x="251520" y="620688"/>
          <a:ext cx="8556652" cy="5910350"/>
        </p:xfrm>
        <a:graphic>
          <a:graphicData uri="http://schemas.openxmlformats.org/drawingml/2006/table">
            <a:tbl>
              <a:tblPr firstRow="1" firstCol="1" bandRow="1"/>
              <a:tblGrid>
                <a:gridCol w="3522000">
                  <a:extLst>
                    <a:ext uri="{9D8B030D-6E8A-4147-A177-3AD203B41FA5}">
                      <a16:colId xmlns:a16="http://schemas.microsoft.com/office/drawing/2014/main" val="846071745"/>
                    </a:ext>
                  </a:extLst>
                </a:gridCol>
                <a:gridCol w="1741896">
                  <a:extLst>
                    <a:ext uri="{9D8B030D-6E8A-4147-A177-3AD203B41FA5}">
                      <a16:colId xmlns:a16="http://schemas.microsoft.com/office/drawing/2014/main" val="3943140002"/>
                    </a:ext>
                  </a:extLst>
                </a:gridCol>
                <a:gridCol w="1600356">
                  <a:extLst>
                    <a:ext uri="{9D8B030D-6E8A-4147-A177-3AD203B41FA5}">
                      <a16:colId xmlns:a16="http://schemas.microsoft.com/office/drawing/2014/main" val="3380131546"/>
                    </a:ext>
                  </a:extLst>
                </a:gridCol>
                <a:gridCol w="1692400">
                  <a:extLst>
                    <a:ext uri="{9D8B030D-6E8A-4147-A177-3AD203B41FA5}">
                      <a16:colId xmlns:a16="http://schemas.microsoft.com/office/drawing/2014/main" val="1821061451"/>
                    </a:ext>
                  </a:extLst>
                </a:gridCol>
              </a:tblGrid>
              <a:tr h="240350">
                <a:tc>
                  <a:txBody>
                    <a:bodyPr/>
                    <a:lstStyle/>
                    <a:p>
                      <a:pP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Ausgaben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Einnahmen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Nettoinvestition</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270594794"/>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Informatik / Anschaffung EDV</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083180575"/>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Schliessanlage Schulhäuser</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286539259"/>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Kinderspielplätze</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39206055"/>
                  </a:ext>
                </a:extLst>
              </a:tr>
              <a:tr h="270000">
                <a:tc>
                  <a:txBody>
                    <a:bodyPr/>
                    <a:lstStyle/>
                    <a:p>
                      <a:pPr>
                        <a:lnSpc>
                          <a:spcPct val="115000"/>
                        </a:lnSpc>
                        <a:spcAft>
                          <a:spcPts val="1000"/>
                        </a:spcAft>
                      </a:pPr>
                      <a:r>
                        <a:rPr lang="de-CH" sz="1400" dirty="0" err="1">
                          <a:effectLst/>
                          <a:latin typeface="Arial" panose="020B0604020202020204" pitchFamily="34" charset="0"/>
                          <a:ea typeface="Calibri" panose="020F0502020204030204" pitchFamily="34" charset="0"/>
                          <a:cs typeface="Times New Roman" panose="02020603050405020304" pitchFamily="18" charset="0"/>
                        </a:rPr>
                        <a:t>Biketrails</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838904160"/>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Finanzierung Rettungswesen Kanton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397827509"/>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Ärztezentrum – Rückzahlung Darlehen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18'750.00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-18'750.00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212219197"/>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Einrichtungen Behinderte/Soziale Kanton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3'600.00</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765189838"/>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Kantonsstrassen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618938028"/>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Beleuchtung Haupt- &amp; Nebenstrassen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694127466"/>
                  </a:ext>
                </a:extLst>
              </a:tr>
              <a:tr h="270000">
                <a:tc>
                  <a:txBody>
                    <a:bodyPr/>
                    <a:lstStyle/>
                    <a:p>
                      <a:pP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Wasserzähler</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415849314"/>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Trinkwasser-Anschlussgebühren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948444988"/>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ARA Saastal</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51'900.00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51'900.00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612319198"/>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Abwasserleitung Trift – Saas-Grund</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904001887"/>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ARA-Anschlussgebühren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013509487"/>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ARA-Anschlussgebühren Triftalp</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967771400"/>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ARA-Anschlussgebühren Brunne</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1573292522"/>
                  </a:ext>
                </a:extLst>
              </a:tr>
              <a:tr h="270000">
                <a:tc>
                  <a:txBody>
                    <a:bodyPr/>
                    <a:lstStyle/>
                    <a:p>
                      <a:pPr>
                        <a:lnSpc>
                          <a:spcPct val="115000"/>
                        </a:lnSpc>
                        <a:spcAft>
                          <a:spcPts val="1000"/>
                        </a:spcAft>
                      </a:pPr>
                      <a:r>
                        <a:rPr lang="de-CH" sz="1400" dirty="0" err="1">
                          <a:effectLst/>
                          <a:latin typeface="Arial" panose="020B0604020202020204" pitchFamily="34" charset="0"/>
                          <a:ea typeface="Calibri" panose="020F0502020204030204" pitchFamily="34" charset="0"/>
                          <a:cs typeface="Times New Roman" panose="02020603050405020304" pitchFamily="18" charset="0"/>
                        </a:rPr>
                        <a:t>Rhonekorrektion</a:t>
                      </a:r>
                      <a:r>
                        <a:rPr lang="de-CH" sz="1400" dirty="0">
                          <a:effectLst/>
                          <a:latin typeface="Arial" panose="020B0604020202020204" pitchFamily="34" charset="0"/>
                          <a:ea typeface="Calibri" panose="020F0502020204030204" pitchFamily="34" charset="0"/>
                          <a:cs typeface="Times New Roman" panose="02020603050405020304" pitchFamily="18" charset="0"/>
                        </a:rPr>
                        <a:t> Kanton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effectLst/>
                          <a:latin typeface="Arial" panose="020B0604020202020204" pitchFamily="34" charset="0"/>
                          <a:ea typeface="Calibri" panose="020F0502020204030204" pitchFamily="34" charset="0"/>
                          <a:cs typeface="Times New Roman" panose="02020603050405020304" pitchFamily="18" charset="0"/>
                        </a:rPr>
                        <a:t> </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445873469"/>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Lawinenverbauung </a:t>
                      </a:r>
                      <a:r>
                        <a:rPr lang="de-CH" sz="1400" dirty="0" err="1">
                          <a:effectLst/>
                          <a:latin typeface="Arial" panose="020B0604020202020204" pitchFamily="34" charset="0"/>
                          <a:ea typeface="Calibri" panose="020F0502020204030204" pitchFamily="34" charset="0"/>
                          <a:cs typeface="Times New Roman" panose="02020603050405020304" pitchFamily="18" charset="0"/>
                        </a:rPr>
                        <a:t>Triftgrätji-Hebord</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2179449798"/>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Schutzmassnahmen </a:t>
                      </a:r>
                      <a:r>
                        <a:rPr lang="de-CH" sz="1400" dirty="0" err="1">
                          <a:effectLst/>
                          <a:latin typeface="Arial" panose="020B0604020202020204" pitchFamily="34" charset="0"/>
                          <a:ea typeface="Calibri" panose="020F0502020204030204" pitchFamily="34" charset="0"/>
                          <a:cs typeface="Times New Roman" panose="02020603050405020304" pitchFamily="18" charset="0"/>
                        </a:rPr>
                        <a:t>Zingelstapfen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4157576546"/>
                  </a:ext>
                </a:extLst>
              </a:tr>
              <a:tr h="270000">
                <a:tc>
                  <a:txBody>
                    <a:bodyPr/>
                    <a:lstStyle/>
                    <a:p>
                      <a:pPr>
                        <a:lnSpc>
                          <a:spcPct val="115000"/>
                        </a:lnSpc>
                        <a:spcAft>
                          <a:spcPts val="1000"/>
                        </a:spcAft>
                      </a:pPr>
                      <a:r>
                        <a:rPr lang="de-CH" sz="1400" dirty="0">
                          <a:effectLst/>
                          <a:latin typeface="Arial" panose="020B0604020202020204" pitchFamily="34" charset="0"/>
                          <a:ea typeface="Calibri" panose="020F0502020204030204" pitchFamily="34" charset="0"/>
                          <a:cs typeface="Times New Roman" panose="02020603050405020304" pitchFamily="18" charset="0"/>
                        </a:rPr>
                        <a:t>Instandsetzung &amp; Ausbau Forststrasse</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350'000.00</a:t>
                      </a:r>
                      <a:endParaRPr lang="de-CH" sz="150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150'000.00</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4083979874"/>
                  </a:ext>
                </a:extLst>
              </a:tr>
              <a:tr h="270000">
                <a:tc>
                  <a:txBody>
                    <a:bodyPr/>
                    <a:lstStyle/>
                    <a:p>
                      <a:pPr>
                        <a:lnSpc>
                          <a:spcPct val="115000"/>
                        </a:lnSpc>
                        <a:spcAft>
                          <a:spcPts val="1000"/>
                        </a:spcAft>
                      </a:pPr>
                      <a:r>
                        <a:rPr lang="de-CH" sz="1400" b="1" dirty="0">
                          <a:effectLst/>
                          <a:latin typeface="Arial" panose="020B0604020202020204" pitchFamily="34" charset="0"/>
                          <a:ea typeface="Calibri" panose="020F0502020204030204" pitchFamily="34" charset="0"/>
                          <a:cs typeface="Times New Roman" panose="02020603050405020304" pitchFamily="18" charset="0"/>
                        </a:rPr>
                        <a:t>Investitionen Verwaltungsvermögen</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r">
                        <a:lnSpc>
                          <a:spcPct val="115000"/>
                        </a:lnSpc>
                        <a:spcAft>
                          <a:spcPts val="1000"/>
                        </a:spcAft>
                      </a:pPr>
                      <a:r>
                        <a:rPr lang="de-CH"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1'965'100.00</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99"/>
                    </a:solidFill>
                  </a:tcPr>
                </a:tc>
                <a:tc>
                  <a:txBody>
                    <a:bodyPr/>
                    <a:lstStyle/>
                    <a:p>
                      <a:pPr algn="r">
                        <a:lnSpc>
                          <a:spcPct val="115000"/>
                        </a:lnSpc>
                        <a:spcAft>
                          <a:spcPts val="1000"/>
                        </a:spcAft>
                      </a:pPr>
                      <a:r>
                        <a:rPr lang="de-CH"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1'398'750.00</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CC"/>
                    </a:solidFill>
                  </a:tcPr>
                </a:tc>
                <a:tc>
                  <a:txBody>
                    <a:bodyPr/>
                    <a:lstStyle/>
                    <a:p>
                      <a:pPr algn="r">
                        <a:lnSpc>
                          <a:spcPct val="115000"/>
                        </a:lnSpc>
                        <a:spcAft>
                          <a:spcPts val="1000"/>
                        </a:spcAft>
                      </a:pPr>
                      <a:r>
                        <a:rPr lang="de-CH"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566'350.00</a:t>
                      </a:r>
                      <a:endParaRPr lang="de-CH"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624" marR="90624"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FFFF"/>
                    </a:solidFill>
                  </a:tcPr>
                </a:tc>
                <a:extLst>
                  <a:ext uri="{0D108BD9-81ED-4DB2-BD59-A6C34878D82A}">
                    <a16:rowId xmlns:a16="http://schemas.microsoft.com/office/drawing/2014/main" val="31394820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Inhaltsplatzhalter 11"/>
          <p:cNvGraphicFramePr>
            <a:graphicFrameLocks noGrp="1"/>
          </p:cNvGraphicFramePr>
          <p:nvPr>
            <p:ph idx="1"/>
            <p:extLst>
              <p:ext uri="{D42A27DB-BD31-4B8C-83A1-F6EECF244321}">
                <p14:modId xmlns:p14="http://schemas.microsoft.com/office/powerpoint/2010/main" val="2048534130"/>
              </p:ext>
            </p:extLst>
          </p:nvPr>
        </p:nvGraphicFramePr>
        <p:xfrm>
          <a:off x="467544" y="620688"/>
          <a:ext cx="8370929" cy="5472608"/>
        </p:xfrm>
        <a:graphic>
          <a:graphicData uri="http://schemas.openxmlformats.org/drawingml/2006/table">
            <a:tbl>
              <a:tblPr firstRow="1" bandRow="1">
                <a:tableStyleId>{21E4AEA4-8DFA-4A89-87EB-49C32662AFE0}</a:tableStyleId>
              </a:tblPr>
              <a:tblGrid>
                <a:gridCol w="1832031">
                  <a:extLst>
                    <a:ext uri="{9D8B030D-6E8A-4147-A177-3AD203B41FA5}">
                      <a16:colId xmlns:a16="http://schemas.microsoft.com/office/drawing/2014/main" val="20000"/>
                    </a:ext>
                  </a:extLst>
                </a:gridCol>
                <a:gridCol w="1221354">
                  <a:extLst>
                    <a:ext uri="{9D8B030D-6E8A-4147-A177-3AD203B41FA5}">
                      <a16:colId xmlns:a16="http://schemas.microsoft.com/office/drawing/2014/main" val="20001"/>
                    </a:ext>
                  </a:extLst>
                </a:gridCol>
                <a:gridCol w="5317544">
                  <a:extLst>
                    <a:ext uri="{9D8B030D-6E8A-4147-A177-3AD203B41FA5}">
                      <a16:colId xmlns:a16="http://schemas.microsoft.com/office/drawing/2014/main" val="20002"/>
                    </a:ext>
                  </a:extLst>
                </a:gridCol>
              </a:tblGrid>
              <a:tr h="251056">
                <a:tc>
                  <a:txBody>
                    <a:bodyPr/>
                    <a:lstStyle/>
                    <a:p>
                      <a:r>
                        <a:rPr lang="de-CH" sz="1100" dirty="0"/>
                        <a:t>Bezeichnung</a:t>
                      </a:r>
                    </a:p>
                  </a:txBody>
                  <a:tcPr marL="68567" marR="68567" marT="34289" marB="34289">
                    <a:solidFill>
                      <a:srgbClr val="009900"/>
                    </a:solidFill>
                  </a:tcPr>
                </a:tc>
                <a:tc>
                  <a:txBody>
                    <a:bodyPr/>
                    <a:lstStyle/>
                    <a:p>
                      <a:r>
                        <a:rPr lang="de-CH" sz="1100" dirty="0"/>
                        <a:t>Betrag</a:t>
                      </a:r>
                    </a:p>
                  </a:txBody>
                  <a:tcPr marL="68567" marR="68567" marT="34289" marB="34289">
                    <a:solidFill>
                      <a:srgbClr val="009900"/>
                    </a:solidFill>
                  </a:tcPr>
                </a:tc>
                <a:tc>
                  <a:txBody>
                    <a:bodyPr/>
                    <a:lstStyle/>
                    <a:p>
                      <a:r>
                        <a:rPr lang="de-CH" sz="1100" dirty="0"/>
                        <a:t>Bemerkungen</a:t>
                      </a:r>
                    </a:p>
                  </a:txBody>
                  <a:tcPr marL="68567" marR="68567" marT="34289" marB="34289">
                    <a:solidFill>
                      <a:srgbClr val="009900"/>
                    </a:solidFill>
                  </a:tcPr>
                </a:tc>
                <a:extLst>
                  <a:ext uri="{0D108BD9-81ED-4DB2-BD59-A6C34878D82A}">
                    <a16:rowId xmlns:a16="http://schemas.microsoft.com/office/drawing/2014/main" val="10000"/>
                  </a:ext>
                </a:extLst>
              </a:tr>
              <a:tr h="558804">
                <a:tc>
                  <a:txBody>
                    <a:bodyPr/>
                    <a:lstStyle/>
                    <a:p>
                      <a:r>
                        <a:rPr lang="de-CH" sz="1000" b="1" dirty="0"/>
                        <a:t>Personalaufwand</a:t>
                      </a:r>
                    </a:p>
                  </a:txBody>
                  <a:tcPr marL="68567" marR="68567" marT="34289" marB="34289">
                    <a:solidFill>
                      <a:schemeClr val="bg1">
                        <a:lumMod val="95000"/>
                      </a:schemeClr>
                    </a:solidFill>
                  </a:tcPr>
                </a:tc>
                <a:tc>
                  <a:txBody>
                    <a:bodyPr/>
                    <a:lstStyle/>
                    <a:p>
                      <a:pPr>
                        <a:tabLst>
                          <a:tab pos="1073150" algn="r"/>
                        </a:tabLst>
                      </a:pPr>
                      <a:r>
                        <a:rPr lang="de-CH" sz="1000" b="1" dirty="0"/>
                        <a:t>CHF	822’600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dirty="0"/>
                        <a:t>Minderaufwand gegenüber Vorjahr von Fr. 10’400.00</a:t>
                      </a:r>
                    </a:p>
                    <a:p>
                      <a:pPr marL="171450" indent="-171450">
                        <a:buFont typeface="Arial" panose="020B0604020202020204" pitchFamily="34" charset="0"/>
                        <a:buChar char="•"/>
                      </a:pPr>
                      <a:r>
                        <a:rPr lang="de-CH" sz="1000" b="1" dirty="0"/>
                        <a:t>Teuerung von 1.0% berücksichtigt.</a:t>
                      </a:r>
                    </a:p>
                    <a:p>
                      <a:pPr marL="171450" indent="-171450">
                        <a:buFont typeface="Arial" panose="020B0604020202020204" pitchFamily="34" charset="0"/>
                        <a:buChar char="•"/>
                      </a:pPr>
                      <a:r>
                        <a:rPr lang="de-CH" sz="1000" b="1" dirty="0"/>
                        <a:t>Weitere Zusammenarbeit mit den Bergbahnen Hohsaas AG</a:t>
                      </a:r>
                    </a:p>
                  </a:txBody>
                  <a:tcPr marL="68567" marR="68567" marT="34289" marB="34289">
                    <a:solidFill>
                      <a:schemeClr val="bg1">
                        <a:lumMod val="95000"/>
                      </a:schemeClr>
                    </a:solidFill>
                  </a:tcPr>
                </a:tc>
                <a:extLst>
                  <a:ext uri="{0D108BD9-81ED-4DB2-BD59-A6C34878D82A}">
                    <a16:rowId xmlns:a16="http://schemas.microsoft.com/office/drawing/2014/main" val="10001"/>
                  </a:ext>
                </a:extLst>
              </a:tr>
              <a:tr h="558804">
                <a:tc>
                  <a:txBody>
                    <a:bodyPr/>
                    <a:lstStyle/>
                    <a:p>
                      <a:r>
                        <a:rPr lang="de-CH" sz="1000" b="1" dirty="0"/>
                        <a:t>Sachaufwand</a:t>
                      </a:r>
                    </a:p>
                  </a:txBody>
                  <a:tcPr marL="68567" marR="68567" marT="34289" marB="34289">
                    <a:solidFill>
                      <a:schemeClr val="bg1"/>
                    </a:solidFill>
                  </a:tcPr>
                </a:tc>
                <a:tc>
                  <a:txBody>
                    <a:bodyPr/>
                    <a:lstStyle/>
                    <a:p>
                      <a:pPr>
                        <a:tabLst>
                          <a:tab pos="1073150" algn="r"/>
                        </a:tabLst>
                      </a:pPr>
                      <a:r>
                        <a:rPr lang="de-CH" sz="1000" b="1" dirty="0"/>
                        <a:t>CHF 	1’405’150</a:t>
                      </a:r>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dirty="0"/>
                        <a:t>Mehraufwand von Fr. 27’500.00 im Vergleich zum Budget 2020.</a:t>
                      </a:r>
                    </a:p>
                    <a:p>
                      <a:pPr marL="171450" indent="-171450">
                        <a:buFont typeface="Arial" panose="020B0604020202020204" pitchFamily="34" charset="0"/>
                        <a:buChar char="•"/>
                        <a:tabLst>
                          <a:tab pos="985838" algn="l"/>
                        </a:tabLst>
                      </a:pPr>
                      <a:r>
                        <a:rPr lang="de-CH" sz="1000" b="1" dirty="0"/>
                        <a:t>Abweichungen:	Exekutive (Erarbeitung Prüfung Fusion Talgemeinden)</a:t>
                      </a:r>
                    </a:p>
                    <a:p>
                      <a:pPr marL="0" indent="0">
                        <a:buFont typeface="Arial" panose="020B0604020202020204" pitchFamily="34" charset="0"/>
                        <a:buNone/>
                        <a:tabLst>
                          <a:tab pos="985838" algn="l"/>
                        </a:tabLst>
                      </a:pPr>
                      <a:r>
                        <a:rPr lang="de-CH" sz="1000" b="1" dirty="0"/>
                        <a:t>		Werkhof (Dienstleistungen durch Bergbahnen)</a:t>
                      </a:r>
                    </a:p>
                  </a:txBody>
                  <a:tcPr marL="68567" marR="68567" marT="34289" marB="34289">
                    <a:solidFill>
                      <a:schemeClr val="bg1"/>
                    </a:solidFill>
                  </a:tcPr>
                </a:tc>
                <a:extLst>
                  <a:ext uri="{0D108BD9-81ED-4DB2-BD59-A6C34878D82A}">
                    <a16:rowId xmlns:a16="http://schemas.microsoft.com/office/drawing/2014/main" val="10002"/>
                  </a:ext>
                </a:extLst>
              </a:tr>
              <a:tr h="491989">
                <a:tc>
                  <a:txBody>
                    <a:bodyPr/>
                    <a:lstStyle/>
                    <a:p>
                      <a:r>
                        <a:rPr lang="de-CH" sz="1000" b="1" dirty="0"/>
                        <a:t>Passivzinsen</a:t>
                      </a:r>
                    </a:p>
                  </a:txBody>
                  <a:tcPr marL="68567" marR="68567" marT="34289" marB="34289">
                    <a:solidFill>
                      <a:schemeClr val="bg1">
                        <a:lumMod val="95000"/>
                      </a:schemeClr>
                    </a:solidFill>
                  </a:tcPr>
                </a:tc>
                <a:tc>
                  <a:txBody>
                    <a:bodyPr/>
                    <a:lstStyle/>
                    <a:p>
                      <a:pPr>
                        <a:tabLst>
                          <a:tab pos="1073150" algn="r"/>
                        </a:tabLst>
                      </a:pPr>
                      <a:r>
                        <a:rPr lang="de-CH" sz="1000" b="1" dirty="0"/>
                        <a:t>CHF	</a:t>
                      </a:r>
                      <a:r>
                        <a:rPr lang="de-CH" sz="1000" b="1" baseline="0" dirty="0"/>
                        <a:t>171’200</a:t>
                      </a:r>
                      <a:endParaRPr lang="de-CH" sz="1000" b="1" dirty="0"/>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dirty="0"/>
                        <a:t>Im Vergleich zur Jahresrechnung 2019 um Fr. 12’116.04 gesunken.</a:t>
                      </a:r>
                    </a:p>
                    <a:p>
                      <a:pPr marL="171450" indent="-171450">
                        <a:buFont typeface="Arial" panose="020B0604020202020204" pitchFamily="34" charset="0"/>
                        <a:buChar char="•"/>
                      </a:pPr>
                      <a:r>
                        <a:rPr lang="de-CH" sz="1000" b="1" dirty="0"/>
                        <a:t>Aktuelle Zinslage weiterhin auf tiefem Niveau.</a:t>
                      </a:r>
                    </a:p>
                  </a:txBody>
                  <a:tcPr marL="68567" marR="68567" marT="34289" marB="34289">
                    <a:solidFill>
                      <a:schemeClr val="bg1">
                        <a:lumMod val="95000"/>
                      </a:schemeClr>
                    </a:solidFill>
                  </a:tcPr>
                </a:tc>
                <a:extLst>
                  <a:ext uri="{0D108BD9-81ED-4DB2-BD59-A6C34878D82A}">
                    <a16:rowId xmlns:a16="http://schemas.microsoft.com/office/drawing/2014/main" val="10003"/>
                  </a:ext>
                </a:extLst>
              </a:tr>
              <a:tr h="817935">
                <a:tc>
                  <a:txBody>
                    <a:bodyPr/>
                    <a:lstStyle/>
                    <a:p>
                      <a:r>
                        <a:rPr lang="de-CH" sz="1000" b="1" dirty="0"/>
                        <a:t>Abschreibungen</a:t>
                      </a:r>
                      <a:r>
                        <a:rPr lang="de-CH" sz="1000" b="1" baseline="0" dirty="0"/>
                        <a:t> Verwaltungs-verm. / Finanzvermögen / Steuerverluste</a:t>
                      </a:r>
                      <a:endParaRPr lang="de-CH" sz="1000" b="1" dirty="0"/>
                    </a:p>
                  </a:txBody>
                  <a:tcPr marL="68567" marR="68567" marT="34289" marB="34289">
                    <a:solidFill>
                      <a:schemeClr val="bg1"/>
                    </a:solidFill>
                  </a:tcPr>
                </a:tc>
                <a:tc>
                  <a:txBody>
                    <a:bodyPr/>
                    <a:lstStyle/>
                    <a:p>
                      <a:pPr>
                        <a:tabLst>
                          <a:tab pos="1073150" algn="r"/>
                        </a:tabLst>
                      </a:pPr>
                      <a:r>
                        <a:rPr lang="de-CH" sz="1000" b="1" dirty="0"/>
                        <a:t>CHF	</a:t>
                      </a:r>
                      <a:r>
                        <a:rPr lang="de-CH" sz="1000" b="1" baseline="0" dirty="0"/>
                        <a:t>1’434’400</a:t>
                      </a:r>
                      <a:endParaRPr lang="de-CH" sz="1000" b="1" dirty="0"/>
                    </a:p>
                  </a:txBody>
                  <a:tcPr marL="68567" marR="68567" marT="34289" marB="34289">
                    <a:solidFill>
                      <a:schemeClr val="bg1"/>
                    </a:solidFill>
                  </a:tcPr>
                </a:tc>
                <a:tc>
                  <a:txBody>
                    <a:bodyPr/>
                    <a:lstStyle/>
                    <a:p>
                      <a:pPr marL="171450" indent="-171450">
                        <a:buFont typeface="Arial" panose="020B0604020202020204" pitchFamily="34" charset="0"/>
                        <a:buChar char="•"/>
                        <a:tabLst>
                          <a:tab pos="3225800" algn="l"/>
                          <a:tab pos="4308475" algn="r"/>
                        </a:tabLst>
                      </a:pPr>
                      <a:r>
                        <a:rPr lang="de-CH" sz="1000" b="1" dirty="0"/>
                        <a:t>Abschreibungen Verwaltungsvermögen (10%):	Fr.	694’900.00</a:t>
                      </a:r>
                    </a:p>
                    <a:p>
                      <a:pPr marL="171450" indent="-171450">
                        <a:buFont typeface="Arial" panose="020B0604020202020204" pitchFamily="34" charset="0"/>
                        <a:buChar char="•"/>
                        <a:tabLst>
                          <a:tab pos="3225800" algn="l"/>
                          <a:tab pos="4308475" algn="r"/>
                        </a:tabLst>
                      </a:pPr>
                      <a:r>
                        <a:rPr lang="de-CH" sz="1000" b="1" dirty="0"/>
                        <a:t>Abschreibungen Finanzvermögen: 	Fr.	53’300.00</a:t>
                      </a:r>
                    </a:p>
                    <a:p>
                      <a:pPr marL="171450" indent="-171450">
                        <a:buFont typeface="Arial" panose="020B0604020202020204" pitchFamily="34" charset="0"/>
                        <a:buChar char="•"/>
                        <a:tabLst>
                          <a:tab pos="3225800" algn="l"/>
                          <a:tab pos="4308475" algn="r"/>
                        </a:tabLst>
                      </a:pPr>
                      <a:r>
                        <a:rPr lang="de-CH" sz="1000" b="1" dirty="0"/>
                        <a:t>Abschreibungen Anlagen BBH: 	Fr.	686’200.00</a:t>
                      </a:r>
                    </a:p>
                  </a:txBody>
                  <a:tcPr marL="68567" marR="68567" marT="34289" marB="34289">
                    <a:solidFill>
                      <a:schemeClr val="bg1"/>
                    </a:solidFill>
                  </a:tcPr>
                </a:tc>
                <a:extLst>
                  <a:ext uri="{0D108BD9-81ED-4DB2-BD59-A6C34878D82A}">
                    <a16:rowId xmlns:a16="http://schemas.microsoft.com/office/drawing/2014/main" val="10004"/>
                  </a:ext>
                </a:extLst>
              </a:tr>
              <a:tr h="396831">
                <a:tc>
                  <a:txBody>
                    <a:bodyPr/>
                    <a:lstStyle/>
                    <a:p>
                      <a:r>
                        <a:rPr lang="de-CH" sz="1000" b="1" dirty="0"/>
                        <a:t>Anteile &amp; Beiträge ohne</a:t>
                      </a:r>
                      <a:r>
                        <a:rPr lang="de-CH" sz="1000" b="1" baseline="0" dirty="0"/>
                        <a:t> Zweckbindung</a:t>
                      </a:r>
                      <a:endParaRPr lang="de-CH" sz="1000" b="1" dirty="0"/>
                    </a:p>
                  </a:txBody>
                  <a:tcPr marL="68567" marR="68567" marT="34289" marB="34289">
                    <a:solidFill>
                      <a:schemeClr val="bg1">
                        <a:lumMod val="95000"/>
                      </a:schemeClr>
                    </a:solidFill>
                  </a:tcPr>
                </a:tc>
                <a:tc>
                  <a:txBody>
                    <a:bodyPr/>
                    <a:lstStyle/>
                    <a:p>
                      <a:pPr>
                        <a:tabLst>
                          <a:tab pos="1073150" algn="r"/>
                        </a:tabLst>
                      </a:pPr>
                      <a:r>
                        <a:rPr lang="de-CH" sz="1000" b="1" dirty="0"/>
                        <a:t>CHF	25’000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baseline="0" dirty="0"/>
                        <a:t>Unter diese Rubrik fallen die Steuern Art. 188. </a:t>
                      </a:r>
                      <a:endParaRPr lang="de-CH" sz="1000" b="1" dirty="0"/>
                    </a:p>
                  </a:txBody>
                  <a:tcPr marL="68567" marR="68567" marT="34289" marB="34289">
                    <a:solidFill>
                      <a:schemeClr val="bg1">
                        <a:lumMod val="95000"/>
                      </a:schemeClr>
                    </a:solidFill>
                  </a:tcPr>
                </a:tc>
                <a:extLst>
                  <a:ext uri="{0D108BD9-81ED-4DB2-BD59-A6C34878D82A}">
                    <a16:rowId xmlns:a16="http://schemas.microsoft.com/office/drawing/2014/main" val="10005"/>
                  </a:ext>
                </a:extLst>
              </a:tr>
              <a:tr h="882750">
                <a:tc>
                  <a:txBody>
                    <a:bodyPr/>
                    <a:lstStyle/>
                    <a:p>
                      <a:r>
                        <a:rPr lang="de-CH" sz="1000" b="1" dirty="0"/>
                        <a:t>Entschädigung an Gemeinwesen</a:t>
                      </a:r>
                    </a:p>
                  </a:txBody>
                  <a:tcPr marL="68567" marR="68567" marT="34289" marB="34289">
                    <a:solidFill>
                      <a:schemeClr val="bg1"/>
                    </a:solidFill>
                  </a:tcPr>
                </a:tc>
                <a:tc>
                  <a:txBody>
                    <a:bodyPr/>
                    <a:lstStyle/>
                    <a:p>
                      <a:pPr>
                        <a:tabLst>
                          <a:tab pos="1073150" algn="r"/>
                        </a:tabLst>
                      </a:pPr>
                      <a:r>
                        <a:rPr lang="de-CH" sz="1000" b="1" dirty="0"/>
                        <a:t>CHF	575’800</a:t>
                      </a:r>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dirty="0"/>
                        <a:t>Minderaufwand gegenüber Vorjahr von Fr. 29’800.00</a:t>
                      </a:r>
                    </a:p>
                    <a:p>
                      <a:pPr marL="171450" indent="-171450">
                        <a:buFont typeface="Arial" panose="020B0604020202020204" pitchFamily="34" charset="0"/>
                        <a:buChar char="•"/>
                      </a:pPr>
                      <a:r>
                        <a:rPr lang="de-CH" sz="1000" b="1" dirty="0"/>
                        <a:t>Abweichungen im Bereich Gesundheitswesen (Beteiligung Nachtdienst Arzt)</a:t>
                      </a:r>
                    </a:p>
                    <a:p>
                      <a:pPr marL="171450" indent="-171450">
                        <a:buFont typeface="Arial" panose="020B0604020202020204" pitchFamily="34" charset="0"/>
                        <a:buChar char="•"/>
                      </a:pPr>
                      <a:r>
                        <a:rPr lang="de-CH" sz="1000" b="1" dirty="0"/>
                        <a:t>Weitere enthaltene Bereiche:	KESB, Gemeindepolizei, Stützpunktfeuerwehr, 			Schulgelder OS, ARA Saastal, Jugendarbeit &amp; 			Weiterleitung Tourismusförderungstaxen.</a:t>
                      </a:r>
                    </a:p>
                  </a:txBody>
                  <a:tcPr marL="68567" marR="68567" marT="34289" marB="34289">
                    <a:solidFill>
                      <a:schemeClr val="bg1"/>
                    </a:solidFill>
                  </a:tcPr>
                </a:tc>
                <a:extLst>
                  <a:ext uri="{0D108BD9-81ED-4DB2-BD59-A6C34878D82A}">
                    <a16:rowId xmlns:a16="http://schemas.microsoft.com/office/drawing/2014/main" val="10006"/>
                  </a:ext>
                </a:extLst>
              </a:tr>
              <a:tr h="558804">
                <a:tc>
                  <a:txBody>
                    <a:bodyPr/>
                    <a:lstStyle/>
                    <a:p>
                      <a:r>
                        <a:rPr lang="de-CH" sz="1000" b="1" dirty="0"/>
                        <a:t>Eigene Beiträge</a:t>
                      </a:r>
                    </a:p>
                  </a:txBody>
                  <a:tcPr marL="68567" marR="68567" marT="34289" marB="34289">
                    <a:solidFill>
                      <a:schemeClr val="bg1">
                        <a:lumMod val="95000"/>
                      </a:schemeClr>
                    </a:solidFill>
                  </a:tcPr>
                </a:tc>
                <a:tc>
                  <a:txBody>
                    <a:bodyPr/>
                    <a:lstStyle/>
                    <a:p>
                      <a:pPr>
                        <a:tabLst>
                          <a:tab pos="1073150" algn="r"/>
                        </a:tabLst>
                      </a:pPr>
                      <a:r>
                        <a:rPr lang="de-CH" sz="1000" b="1" dirty="0"/>
                        <a:t>CHF</a:t>
                      </a:r>
                      <a:r>
                        <a:rPr lang="de-CH" sz="1000" b="1" baseline="0" dirty="0"/>
                        <a:t>	 1’389’440</a:t>
                      </a:r>
                      <a:endParaRPr lang="de-CH" sz="1000" b="1" dirty="0"/>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dirty="0"/>
                        <a:t>Leichte Abweichung gegenüber dem Budget 2020 von Fr. 9’270.00.</a:t>
                      </a:r>
                    </a:p>
                    <a:p>
                      <a:pPr marL="171450" indent="-171450">
                        <a:buFont typeface="Arial" panose="020B0604020202020204" pitchFamily="34" charset="0"/>
                        <a:buChar char="•"/>
                      </a:pPr>
                      <a:r>
                        <a:rPr lang="de-CH" sz="1000" b="1" dirty="0"/>
                        <a:t>Grössere Abweichungen: 	Rubriken Kantonsbeitrag Lehrpersonal, Kultusbeitrag 		Pfarrei, Langzeitpflege Altersheime &amp; Sozialhilfe </a:t>
                      </a:r>
                    </a:p>
                  </a:txBody>
                  <a:tcPr marL="68567" marR="68567" marT="34289" marB="34289">
                    <a:solidFill>
                      <a:schemeClr val="bg1">
                        <a:lumMod val="95000"/>
                      </a:schemeClr>
                    </a:solidFill>
                  </a:tcPr>
                </a:tc>
                <a:extLst>
                  <a:ext uri="{0D108BD9-81ED-4DB2-BD59-A6C34878D82A}">
                    <a16:rowId xmlns:a16="http://schemas.microsoft.com/office/drawing/2014/main" val="10007"/>
                  </a:ext>
                </a:extLst>
              </a:tr>
              <a:tr h="720777">
                <a:tc>
                  <a:txBody>
                    <a:bodyPr/>
                    <a:lstStyle/>
                    <a:p>
                      <a:r>
                        <a:rPr lang="de-CH" sz="1000" b="1" dirty="0"/>
                        <a:t>Einlagen in Spezialfinanzierung</a:t>
                      </a:r>
                    </a:p>
                  </a:txBody>
                  <a:tcPr marL="68567" marR="68567" marT="34289" marB="34289">
                    <a:solidFill>
                      <a:schemeClr val="bg1"/>
                    </a:solidFill>
                  </a:tcPr>
                </a:tc>
                <a:tc>
                  <a:txBody>
                    <a:bodyPr/>
                    <a:lstStyle/>
                    <a:p>
                      <a:pPr marL="0" marR="0" lvl="0" indent="0" algn="l" defTabSz="912141" rtl="0" eaLnBrk="1" fontAlgn="auto" latinLnBrk="0" hangingPunct="1">
                        <a:lnSpc>
                          <a:spcPct val="100000"/>
                        </a:lnSpc>
                        <a:spcBef>
                          <a:spcPts val="0"/>
                        </a:spcBef>
                        <a:spcAft>
                          <a:spcPts val="0"/>
                        </a:spcAft>
                        <a:buClrTx/>
                        <a:buSzTx/>
                        <a:buFontTx/>
                        <a:buNone/>
                        <a:tabLst>
                          <a:tab pos="1073150" algn="r"/>
                        </a:tabLst>
                        <a:defRPr/>
                      </a:pPr>
                      <a:r>
                        <a:rPr lang="de-CH" sz="1000" b="1" dirty="0"/>
                        <a:t>CHF</a:t>
                      </a:r>
                      <a:r>
                        <a:rPr lang="de-CH" sz="1000" b="1" baseline="0" dirty="0"/>
                        <a:t>	 58’400</a:t>
                      </a:r>
                      <a:endParaRPr lang="de-CH" sz="1000" b="1" dirty="0"/>
                    </a:p>
                  </a:txBody>
                  <a:tcPr marL="68567" marR="68567" marT="34289" marB="34289">
                    <a:solidFill>
                      <a:schemeClr val="bg1"/>
                    </a:solidFill>
                  </a:tcPr>
                </a:tc>
                <a:tc>
                  <a:txBody>
                    <a:bodyPr/>
                    <a:lstStyle/>
                    <a:p>
                      <a:pPr marL="171450" indent="-171450">
                        <a:buFont typeface="Arial" panose="020B0604020202020204" pitchFamily="34" charset="0"/>
                        <a:buChar char="•"/>
                        <a:tabLst>
                          <a:tab pos="2330450" algn="l"/>
                          <a:tab pos="3225800" algn="l"/>
                          <a:tab pos="4308475" algn="r"/>
                        </a:tabLst>
                      </a:pPr>
                      <a:r>
                        <a:rPr lang="de-CH" sz="1000" b="1" kern="1200" dirty="0">
                          <a:solidFill>
                            <a:schemeClr val="dk1"/>
                          </a:solidFill>
                          <a:latin typeface="+mn-lt"/>
                          <a:ea typeface="+mn-ea"/>
                          <a:cs typeface="+mn-cs"/>
                        </a:rPr>
                        <a:t>Überschüsse in den Bereichen:	Wasser	Fr.	28’850.00</a:t>
                      </a:r>
                    </a:p>
                    <a:p>
                      <a:pPr marL="0" indent="0">
                        <a:buFont typeface="Arial" panose="020B0604020202020204" pitchFamily="34" charset="0"/>
                        <a:buNone/>
                        <a:tabLst>
                          <a:tab pos="2330450" algn="l"/>
                          <a:tab pos="3225800" algn="l"/>
                          <a:tab pos="4308475" algn="r"/>
                        </a:tabLst>
                      </a:pPr>
                      <a:r>
                        <a:rPr lang="de-CH" sz="1000" b="1" kern="1200" dirty="0">
                          <a:solidFill>
                            <a:schemeClr val="dk1"/>
                          </a:solidFill>
                          <a:latin typeface="+mn-lt"/>
                          <a:ea typeface="+mn-ea"/>
                          <a:cs typeface="+mn-cs"/>
                        </a:rPr>
                        <a:t>	Abwasser	Fr.	2’350.00</a:t>
                      </a:r>
                    </a:p>
                    <a:p>
                      <a:pPr marL="0" indent="0">
                        <a:buFont typeface="Arial" panose="020B0604020202020204" pitchFamily="34" charset="0"/>
                        <a:buNone/>
                        <a:tabLst>
                          <a:tab pos="2330450" algn="l"/>
                          <a:tab pos="3225800" algn="l"/>
                          <a:tab pos="4308475" algn="r"/>
                        </a:tabLst>
                      </a:pPr>
                      <a:r>
                        <a:rPr lang="de-CH" sz="1000" b="1" kern="1200" dirty="0">
                          <a:solidFill>
                            <a:schemeClr val="dk1"/>
                          </a:solidFill>
                          <a:latin typeface="+mn-lt"/>
                          <a:ea typeface="+mn-ea"/>
                          <a:cs typeface="+mn-cs"/>
                        </a:rPr>
                        <a:t>	Abfall	Fr.	27’200.00</a:t>
                      </a:r>
                    </a:p>
                    <a:p>
                      <a:pPr marL="171450" indent="-171450">
                        <a:buFont typeface="Arial" panose="020B0604020202020204" pitchFamily="34" charset="0"/>
                        <a:buChar char="•"/>
                        <a:tabLst>
                          <a:tab pos="2060575" algn="l"/>
                          <a:tab pos="3225800" algn="l"/>
                          <a:tab pos="4308475" algn="r"/>
                        </a:tabLst>
                      </a:pPr>
                      <a:r>
                        <a:rPr lang="de-CH" sz="1000" b="1" kern="1200" dirty="0">
                          <a:solidFill>
                            <a:schemeClr val="dk1"/>
                          </a:solidFill>
                          <a:latin typeface="+mn-lt"/>
                          <a:ea typeface="+mn-ea"/>
                          <a:cs typeface="+mn-cs"/>
                        </a:rPr>
                        <a:t>Mit Überschüssen können die Defizite der letzten Jahre minim verringert werden.</a:t>
                      </a:r>
                    </a:p>
                  </a:txBody>
                  <a:tcPr marL="68567" marR="68567" marT="34289" marB="34289">
                    <a:solidFill>
                      <a:schemeClr val="bg1"/>
                    </a:solidFill>
                  </a:tcPr>
                </a:tc>
                <a:extLst>
                  <a:ext uri="{0D108BD9-81ED-4DB2-BD59-A6C34878D82A}">
                    <a16:rowId xmlns:a16="http://schemas.microsoft.com/office/drawing/2014/main" val="2153211849"/>
                  </a:ext>
                </a:extLst>
              </a:tr>
              <a:tr h="234858">
                <a:tc>
                  <a:txBody>
                    <a:bodyPr/>
                    <a:lstStyle/>
                    <a:p>
                      <a:r>
                        <a:rPr lang="de-CH" sz="1000" b="1" dirty="0"/>
                        <a:t>Interne Verrechnungen</a:t>
                      </a:r>
                    </a:p>
                  </a:txBody>
                  <a:tcPr marL="68567" marR="68567" marT="34289" marB="34289">
                    <a:solidFill>
                      <a:schemeClr val="bg1">
                        <a:lumMod val="95000"/>
                      </a:schemeClr>
                    </a:solidFill>
                  </a:tcPr>
                </a:tc>
                <a:tc>
                  <a:txBody>
                    <a:bodyPr/>
                    <a:lstStyle/>
                    <a:p>
                      <a:pPr>
                        <a:tabLst>
                          <a:tab pos="1073150" algn="r"/>
                        </a:tabLst>
                      </a:pPr>
                      <a:r>
                        <a:rPr lang="de-CH" sz="1000" b="1" dirty="0"/>
                        <a:t>CHF	197’300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kern="1200" dirty="0">
                          <a:solidFill>
                            <a:schemeClr val="dk1"/>
                          </a:solidFill>
                          <a:latin typeface="+mn-lt"/>
                          <a:ea typeface="+mn-ea"/>
                          <a:cs typeface="+mn-cs"/>
                        </a:rPr>
                        <a:t>Verrechnung Personalaufwand Werkhof &amp; Darlehenszinsen</a:t>
                      </a:r>
                    </a:p>
                  </a:txBody>
                  <a:tcPr marL="68567" marR="68567" marT="34289" marB="34289">
                    <a:solidFill>
                      <a:schemeClr val="bg1">
                        <a:lumMod val="95000"/>
                      </a:schemeClr>
                    </a:solidFill>
                  </a:tcPr>
                </a:tc>
                <a:extLst>
                  <a:ext uri="{0D108BD9-81ED-4DB2-BD59-A6C34878D82A}">
                    <a16:rowId xmlns:a16="http://schemas.microsoft.com/office/drawing/2014/main" val="10008"/>
                  </a:ext>
                </a:extLst>
              </a:tr>
            </a:tbl>
          </a:graphicData>
        </a:graphic>
      </p:graphicFrame>
      <p:sp>
        <p:nvSpPr>
          <p:cNvPr id="5" name="Textfeld 4">
            <a:extLst>
              <a:ext uri="{FF2B5EF4-FFF2-40B4-BE49-F238E27FC236}">
                <a16:creationId xmlns:a16="http://schemas.microsoft.com/office/drawing/2014/main" id="{358DF001-4265-4A3F-98B1-82315DF27ED7}"/>
              </a:ext>
            </a:extLst>
          </p:cNvPr>
          <p:cNvSpPr txBox="1"/>
          <p:nvPr/>
        </p:nvSpPr>
        <p:spPr>
          <a:xfrm>
            <a:off x="0" y="0"/>
            <a:ext cx="9144000" cy="553998"/>
          </a:xfrm>
          <a:prstGeom prst="rect">
            <a:avLst/>
          </a:prstGeom>
          <a:noFill/>
        </p:spPr>
        <p:txBody>
          <a:bodyPr wrap="square" rtlCol="0">
            <a:spAutoFit/>
          </a:bodyPr>
          <a:lstStyle/>
          <a:p>
            <a:pPr algn="ctr"/>
            <a:r>
              <a:rPr lang="de-CH" sz="3000" b="1" dirty="0"/>
              <a:t>Laufende Rechnung 2021 - Aufwand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Inhaltsplatzhalter 11"/>
          <p:cNvGraphicFramePr>
            <a:graphicFrameLocks noGrp="1"/>
          </p:cNvGraphicFramePr>
          <p:nvPr>
            <p:ph idx="1"/>
            <p:extLst>
              <p:ext uri="{D42A27DB-BD31-4B8C-83A1-F6EECF244321}">
                <p14:modId xmlns:p14="http://schemas.microsoft.com/office/powerpoint/2010/main" val="3869452452"/>
              </p:ext>
            </p:extLst>
          </p:nvPr>
        </p:nvGraphicFramePr>
        <p:xfrm>
          <a:off x="386535" y="620688"/>
          <a:ext cx="8370930" cy="5400599"/>
        </p:xfrm>
        <a:graphic>
          <a:graphicData uri="http://schemas.openxmlformats.org/drawingml/2006/table">
            <a:tbl>
              <a:tblPr firstRow="1" bandRow="1">
                <a:tableStyleId>{21E4AEA4-8DFA-4A89-87EB-49C32662AFE0}</a:tableStyleId>
              </a:tblPr>
              <a:tblGrid>
                <a:gridCol w="1841456">
                  <a:extLst>
                    <a:ext uri="{9D8B030D-6E8A-4147-A177-3AD203B41FA5}">
                      <a16:colId xmlns:a16="http://schemas.microsoft.com/office/drawing/2014/main" val="20000"/>
                    </a:ext>
                  </a:extLst>
                </a:gridCol>
                <a:gridCol w="1227638">
                  <a:extLst>
                    <a:ext uri="{9D8B030D-6E8A-4147-A177-3AD203B41FA5}">
                      <a16:colId xmlns:a16="http://schemas.microsoft.com/office/drawing/2014/main" val="20001"/>
                    </a:ext>
                  </a:extLst>
                </a:gridCol>
                <a:gridCol w="5301836">
                  <a:extLst>
                    <a:ext uri="{9D8B030D-6E8A-4147-A177-3AD203B41FA5}">
                      <a16:colId xmlns:a16="http://schemas.microsoft.com/office/drawing/2014/main" val="20002"/>
                    </a:ext>
                  </a:extLst>
                </a:gridCol>
              </a:tblGrid>
              <a:tr h="283889">
                <a:tc>
                  <a:txBody>
                    <a:bodyPr/>
                    <a:lstStyle/>
                    <a:p>
                      <a:r>
                        <a:rPr lang="de-CH" sz="1100" dirty="0"/>
                        <a:t>Bezeichnung</a:t>
                      </a:r>
                    </a:p>
                  </a:txBody>
                  <a:tcPr marL="68567" marR="68567" marT="34289" marB="34289">
                    <a:solidFill>
                      <a:srgbClr val="009900"/>
                    </a:solidFill>
                  </a:tcPr>
                </a:tc>
                <a:tc>
                  <a:txBody>
                    <a:bodyPr/>
                    <a:lstStyle/>
                    <a:p>
                      <a:r>
                        <a:rPr lang="de-CH" sz="1100" dirty="0"/>
                        <a:t>Betrag</a:t>
                      </a:r>
                    </a:p>
                  </a:txBody>
                  <a:tcPr marL="68567" marR="68567" marT="34289" marB="34289">
                    <a:solidFill>
                      <a:srgbClr val="009900"/>
                    </a:solidFill>
                  </a:tcPr>
                </a:tc>
                <a:tc>
                  <a:txBody>
                    <a:bodyPr/>
                    <a:lstStyle/>
                    <a:p>
                      <a:r>
                        <a:rPr lang="de-CH" sz="1100" dirty="0"/>
                        <a:t>Bemerkungen</a:t>
                      </a:r>
                    </a:p>
                  </a:txBody>
                  <a:tcPr marL="68567" marR="68567" marT="34289" marB="34289">
                    <a:solidFill>
                      <a:srgbClr val="009900"/>
                    </a:solidFill>
                  </a:tcPr>
                </a:tc>
                <a:extLst>
                  <a:ext uri="{0D108BD9-81ED-4DB2-BD59-A6C34878D82A}">
                    <a16:rowId xmlns:a16="http://schemas.microsoft.com/office/drawing/2014/main" val="10000"/>
                  </a:ext>
                </a:extLst>
              </a:tr>
              <a:tr h="535030">
                <a:tc>
                  <a:txBody>
                    <a:bodyPr/>
                    <a:lstStyle/>
                    <a:p>
                      <a:r>
                        <a:rPr lang="de-CH" sz="1000" b="1" dirty="0"/>
                        <a:t>Steuern</a:t>
                      </a:r>
                    </a:p>
                  </a:txBody>
                  <a:tcPr marL="68567" marR="68567" marT="34289" marB="34289">
                    <a:solidFill>
                      <a:schemeClr val="bg1">
                        <a:lumMod val="95000"/>
                      </a:schemeClr>
                    </a:solidFill>
                  </a:tcPr>
                </a:tc>
                <a:tc>
                  <a:txBody>
                    <a:bodyPr/>
                    <a:lstStyle/>
                    <a:p>
                      <a:pPr>
                        <a:tabLst>
                          <a:tab pos="1073150" algn="r"/>
                        </a:tabLst>
                      </a:pPr>
                      <a:r>
                        <a:rPr lang="de-CH" sz="1000" b="1" dirty="0"/>
                        <a:t>CHF	2’727’500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baseline="0" dirty="0"/>
                        <a:t>Basis Erfahrungszahlen Gemeinde &amp; erarbeitete Steuer-Simulation Kanton.</a:t>
                      </a:r>
                    </a:p>
                    <a:p>
                      <a:pPr marL="171450" indent="-171450">
                        <a:buFont typeface="Arial" panose="020B0604020202020204" pitchFamily="34" charset="0"/>
                        <a:buChar char="•"/>
                      </a:pPr>
                      <a:r>
                        <a:rPr lang="de-CH" sz="1000" b="1" dirty="0"/>
                        <a:t>Mindereinnahmen aufgrund von COVID-19 Folgen budgetiert.</a:t>
                      </a:r>
                    </a:p>
                  </a:txBody>
                  <a:tcPr marL="68567" marR="68567" marT="34289" marB="34289">
                    <a:solidFill>
                      <a:schemeClr val="bg1">
                        <a:lumMod val="95000"/>
                      </a:schemeClr>
                    </a:solidFill>
                  </a:tcPr>
                </a:tc>
                <a:extLst>
                  <a:ext uri="{0D108BD9-81ED-4DB2-BD59-A6C34878D82A}">
                    <a16:rowId xmlns:a16="http://schemas.microsoft.com/office/drawing/2014/main" val="10001"/>
                  </a:ext>
                </a:extLst>
              </a:tr>
              <a:tr h="265573">
                <a:tc>
                  <a:txBody>
                    <a:bodyPr/>
                    <a:lstStyle/>
                    <a:p>
                      <a:r>
                        <a:rPr lang="de-CH" sz="1000" b="1" dirty="0"/>
                        <a:t>Regalien &amp; Konzessionen</a:t>
                      </a:r>
                    </a:p>
                  </a:txBody>
                  <a:tcPr marL="68567" marR="68567" marT="34289" marB="34289">
                    <a:solidFill>
                      <a:schemeClr val="bg1"/>
                    </a:solidFill>
                  </a:tcPr>
                </a:tc>
                <a:tc>
                  <a:txBody>
                    <a:bodyPr/>
                    <a:lstStyle/>
                    <a:p>
                      <a:pPr>
                        <a:tabLst>
                          <a:tab pos="1073150" algn="r"/>
                        </a:tabLst>
                      </a:pPr>
                      <a:r>
                        <a:rPr lang="de-CH" sz="1000" b="1" dirty="0"/>
                        <a:t>CHF 	395’300</a:t>
                      </a:r>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dirty="0"/>
                        <a:t>Wasserzinsen von Fr. 380’000.00 enthalten.</a:t>
                      </a:r>
                    </a:p>
                  </a:txBody>
                  <a:tcPr marL="68567" marR="68567" marT="34289" marB="34289">
                    <a:solidFill>
                      <a:schemeClr val="bg1"/>
                    </a:solidFill>
                  </a:tcPr>
                </a:tc>
                <a:extLst>
                  <a:ext uri="{0D108BD9-81ED-4DB2-BD59-A6C34878D82A}">
                    <a16:rowId xmlns:a16="http://schemas.microsoft.com/office/drawing/2014/main" val="10002"/>
                  </a:ext>
                </a:extLst>
              </a:tr>
              <a:tr h="448728">
                <a:tc>
                  <a:txBody>
                    <a:bodyPr/>
                    <a:lstStyle/>
                    <a:p>
                      <a:r>
                        <a:rPr lang="de-CH" sz="1000" b="1" dirty="0"/>
                        <a:t>Vermögenserträge</a:t>
                      </a:r>
                    </a:p>
                  </a:txBody>
                  <a:tcPr marL="68567" marR="68567" marT="34289" marB="34289">
                    <a:solidFill>
                      <a:schemeClr val="bg1">
                        <a:lumMod val="95000"/>
                      </a:schemeClr>
                    </a:solidFill>
                  </a:tcPr>
                </a:tc>
                <a:tc>
                  <a:txBody>
                    <a:bodyPr/>
                    <a:lstStyle/>
                    <a:p>
                      <a:pPr>
                        <a:tabLst>
                          <a:tab pos="1073150" algn="r"/>
                        </a:tabLst>
                      </a:pPr>
                      <a:r>
                        <a:rPr lang="de-CH" sz="1000" b="1" dirty="0"/>
                        <a:t>CHF	838’350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baseline="0" dirty="0"/>
                        <a:t>Keine grösseren Abweichungen</a:t>
                      </a:r>
                    </a:p>
                    <a:p>
                      <a:pPr marL="171450" indent="-171450">
                        <a:buFont typeface="Arial" panose="020B0604020202020204" pitchFamily="34" charset="0"/>
                        <a:buChar char="•"/>
                      </a:pPr>
                      <a:r>
                        <a:rPr lang="de-CH" sz="1000" b="1" baseline="0" dirty="0"/>
                        <a:t>Jährliche Miete Anlagen BBH: Fr. 750’000.00</a:t>
                      </a:r>
                    </a:p>
                  </a:txBody>
                  <a:tcPr marL="68567" marR="68567" marT="34289" marB="34289">
                    <a:solidFill>
                      <a:schemeClr val="bg1">
                        <a:lumMod val="95000"/>
                      </a:schemeClr>
                    </a:solidFill>
                  </a:tcPr>
                </a:tc>
                <a:extLst>
                  <a:ext uri="{0D108BD9-81ED-4DB2-BD59-A6C34878D82A}">
                    <a16:rowId xmlns:a16="http://schemas.microsoft.com/office/drawing/2014/main" val="10003"/>
                  </a:ext>
                </a:extLst>
              </a:tr>
              <a:tr h="1364507">
                <a:tc>
                  <a:txBody>
                    <a:bodyPr/>
                    <a:lstStyle/>
                    <a:p>
                      <a:r>
                        <a:rPr lang="de-CH" sz="1000" b="1" dirty="0"/>
                        <a:t>Entgelte</a:t>
                      </a:r>
                    </a:p>
                  </a:txBody>
                  <a:tcPr marL="68567" marR="68567" marT="34289" marB="34289">
                    <a:solidFill>
                      <a:schemeClr val="bg1"/>
                    </a:solidFill>
                  </a:tcPr>
                </a:tc>
                <a:tc>
                  <a:txBody>
                    <a:bodyPr/>
                    <a:lstStyle/>
                    <a:p>
                      <a:pPr>
                        <a:tabLst>
                          <a:tab pos="1073150" algn="r"/>
                        </a:tabLst>
                      </a:pPr>
                      <a:r>
                        <a:rPr lang="de-CH" sz="1000" b="1" dirty="0"/>
                        <a:t>CHF	</a:t>
                      </a:r>
                      <a:r>
                        <a:rPr lang="de-CH" sz="1000" b="1" baseline="0" dirty="0"/>
                        <a:t> 1’239’300</a:t>
                      </a:r>
                      <a:endParaRPr lang="de-CH" sz="1000" b="1" dirty="0"/>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dirty="0"/>
                        <a:t>Mehreinnahmen von Fr. 74’600.00</a:t>
                      </a:r>
                    </a:p>
                    <a:p>
                      <a:pPr marL="171450" indent="-171450">
                        <a:buFont typeface="Arial" panose="020B0604020202020204" pitchFamily="34" charset="0"/>
                        <a:buChar char="•"/>
                      </a:pPr>
                      <a:r>
                        <a:rPr lang="de-CH" sz="1000" b="1" dirty="0"/>
                        <a:t>Aufgrund der Einführung einer Grundgebühr im Bereich Abfall (Fr. 67’000.00)</a:t>
                      </a:r>
                    </a:p>
                    <a:p>
                      <a:pPr marL="171450" marR="0" lvl="0" indent="-171450" algn="l" defTabSz="68410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sz="1000" b="1" dirty="0"/>
                        <a:t>Weitere enthaltene Bereiche:	allgemeinen Erträge, Rückerstattungen 				Versicherungen, Feuerwehrersatzgebühr, 				Parkplatzgebühren, Trink- &amp; Abwassergebühren, 			Dienstleistungen an Dritte, Tourismusförderungs-			taxen &amp; Durchleitungsabgabe EV</a:t>
                      </a:r>
                    </a:p>
                  </a:txBody>
                  <a:tcPr marL="68567" marR="68567" marT="34289" marB="34289">
                    <a:solidFill>
                      <a:schemeClr val="bg1"/>
                    </a:solidFill>
                  </a:tcPr>
                </a:tc>
                <a:extLst>
                  <a:ext uri="{0D108BD9-81ED-4DB2-BD59-A6C34878D82A}">
                    <a16:rowId xmlns:a16="http://schemas.microsoft.com/office/drawing/2014/main" val="10004"/>
                  </a:ext>
                </a:extLst>
              </a:tr>
              <a:tr h="686953">
                <a:tc>
                  <a:txBody>
                    <a:bodyPr/>
                    <a:lstStyle/>
                    <a:p>
                      <a:r>
                        <a:rPr lang="de-CH" sz="1000" b="1" dirty="0"/>
                        <a:t>Anteil Kantonseinnahmen</a:t>
                      </a:r>
                    </a:p>
                  </a:txBody>
                  <a:tcPr marL="68567" marR="68567" marT="34289" marB="34289">
                    <a:solidFill>
                      <a:schemeClr val="bg1">
                        <a:lumMod val="95000"/>
                      </a:schemeClr>
                    </a:solidFill>
                  </a:tcPr>
                </a:tc>
                <a:tc>
                  <a:txBody>
                    <a:bodyPr/>
                    <a:lstStyle/>
                    <a:p>
                      <a:pPr>
                        <a:tabLst>
                          <a:tab pos="1073150" algn="r"/>
                        </a:tabLst>
                      </a:pPr>
                      <a:r>
                        <a:rPr lang="de-CH" sz="1000" b="1" dirty="0"/>
                        <a:t>CHF	405’769</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dirty="0"/>
                        <a:t>Einnahmen Finanzausgleich </a:t>
                      </a:r>
                      <a:r>
                        <a:rPr lang="de-CH" sz="1000" b="1" baseline="0" dirty="0"/>
                        <a:t>Fr. 402’469.00</a:t>
                      </a:r>
                    </a:p>
                    <a:p>
                      <a:pPr marL="171450" indent="-171450">
                        <a:buFont typeface="Arial" panose="020B0604020202020204" pitchFamily="34" charset="0"/>
                        <a:buChar char="•"/>
                      </a:pPr>
                      <a:r>
                        <a:rPr lang="de-CH" sz="1000" b="1" baseline="0" dirty="0"/>
                        <a:t>Härteausgleich Fr. 83’030.00 (4 J. fix &amp; 12 J. sinkend; 6. Jahr sinkend)</a:t>
                      </a:r>
                    </a:p>
                    <a:p>
                      <a:pPr marL="171450" indent="-171450">
                        <a:buFont typeface="Arial" panose="020B0604020202020204" pitchFamily="34" charset="0"/>
                        <a:buChar char="•"/>
                      </a:pPr>
                      <a:r>
                        <a:rPr lang="de-CH" sz="1000" b="1" baseline="0" dirty="0"/>
                        <a:t>Mindereinnahmen gegenüber Vorjahr von Fr. 14’766.00 </a:t>
                      </a:r>
                    </a:p>
                  </a:txBody>
                  <a:tcPr marL="68567" marR="68567" marT="34289" marB="34289">
                    <a:solidFill>
                      <a:schemeClr val="bg1">
                        <a:lumMod val="95000"/>
                      </a:schemeClr>
                    </a:solidFill>
                  </a:tcPr>
                </a:tc>
                <a:extLst>
                  <a:ext uri="{0D108BD9-81ED-4DB2-BD59-A6C34878D82A}">
                    <a16:rowId xmlns:a16="http://schemas.microsoft.com/office/drawing/2014/main" val="10005"/>
                  </a:ext>
                </a:extLst>
              </a:tr>
              <a:tr h="815039">
                <a:tc>
                  <a:txBody>
                    <a:bodyPr/>
                    <a:lstStyle/>
                    <a:p>
                      <a:r>
                        <a:rPr lang="de-CH" sz="1000" b="1" dirty="0"/>
                        <a:t>Rückerstattungen Gemeinwesen</a:t>
                      </a:r>
                    </a:p>
                  </a:txBody>
                  <a:tcPr marL="68567" marR="68567" marT="34289" marB="34289">
                    <a:solidFill>
                      <a:schemeClr val="bg1"/>
                    </a:solidFill>
                  </a:tcPr>
                </a:tc>
                <a:tc>
                  <a:txBody>
                    <a:bodyPr/>
                    <a:lstStyle/>
                    <a:p>
                      <a:pPr>
                        <a:tabLst>
                          <a:tab pos="1073150" algn="r"/>
                        </a:tabLst>
                      </a:pPr>
                      <a:r>
                        <a:rPr lang="de-CH" sz="1000" b="1" dirty="0"/>
                        <a:t>CHF</a:t>
                      </a:r>
                      <a:r>
                        <a:rPr lang="de-CH" sz="1000" b="1" baseline="0" dirty="0"/>
                        <a:t>	228’000.00</a:t>
                      </a:r>
                      <a:endParaRPr lang="de-CH" sz="1000" b="1" dirty="0"/>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dirty="0"/>
                        <a:t>Keine grösseren Abweichungen zum Vorjahr</a:t>
                      </a:r>
                    </a:p>
                    <a:p>
                      <a:pPr marL="171450" indent="-171450">
                        <a:buFont typeface="Arial" panose="020B0604020202020204" pitchFamily="34" charset="0"/>
                        <a:buChar char="•"/>
                      </a:pPr>
                      <a:r>
                        <a:rPr lang="de-CH" sz="1000" b="1" dirty="0"/>
                        <a:t>Enthaltene Bereiche:	Rückerstattungen Schulgelder PS &amp; OS, </a:t>
                      </a:r>
                      <a:r>
                        <a:rPr lang="de-CH" sz="1000" b="1" dirty="0" err="1"/>
                        <a:t>Subv</a:t>
                      </a:r>
                      <a:r>
                        <a:rPr lang="de-CH" sz="1000" b="1" dirty="0"/>
                        <a:t>. 			Gewässerverbauungen &amp; Rückzahlung Vorschüsse 			Sozialhilfe.</a:t>
                      </a:r>
                    </a:p>
                  </a:txBody>
                  <a:tcPr marL="68567" marR="68567" marT="34289" marB="34289">
                    <a:solidFill>
                      <a:schemeClr val="bg1"/>
                    </a:solidFill>
                  </a:tcPr>
                </a:tc>
                <a:extLst>
                  <a:ext uri="{0D108BD9-81ED-4DB2-BD59-A6C34878D82A}">
                    <a16:rowId xmlns:a16="http://schemas.microsoft.com/office/drawing/2014/main" val="10006"/>
                  </a:ext>
                </a:extLst>
              </a:tr>
              <a:tr h="465850">
                <a:tc>
                  <a:txBody>
                    <a:bodyPr/>
                    <a:lstStyle/>
                    <a:p>
                      <a:r>
                        <a:rPr lang="de-CH" sz="1000" b="1" dirty="0"/>
                        <a:t>Beiträge eigene Rechnung</a:t>
                      </a:r>
                    </a:p>
                  </a:txBody>
                  <a:tcPr marL="68567" marR="68567" marT="34289" marB="34289">
                    <a:solidFill>
                      <a:schemeClr val="bg1">
                        <a:lumMod val="95000"/>
                      </a:schemeClr>
                    </a:solidFill>
                  </a:tcPr>
                </a:tc>
                <a:tc>
                  <a:txBody>
                    <a:bodyPr/>
                    <a:lstStyle/>
                    <a:p>
                      <a:pPr>
                        <a:tabLst>
                          <a:tab pos="1073150" algn="r"/>
                        </a:tabLst>
                      </a:pPr>
                      <a:r>
                        <a:rPr lang="de-CH" sz="1000" b="1" dirty="0"/>
                        <a:t>CHF	51’300</a:t>
                      </a:r>
                    </a:p>
                  </a:txBody>
                  <a:tcPr marL="68567" marR="68567" marT="34289" marB="34289">
                    <a:solidFill>
                      <a:schemeClr val="bg1">
                        <a:lumMod val="95000"/>
                      </a:schemeClr>
                    </a:solidFill>
                  </a:tcPr>
                </a:tc>
                <a:tc>
                  <a:txBody>
                    <a:bodyPr/>
                    <a:lstStyle/>
                    <a:p>
                      <a:pPr marL="171450" indent="-171450">
                        <a:buFont typeface="Arial" panose="020B0604020202020204" pitchFamily="34" charset="0"/>
                        <a:buChar char="•"/>
                      </a:pPr>
                      <a:r>
                        <a:rPr lang="de-CH" sz="1000" b="1" baseline="0" dirty="0"/>
                        <a:t>Mindereinnahmen von Fr. 30’100.00</a:t>
                      </a:r>
                    </a:p>
                    <a:p>
                      <a:pPr marL="171450" indent="-171450">
                        <a:buFont typeface="Arial" panose="020B0604020202020204" pitchFamily="34" charset="0"/>
                        <a:buChar char="•"/>
                      </a:pPr>
                      <a:r>
                        <a:rPr lang="de-CH" sz="1000" b="1" baseline="0" dirty="0"/>
                        <a:t>Überwachung Triftgletscher nicht mehr subventioniert.</a:t>
                      </a:r>
                      <a:endParaRPr lang="de-CH" sz="1000" b="1" dirty="0"/>
                    </a:p>
                  </a:txBody>
                  <a:tcPr marL="68567" marR="68567" marT="34289" marB="34289">
                    <a:solidFill>
                      <a:schemeClr val="bg1">
                        <a:lumMod val="95000"/>
                      </a:schemeClr>
                    </a:solidFill>
                  </a:tcPr>
                </a:tc>
                <a:extLst>
                  <a:ext uri="{0D108BD9-81ED-4DB2-BD59-A6C34878D82A}">
                    <a16:rowId xmlns:a16="http://schemas.microsoft.com/office/drawing/2014/main" val="10007"/>
                  </a:ext>
                </a:extLst>
              </a:tr>
              <a:tr h="535030">
                <a:tc>
                  <a:txBody>
                    <a:bodyPr/>
                    <a:lstStyle/>
                    <a:p>
                      <a:r>
                        <a:rPr lang="de-CH" sz="1000" b="1" dirty="0"/>
                        <a:t>Interne Verrechnungen</a:t>
                      </a:r>
                    </a:p>
                  </a:txBody>
                  <a:tcPr marL="68567" marR="68567" marT="34289" marB="34289">
                    <a:solidFill>
                      <a:schemeClr val="bg1"/>
                    </a:solidFill>
                  </a:tcPr>
                </a:tc>
                <a:tc>
                  <a:txBody>
                    <a:bodyPr/>
                    <a:lstStyle/>
                    <a:p>
                      <a:pPr>
                        <a:tabLst>
                          <a:tab pos="1073150" algn="r"/>
                        </a:tabLst>
                      </a:pPr>
                      <a:r>
                        <a:rPr lang="de-CH" sz="1000" b="1" dirty="0"/>
                        <a:t>CHF	197’300</a:t>
                      </a:r>
                    </a:p>
                  </a:txBody>
                  <a:tcPr marL="68567" marR="68567" marT="34289" marB="34289">
                    <a:solidFill>
                      <a:schemeClr val="bg1"/>
                    </a:solidFill>
                  </a:tcPr>
                </a:tc>
                <a:tc>
                  <a:txBody>
                    <a:bodyPr/>
                    <a:lstStyle/>
                    <a:p>
                      <a:pPr marL="171450" indent="-171450">
                        <a:buFont typeface="Arial" panose="020B0604020202020204" pitchFamily="34" charset="0"/>
                        <a:buChar char="•"/>
                      </a:pPr>
                      <a:r>
                        <a:rPr lang="de-CH" sz="1000" b="1" kern="1200" dirty="0">
                          <a:solidFill>
                            <a:schemeClr val="dk1"/>
                          </a:solidFill>
                          <a:latin typeface="+mn-lt"/>
                          <a:ea typeface="+mn-ea"/>
                          <a:cs typeface="+mn-cs"/>
                        </a:rPr>
                        <a:t>Verrechnung Personalaufwand Werkhof &amp; Darlehenszinsen</a:t>
                      </a:r>
                    </a:p>
                  </a:txBody>
                  <a:tcPr marL="68567" marR="68567" marT="34289" marB="34289">
                    <a:solidFill>
                      <a:schemeClr val="bg1"/>
                    </a:solidFill>
                  </a:tcPr>
                </a:tc>
                <a:extLst>
                  <a:ext uri="{0D108BD9-81ED-4DB2-BD59-A6C34878D82A}">
                    <a16:rowId xmlns:a16="http://schemas.microsoft.com/office/drawing/2014/main" val="10008"/>
                  </a:ext>
                </a:extLst>
              </a:tr>
            </a:tbl>
          </a:graphicData>
        </a:graphic>
      </p:graphicFrame>
      <p:sp>
        <p:nvSpPr>
          <p:cNvPr id="5" name="Textfeld 4">
            <a:extLst>
              <a:ext uri="{FF2B5EF4-FFF2-40B4-BE49-F238E27FC236}">
                <a16:creationId xmlns:a16="http://schemas.microsoft.com/office/drawing/2014/main" id="{73E7814D-9399-4C7A-B325-A14D828F434F}"/>
              </a:ext>
            </a:extLst>
          </p:cNvPr>
          <p:cNvSpPr txBox="1"/>
          <p:nvPr/>
        </p:nvSpPr>
        <p:spPr>
          <a:xfrm>
            <a:off x="0" y="0"/>
            <a:ext cx="9144000" cy="553998"/>
          </a:xfrm>
          <a:prstGeom prst="rect">
            <a:avLst/>
          </a:prstGeom>
          <a:noFill/>
        </p:spPr>
        <p:txBody>
          <a:bodyPr wrap="square" rtlCol="0">
            <a:spAutoFit/>
          </a:bodyPr>
          <a:lstStyle/>
          <a:p>
            <a:pPr algn="ctr"/>
            <a:r>
              <a:rPr lang="de-CH" sz="3000" b="1" dirty="0"/>
              <a:t>Laufende Rechnung 2021 - Ertrag</a:t>
            </a:r>
          </a:p>
        </p:txBody>
      </p:sp>
    </p:spTree>
    <p:extLst>
      <p:ext uri="{BB962C8B-B14F-4D97-AF65-F5344CB8AC3E}">
        <p14:creationId xmlns:p14="http://schemas.microsoft.com/office/powerpoint/2010/main" val="353838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CE3245C9-4DA1-4E95-A0DF-6833EB99D9CA}"/>
              </a:ext>
            </a:extLst>
          </p:cNvPr>
          <p:cNvSpPr txBox="1"/>
          <p:nvPr/>
        </p:nvSpPr>
        <p:spPr>
          <a:xfrm>
            <a:off x="1252548" y="2528755"/>
            <a:ext cx="6991860" cy="1246495"/>
          </a:xfrm>
          <a:prstGeom prst="rect">
            <a:avLst/>
          </a:prstGeom>
          <a:noFill/>
        </p:spPr>
        <p:txBody>
          <a:bodyPr wrap="square" rtlCol="0">
            <a:spAutoFit/>
          </a:bodyPr>
          <a:lstStyle/>
          <a:p>
            <a:pPr marL="514350" indent="-514350">
              <a:buFont typeface="Arial" panose="020B0604020202020204" pitchFamily="34" charset="0"/>
              <a:buChar char="•"/>
            </a:pPr>
            <a:r>
              <a:rPr lang="de-CH" sz="3750" b="1" dirty="0">
                <a:latin typeface="+mn-lt"/>
              </a:rPr>
              <a:t>Fragen?</a:t>
            </a:r>
          </a:p>
          <a:p>
            <a:pPr marL="514350" indent="-514350">
              <a:buFont typeface="Arial" panose="020B0604020202020204" pitchFamily="34" charset="0"/>
              <a:buChar char="•"/>
            </a:pPr>
            <a:r>
              <a:rPr lang="de-CH" sz="3750" b="1" dirty="0">
                <a:latin typeface="+mn-lt"/>
              </a:rPr>
              <a:t>Genehmigung Budget 2021</a:t>
            </a:r>
          </a:p>
        </p:txBody>
      </p:sp>
    </p:spTree>
    <p:extLst>
      <p:ext uri="{BB962C8B-B14F-4D97-AF65-F5344CB8AC3E}">
        <p14:creationId xmlns:p14="http://schemas.microsoft.com/office/powerpoint/2010/main" val="139851104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2155</Words>
  <Application>Microsoft Office PowerPoint</Application>
  <PresentationFormat>Bildschirmpräsentation (4:3)</PresentationFormat>
  <Paragraphs>1168</Paragraphs>
  <Slides>22</Slides>
  <Notes>1</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22</vt:i4>
      </vt:variant>
    </vt:vector>
  </HeadingPairs>
  <TitlesOfParts>
    <vt:vector size="29" baseType="lpstr">
      <vt:lpstr>Arial</vt:lpstr>
      <vt:lpstr>Arial Black</vt:lpstr>
      <vt:lpstr>Arial Narrow</vt:lpstr>
      <vt:lpstr>Calibri</vt:lpstr>
      <vt:lpstr>Calibri Light</vt:lpstr>
      <vt:lpstr>Larissa</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Gemeinde Saas Grund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Sandro Kalbermatten</dc:creator>
  <cp:lastModifiedBy>Sandro Kalbermatten</cp:lastModifiedBy>
  <cp:revision>136</cp:revision>
  <dcterms:created xsi:type="dcterms:W3CDTF">2008-05-28T07:58:19Z</dcterms:created>
  <dcterms:modified xsi:type="dcterms:W3CDTF">2021-02-10T09:11:03Z</dcterms:modified>
</cp:coreProperties>
</file>