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Lst>
  <p:notesMasterIdLst>
    <p:notesMasterId r:id="rId31"/>
  </p:notesMasterIdLst>
  <p:sldIdLst>
    <p:sldId id="324" r:id="rId4"/>
    <p:sldId id="256" r:id="rId5"/>
    <p:sldId id="274" r:id="rId6"/>
    <p:sldId id="429" r:id="rId7"/>
    <p:sldId id="431" r:id="rId8"/>
    <p:sldId id="432" r:id="rId9"/>
    <p:sldId id="259" r:id="rId10"/>
    <p:sldId id="433" r:id="rId11"/>
    <p:sldId id="337" r:id="rId12"/>
    <p:sldId id="267" r:id="rId13"/>
    <p:sldId id="434" r:id="rId14"/>
    <p:sldId id="435" r:id="rId15"/>
    <p:sldId id="275" r:id="rId16"/>
    <p:sldId id="257" r:id="rId17"/>
    <p:sldId id="261" r:id="rId18"/>
    <p:sldId id="258" r:id="rId19"/>
    <p:sldId id="287" r:id="rId20"/>
    <p:sldId id="430" r:id="rId21"/>
    <p:sldId id="260" r:id="rId22"/>
    <p:sldId id="265" r:id="rId23"/>
    <p:sldId id="266" r:id="rId24"/>
    <p:sldId id="399" r:id="rId25"/>
    <p:sldId id="401" r:id="rId26"/>
    <p:sldId id="402" r:id="rId27"/>
    <p:sldId id="403" r:id="rId28"/>
    <p:sldId id="404" r:id="rId29"/>
    <p:sldId id="405" r:id="rId30"/>
  </p:sldIdLst>
  <p:sldSz cx="9144000" cy="6858000" type="screen4x3"/>
  <p:notesSz cx="6797675" cy="9926638"/>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5613" indent="1588" algn="l" rtl="0" fontAlgn="base">
      <a:spcBef>
        <a:spcPct val="0"/>
      </a:spcBef>
      <a:spcAft>
        <a:spcPct val="0"/>
      </a:spcAft>
      <a:defRPr sz="2000" kern="1200">
        <a:solidFill>
          <a:schemeClr val="tx1"/>
        </a:solidFill>
        <a:latin typeface="Arial" charset="0"/>
        <a:ea typeface="+mn-ea"/>
        <a:cs typeface="+mn-cs"/>
      </a:defRPr>
    </a:lvl2pPr>
    <a:lvl3pPr marL="911225" indent="3175" algn="l" rtl="0" fontAlgn="base">
      <a:spcBef>
        <a:spcPct val="0"/>
      </a:spcBef>
      <a:spcAft>
        <a:spcPct val="0"/>
      </a:spcAft>
      <a:defRPr sz="2000" kern="1200">
        <a:solidFill>
          <a:schemeClr val="tx1"/>
        </a:solidFill>
        <a:latin typeface="Arial" charset="0"/>
        <a:ea typeface="+mn-ea"/>
        <a:cs typeface="+mn-cs"/>
      </a:defRPr>
    </a:lvl3pPr>
    <a:lvl4pPr marL="1366838" indent="4763" algn="l" rtl="0" fontAlgn="base">
      <a:spcBef>
        <a:spcPct val="0"/>
      </a:spcBef>
      <a:spcAft>
        <a:spcPct val="0"/>
      </a:spcAft>
      <a:defRPr sz="2000" kern="1200">
        <a:solidFill>
          <a:schemeClr val="tx1"/>
        </a:solidFill>
        <a:latin typeface="Arial" charset="0"/>
        <a:ea typeface="+mn-ea"/>
        <a:cs typeface="+mn-cs"/>
      </a:defRPr>
    </a:lvl4pPr>
    <a:lvl5pPr marL="1824038" indent="4763"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CC0000"/>
    <a:srgbClr val="009900"/>
    <a:srgbClr val="FF9933"/>
    <a:srgbClr val="FF9900"/>
    <a:srgbClr val="008000"/>
    <a:srgbClr val="00FF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5223" autoAdjust="0"/>
  </p:normalViewPr>
  <p:slideViewPr>
    <p:cSldViewPr>
      <p:cViewPr varScale="1">
        <p:scale>
          <a:sx n="159" d="100"/>
          <a:sy n="159" d="100"/>
        </p:scale>
        <p:origin x="1734" y="114"/>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286C039F-FA0D-47FC-97AE-F48D28B71CD8}" type="datetimeFigureOut">
              <a:rPr lang="de-CH"/>
              <a:pPr>
                <a:defRPr/>
              </a:pPr>
              <a:t>19.12.2018</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de-CH"/>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4396B740-0B90-4DBA-9CD2-098A8B1B6EFB}" type="slidenum">
              <a:rPr lang="de-CH"/>
              <a:pPr>
                <a:defRPr/>
              </a:pPr>
              <a:t>‹Nr.›</a:t>
            </a:fld>
            <a:endParaRPr lang="de-CH"/>
          </a:p>
        </p:txBody>
      </p:sp>
    </p:spTree>
    <p:extLst>
      <p:ext uri="{BB962C8B-B14F-4D97-AF65-F5344CB8AC3E}">
        <p14:creationId xmlns:p14="http://schemas.microsoft.com/office/powerpoint/2010/main" val="1687177632"/>
      </p:ext>
    </p:extLst>
  </p:cSld>
  <p:clrMap bg1="lt1" tx1="dk1" bg2="lt2" tx2="dk2" accent1="accent1" accent2="accent2" accent3="accent3" accent4="accent4" accent5="accent5" accent6="accent6" hlink="hlink" folHlink="folHlink"/>
  <p:notesStyle>
    <a:lvl1pPr algn="l" defTabSz="911225" rtl="0" eaLnBrk="0" fontAlgn="base" hangingPunct="0">
      <a:spcBef>
        <a:spcPct val="30000"/>
      </a:spcBef>
      <a:spcAft>
        <a:spcPct val="0"/>
      </a:spcAft>
      <a:defRPr sz="1200" kern="1200">
        <a:solidFill>
          <a:schemeClr val="tx1"/>
        </a:solidFill>
        <a:latin typeface="+mn-lt"/>
        <a:ea typeface="+mn-ea"/>
        <a:cs typeface="+mn-cs"/>
      </a:defRPr>
    </a:lvl1pPr>
    <a:lvl2pPr marL="455613" algn="l" defTabSz="911225" rtl="0" eaLnBrk="0" fontAlgn="base" hangingPunct="0">
      <a:spcBef>
        <a:spcPct val="30000"/>
      </a:spcBef>
      <a:spcAft>
        <a:spcPct val="0"/>
      </a:spcAft>
      <a:defRPr sz="1200" kern="1200">
        <a:solidFill>
          <a:schemeClr val="tx1"/>
        </a:solidFill>
        <a:latin typeface="+mn-lt"/>
        <a:ea typeface="+mn-ea"/>
        <a:cs typeface="+mn-cs"/>
      </a:defRPr>
    </a:lvl2pPr>
    <a:lvl3pPr marL="911225" algn="l" defTabSz="911225" rtl="0" eaLnBrk="0" fontAlgn="base" hangingPunct="0">
      <a:spcBef>
        <a:spcPct val="30000"/>
      </a:spcBef>
      <a:spcAft>
        <a:spcPct val="0"/>
      </a:spcAft>
      <a:defRPr sz="1200" kern="1200">
        <a:solidFill>
          <a:schemeClr val="tx1"/>
        </a:solidFill>
        <a:latin typeface="+mn-lt"/>
        <a:ea typeface="+mn-ea"/>
        <a:cs typeface="+mn-cs"/>
      </a:defRPr>
    </a:lvl3pPr>
    <a:lvl4pPr marL="1366838" algn="l" defTabSz="911225" rtl="0" eaLnBrk="0" fontAlgn="base" hangingPunct="0">
      <a:spcBef>
        <a:spcPct val="30000"/>
      </a:spcBef>
      <a:spcAft>
        <a:spcPct val="0"/>
      </a:spcAft>
      <a:defRPr sz="1200" kern="1200">
        <a:solidFill>
          <a:schemeClr val="tx1"/>
        </a:solidFill>
        <a:latin typeface="+mn-lt"/>
        <a:ea typeface="+mn-ea"/>
        <a:cs typeface="+mn-cs"/>
      </a:defRPr>
    </a:lvl4pPr>
    <a:lvl5pPr marL="1824038" algn="l" defTabSz="911225" rtl="0" eaLnBrk="0" fontAlgn="base" hangingPunct="0">
      <a:spcBef>
        <a:spcPct val="30000"/>
      </a:spcBef>
      <a:spcAft>
        <a:spcPct val="0"/>
      </a:spcAft>
      <a:defRPr sz="1200" kern="1200">
        <a:solidFill>
          <a:schemeClr val="tx1"/>
        </a:solidFill>
        <a:latin typeface="+mn-lt"/>
        <a:ea typeface="+mn-ea"/>
        <a:cs typeface="+mn-cs"/>
      </a:defRPr>
    </a:lvl5pPr>
    <a:lvl6pPr marL="2280353" algn="l" defTabSz="912141" rtl="0" eaLnBrk="1" latinLnBrk="0" hangingPunct="1">
      <a:defRPr sz="1200" kern="1200">
        <a:solidFill>
          <a:schemeClr val="tx1"/>
        </a:solidFill>
        <a:latin typeface="+mn-lt"/>
        <a:ea typeface="+mn-ea"/>
        <a:cs typeface="+mn-cs"/>
      </a:defRPr>
    </a:lvl6pPr>
    <a:lvl7pPr marL="2736424" algn="l" defTabSz="912141" rtl="0" eaLnBrk="1" latinLnBrk="0" hangingPunct="1">
      <a:defRPr sz="1200" kern="1200">
        <a:solidFill>
          <a:schemeClr val="tx1"/>
        </a:solidFill>
        <a:latin typeface="+mn-lt"/>
        <a:ea typeface="+mn-ea"/>
        <a:cs typeface="+mn-cs"/>
      </a:defRPr>
    </a:lvl7pPr>
    <a:lvl8pPr marL="3192496" algn="l" defTabSz="912141" rtl="0" eaLnBrk="1" latinLnBrk="0" hangingPunct="1">
      <a:defRPr sz="1200" kern="1200">
        <a:solidFill>
          <a:schemeClr val="tx1"/>
        </a:solidFill>
        <a:latin typeface="+mn-lt"/>
        <a:ea typeface="+mn-ea"/>
        <a:cs typeface="+mn-cs"/>
      </a:defRPr>
    </a:lvl8pPr>
    <a:lvl9pPr marL="3648566" algn="l" defTabSz="91214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4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3" y="3886200"/>
            <a:ext cx="6400800" cy="1752600"/>
          </a:xfrm>
        </p:spPr>
        <p:txBody>
          <a:bodyPr/>
          <a:lstStyle>
            <a:lvl1pPr marL="0" indent="0" algn="ctr">
              <a:buNone/>
              <a:defRPr/>
            </a:lvl1pPr>
            <a:lvl2pPr marL="456065" indent="0" algn="ctr">
              <a:buNone/>
              <a:defRPr/>
            </a:lvl2pPr>
            <a:lvl3pPr marL="912141" indent="0" algn="ctr">
              <a:buNone/>
              <a:defRPr/>
            </a:lvl3pPr>
            <a:lvl4pPr marL="1368212" indent="0" algn="ctr">
              <a:buNone/>
              <a:defRPr/>
            </a:lvl4pPr>
            <a:lvl5pPr marL="1824282" indent="0" algn="ctr">
              <a:buNone/>
              <a:defRPr/>
            </a:lvl5pPr>
            <a:lvl6pPr marL="2280353" indent="0" algn="ctr">
              <a:buNone/>
              <a:defRPr/>
            </a:lvl6pPr>
            <a:lvl7pPr marL="2736424" indent="0" algn="ctr">
              <a:buNone/>
              <a:defRPr/>
            </a:lvl7pPr>
            <a:lvl8pPr marL="3192496" indent="0" algn="ctr">
              <a:buNone/>
              <a:defRPr/>
            </a:lvl8pPr>
            <a:lvl9pPr marL="3648566" indent="0" algn="ctr">
              <a:buNone/>
              <a:defRPr/>
            </a:lvl9pPr>
          </a:lstStyle>
          <a:p>
            <a:r>
              <a:rPr lang="de-DE"/>
              <a:t>Formatvorlage des Untertitelmasters durch Klicken bearbeiten</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85E05B92-0C6A-4267-BABD-13F42ABD2889}" type="slidenum">
              <a:rPr lang="de-DE"/>
              <a:pPr>
                <a:defRPr/>
              </a:pPr>
              <a:t>‹Nr.›</a:t>
            </a:fld>
            <a:endParaRPr lang="de-DE"/>
          </a:p>
        </p:txBody>
      </p:sp>
    </p:spTree>
    <p:extLst>
      <p:ext uri="{BB962C8B-B14F-4D97-AF65-F5344CB8AC3E}">
        <p14:creationId xmlns:p14="http://schemas.microsoft.com/office/powerpoint/2010/main" val="224361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4B918A3-E8E0-4BED-B914-74F738C6AEA4}" type="slidenum">
              <a:rPr lang="de-DE"/>
              <a:pPr>
                <a:defRPr/>
              </a:pPr>
              <a:t>‹Nr.›</a:t>
            </a:fld>
            <a:endParaRPr lang="de-DE"/>
          </a:p>
        </p:txBody>
      </p:sp>
    </p:spTree>
    <p:extLst>
      <p:ext uri="{BB962C8B-B14F-4D97-AF65-F5344CB8AC3E}">
        <p14:creationId xmlns:p14="http://schemas.microsoft.com/office/powerpoint/2010/main" val="20086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2"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0FE5876-C3BA-4987-B3C7-7CAE26056FD8}" type="slidenum">
              <a:rPr lang="de-DE"/>
              <a:pPr>
                <a:defRPr/>
              </a:pPr>
              <a:t>‹Nr.›</a:t>
            </a:fld>
            <a:endParaRPr lang="de-DE"/>
          </a:p>
        </p:txBody>
      </p:sp>
    </p:spTree>
    <p:extLst>
      <p:ext uri="{BB962C8B-B14F-4D97-AF65-F5344CB8AC3E}">
        <p14:creationId xmlns:p14="http://schemas.microsoft.com/office/powerpoint/2010/main" val="4029993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C49309DE-172F-4228-8CD0-1B46E548762F}" type="slidenum">
              <a:rPr lang="de-DE"/>
              <a:pPr>
                <a:defRPr/>
              </a:pPr>
              <a:t>‹Nr.›</a:t>
            </a:fld>
            <a:endParaRPr lang="de-DE"/>
          </a:p>
        </p:txBody>
      </p:sp>
    </p:spTree>
    <p:extLst>
      <p:ext uri="{BB962C8B-B14F-4D97-AF65-F5344CB8AC3E}">
        <p14:creationId xmlns:p14="http://schemas.microsoft.com/office/powerpoint/2010/main" val="3909988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814959"/>
            <a:ext cx="7772400" cy="1470025"/>
          </a:xfrm>
        </p:spPr>
        <p:txBody>
          <a:bodyPr/>
          <a:lstStyle>
            <a:lvl1pPr algn="ctr">
              <a:defRPr>
                <a:solidFill>
                  <a:srgbClr val="C1002C"/>
                </a:solidFill>
                <a:latin typeface="Arial" pitchFamily="34" charset="0"/>
                <a:cs typeface="Arial" pitchFamily="34" charset="0"/>
              </a:defRPr>
            </a:lvl1pPr>
          </a:lstStyle>
          <a:p>
            <a:r>
              <a:rPr lang="de-DE"/>
              <a:t>Titelmasterformat durch Klicken bearbeiten</a:t>
            </a:r>
            <a:endParaRPr lang="de-CH"/>
          </a:p>
        </p:txBody>
      </p:sp>
      <p:sp>
        <p:nvSpPr>
          <p:cNvPr id="3" name="Untertitel 2"/>
          <p:cNvSpPr>
            <a:spLocks noGrp="1"/>
          </p:cNvSpPr>
          <p:nvPr>
            <p:ph type="subTitle" idx="1"/>
          </p:nvPr>
        </p:nvSpPr>
        <p:spPr>
          <a:xfrm>
            <a:off x="1371600" y="3645024"/>
            <a:ext cx="6400800" cy="1752600"/>
          </a:xfrm>
          <a:prstGeom prst="rect">
            <a:avLst/>
          </a:prstGeo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5051" r="14134"/>
          <a:stretch/>
        </p:blipFill>
        <p:spPr>
          <a:xfrm>
            <a:off x="393132" y="-2354"/>
            <a:ext cx="1874612" cy="1332000"/>
          </a:xfrm>
          <a:prstGeom prst="rect">
            <a:avLst/>
          </a:prstGeom>
        </p:spPr>
      </p:pic>
      <p:sp>
        <p:nvSpPr>
          <p:cNvPr id="10" name="Datumsplatzhalter 3"/>
          <p:cNvSpPr>
            <a:spLocks noGrp="1"/>
          </p:cNvSpPr>
          <p:nvPr>
            <p:ph type="dt" sz="half" idx="10"/>
          </p:nvPr>
        </p:nvSpPr>
        <p:spPr>
          <a:xfrm>
            <a:off x="6660232" y="6285953"/>
            <a:ext cx="2133600" cy="365125"/>
          </a:xfrm>
          <a:prstGeom prst="rect">
            <a:avLst/>
          </a:prstGeom>
        </p:spPr>
        <p:txBody>
          <a:bodyPr/>
          <a:lstStyle>
            <a:lvl1pPr algn="r">
              <a:defRPr/>
            </a:lvl1pPr>
          </a:lstStyle>
          <a:p>
            <a:pPr fontAlgn="auto">
              <a:spcBef>
                <a:spcPts val="0"/>
              </a:spcBef>
              <a:spcAft>
                <a:spcPts val="0"/>
              </a:spcAft>
            </a:pPr>
            <a:endParaRPr lang="de-CH" sz="1800" dirty="0">
              <a:solidFill>
                <a:prstClr val="black"/>
              </a:solidFill>
              <a:latin typeface="Arial"/>
            </a:endParaRPr>
          </a:p>
        </p:txBody>
      </p:sp>
      <p:sp>
        <p:nvSpPr>
          <p:cNvPr id="11" name="Rechteck 10"/>
          <p:cNvSpPr/>
          <p:nvPr userDrawn="1"/>
        </p:nvSpPr>
        <p:spPr>
          <a:xfrm>
            <a:off x="393132" y="6309320"/>
            <a:ext cx="137055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CH" sz="1800">
              <a:solidFill>
                <a:prstClr val="white"/>
              </a:solidFill>
            </a:endParaRP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132" y="6381328"/>
            <a:ext cx="4895850" cy="233519"/>
          </a:xfrm>
          <a:prstGeom prst="rect">
            <a:avLst/>
          </a:prstGeom>
        </p:spPr>
      </p:pic>
    </p:spTree>
    <p:extLst>
      <p:ext uri="{BB962C8B-B14F-4D97-AF65-F5344CB8AC3E}">
        <p14:creationId xmlns:p14="http://schemas.microsoft.com/office/powerpoint/2010/main" val="378038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de-DE"/>
              <a:t>Titelmasterformat durch Klicken bearbeiten</a:t>
            </a:r>
            <a:endParaRPr lang="de-CH"/>
          </a:p>
        </p:txBody>
      </p:sp>
      <p:sp>
        <p:nvSpPr>
          <p:cNvPr id="3" name="Inhaltsplatzhalter 2"/>
          <p:cNvSpPr>
            <a:spLocks noGrp="1"/>
          </p:cNvSpPr>
          <p:nvPr>
            <p:ph idx="1"/>
          </p:nvPr>
        </p:nvSpPr>
        <p:spPr>
          <a:xfrm>
            <a:off x="457200" y="1600200"/>
            <a:ext cx="8229600" cy="4525963"/>
          </a:xfrm>
          <a:prstGeom prst="rect">
            <a:avLst/>
          </a:prstGeom>
        </p:spPr>
        <p:txBody>
          <a:bodyPr/>
          <a:lstStyle>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cxnSp>
        <p:nvCxnSpPr>
          <p:cNvPr id="7" name="Gerade Verbindung 6"/>
          <p:cNvCxnSpPr/>
          <p:nvPr userDrawn="1"/>
        </p:nvCxnSpPr>
        <p:spPr>
          <a:xfrm>
            <a:off x="467544" y="1196752"/>
            <a:ext cx="8208912"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209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
    <p:spTree>
      <p:nvGrpSpPr>
        <p:cNvPr id="1" name=""/>
        <p:cNvGrpSpPr/>
        <p:nvPr/>
      </p:nvGrpSpPr>
      <p:grpSpPr>
        <a:xfrm>
          <a:off x="0" y="0"/>
          <a:ext cx="0" cy="0"/>
          <a:chOff x="0" y="0"/>
          <a:chExt cx="0" cy="0"/>
        </a:xfrm>
      </p:grpSpPr>
      <p:sp>
        <p:nvSpPr>
          <p:cNvPr id="2" name="Titel 1"/>
          <p:cNvSpPr>
            <a:spLocks noGrp="1"/>
          </p:cNvSpPr>
          <p:nvPr>
            <p:ph type="title"/>
          </p:nvPr>
        </p:nvSpPr>
        <p:spPr>
          <a:xfrm>
            <a:off x="722313" y="2498973"/>
            <a:ext cx="7772400" cy="1866131"/>
          </a:xfrm>
        </p:spPr>
        <p:txBody>
          <a:bodyPr anchor="t"/>
          <a:lstStyle>
            <a:lvl1pPr algn="ctr">
              <a:defRPr sz="4000" b="1" cap="all"/>
            </a:lvl1pPr>
          </a:lstStyle>
          <a:p>
            <a:r>
              <a:rPr lang="de-DE"/>
              <a:t>Titelmasterformat durch Klicken bearbeiten</a:t>
            </a:r>
            <a:endParaRPr lang="de-CH" dirty="0"/>
          </a:p>
        </p:txBody>
      </p:sp>
      <p:sp>
        <p:nvSpPr>
          <p:cNvPr id="3" name="Textplatzhalter 2"/>
          <p:cNvSpPr>
            <a:spLocks noGrp="1"/>
          </p:cNvSpPr>
          <p:nvPr>
            <p:ph type="body" idx="1"/>
          </p:nvPr>
        </p:nvSpPr>
        <p:spPr>
          <a:xfrm>
            <a:off x="722313" y="980728"/>
            <a:ext cx="7772400" cy="1500187"/>
          </a:xfrm>
          <a:prstGeom prst="rect">
            <a:avLst/>
          </a:prstGeom>
        </p:spPr>
        <p:txBody>
          <a:bodyPr anchor="b"/>
          <a:lstStyle>
            <a:lvl1pPr marL="0" indent="0" algn="ctr">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84518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628800"/>
            <a:ext cx="40386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8" name="Inhaltsplatzhalter 2"/>
          <p:cNvSpPr>
            <a:spLocks noGrp="1"/>
          </p:cNvSpPr>
          <p:nvPr>
            <p:ph sz="half" idx="13"/>
          </p:nvPr>
        </p:nvSpPr>
        <p:spPr>
          <a:xfrm>
            <a:off x="4644008" y="1628800"/>
            <a:ext cx="4038600" cy="452596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2" name="Titel 1"/>
          <p:cNvSpPr>
            <a:spLocks noGrp="1"/>
          </p:cNvSpPr>
          <p:nvPr>
            <p:ph type="title"/>
          </p:nvPr>
        </p:nvSpPr>
        <p:spPr>
          <a:xfrm>
            <a:off x="457200" y="274638"/>
            <a:ext cx="8229600" cy="1143000"/>
          </a:xfrm>
        </p:spPr>
        <p:txBody>
          <a:bodyPr/>
          <a:lstStyle/>
          <a:p>
            <a:r>
              <a:rPr lang="de-DE"/>
              <a:t>Titelmasterformat durch Klicken bearbeiten</a:t>
            </a:r>
            <a:endParaRPr lang="de-CH"/>
          </a:p>
        </p:txBody>
      </p:sp>
      <p:cxnSp>
        <p:nvCxnSpPr>
          <p:cNvPr id="13" name="Gerade Verbindung 12"/>
          <p:cNvCxnSpPr/>
          <p:nvPr userDrawn="1"/>
        </p:nvCxnSpPr>
        <p:spPr>
          <a:xfrm>
            <a:off x="467544" y="1196752"/>
            <a:ext cx="8208912"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706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solidFill>
                  <a:srgbClr val="C1002C"/>
                </a:solidFill>
              </a:defRPr>
            </a:lvl1pPr>
          </a:lstStyle>
          <a:p>
            <a:r>
              <a:rPr lang="de-DE"/>
              <a:t>Titelmasterformat durch Klicken bearbeiten</a:t>
            </a:r>
            <a:endParaRPr lang="de-CH" dirty="0"/>
          </a:p>
        </p:txBody>
      </p:sp>
      <p:sp>
        <p:nvSpPr>
          <p:cNvPr id="3" name="Inhaltsplatzhalter 2"/>
          <p:cNvSpPr>
            <a:spLocks noGrp="1"/>
          </p:cNvSpPr>
          <p:nvPr>
            <p:ph idx="1"/>
          </p:nvPr>
        </p:nvSpPr>
        <p:spPr>
          <a:xfrm>
            <a:off x="3575050" y="273050"/>
            <a:ext cx="5111750" cy="5853113"/>
          </a:xfrm>
          <a:prstGeom prst="rect">
            <a:avLst/>
          </a:prstGeom>
        </p:spPr>
        <p:txBody>
          <a:bodyPr/>
          <a:lstStyle>
            <a:lvl1pPr marL="342900" indent="-342900">
              <a:buFont typeface="Arial" pitchFamily="34" charset="0"/>
              <a:buChar char="•"/>
              <a:defRPr sz="2400"/>
            </a:lvl1pPr>
            <a:lvl2pPr marL="742950" indent="-285750">
              <a:buFont typeface="Arial" pitchFamily="34" charset="0"/>
              <a:buChar char="•"/>
              <a:defRPr sz="2000"/>
            </a:lvl2pPr>
            <a:lvl3pPr marL="1143000" indent="-228600">
              <a:buFont typeface="Arial" pitchFamily="34" charset="0"/>
              <a:buChar char="•"/>
              <a:defRPr sz="1800"/>
            </a:lvl3pPr>
            <a:lvl4pPr marL="1600200" indent="-228600">
              <a:buFont typeface="Arial" pitchFamily="34" charset="0"/>
              <a:buChar char="•"/>
              <a:defRPr sz="1600"/>
            </a:lvl4pPr>
            <a:lvl5pPr marL="2057400" indent="-228600">
              <a:buFont typeface="Arial" pitchFamily="34" charset="0"/>
              <a:buChar char="•"/>
              <a:defRPr sz="14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7602942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lvl1pPr marL="342900" indent="-342900">
              <a:buFont typeface="Arial" pitchFamily="34" charset="0"/>
              <a:buChar char="•"/>
              <a:defRPr/>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6" name="Foliennummernplatzhalter 5"/>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dirty="0">
              <a:solidFill>
                <a:prstClr val="black">
                  <a:tint val="75000"/>
                </a:prstClr>
              </a:solidFill>
            </a:endParaRPr>
          </a:p>
        </p:txBody>
      </p:sp>
      <p:sp>
        <p:nvSpPr>
          <p:cNvPr id="7" name="Titel 1"/>
          <p:cNvSpPr>
            <a:spLocks noGrp="1"/>
          </p:cNvSpPr>
          <p:nvPr>
            <p:ph type="title"/>
          </p:nvPr>
        </p:nvSpPr>
        <p:spPr>
          <a:xfrm>
            <a:off x="457200" y="274638"/>
            <a:ext cx="8229600" cy="1143000"/>
          </a:xfrm>
        </p:spPr>
        <p:txBody>
          <a:bodyPr/>
          <a:lstStyle/>
          <a:p>
            <a:r>
              <a:rPr lang="de-DE"/>
              <a:t>Titelmasterformat durch Klicken bearbeiten</a:t>
            </a:r>
            <a:endParaRPr lang="de-CH"/>
          </a:p>
        </p:txBody>
      </p:sp>
      <p:cxnSp>
        <p:nvCxnSpPr>
          <p:cNvPr id="8" name="Gerade Verbindung 7"/>
          <p:cNvCxnSpPr/>
          <p:nvPr userDrawn="1"/>
        </p:nvCxnSpPr>
        <p:spPr>
          <a:xfrm>
            <a:off x="467544" y="1196752"/>
            <a:ext cx="8208912" cy="0"/>
          </a:xfrm>
          <a:prstGeom prst="line">
            <a:avLst/>
          </a:prstGeom>
          <a:ln w="12700" cmpd="sng">
            <a:solidFill>
              <a:srgbClr val="C100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14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solidFill>
                  <a:srgbClr val="C1002C"/>
                </a:solidFill>
              </a:defRPr>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161901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8E28397-3A05-4F56-87CD-34950C301F87}" type="slidenum">
              <a:rPr lang="de-DE"/>
              <a:pPr>
                <a:defRPr/>
              </a:pPr>
              <a:t>‹Nr.›</a:t>
            </a:fld>
            <a:endParaRPr lang="de-DE"/>
          </a:p>
        </p:txBody>
      </p:sp>
    </p:spTree>
    <p:extLst>
      <p:ext uri="{BB962C8B-B14F-4D97-AF65-F5344CB8AC3E}">
        <p14:creationId xmlns:p14="http://schemas.microsoft.com/office/powerpoint/2010/main" val="38553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r hoch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95536" y="1196752"/>
            <a:ext cx="2664296"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3203848" y="1196752"/>
            <a:ext cx="2664296"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6012160" y="1196752"/>
            <a:ext cx="2664296"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3790706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r querformatig">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395536" y="1196752"/>
            <a:ext cx="2664296"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7" name="Foliennummernplatzhalter 6"/>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
        <p:nvSpPr>
          <p:cNvPr id="6" name="Bildplatzhalter 2"/>
          <p:cNvSpPr>
            <a:spLocks noGrp="1"/>
          </p:cNvSpPr>
          <p:nvPr>
            <p:ph type="pic" idx="13"/>
          </p:nvPr>
        </p:nvSpPr>
        <p:spPr>
          <a:xfrm>
            <a:off x="395536" y="3356992"/>
            <a:ext cx="2664296" cy="201622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8" name="Bildplatzhalter 2"/>
          <p:cNvSpPr>
            <a:spLocks noGrp="1"/>
          </p:cNvSpPr>
          <p:nvPr>
            <p:ph type="pic" idx="14"/>
          </p:nvPr>
        </p:nvSpPr>
        <p:spPr>
          <a:xfrm>
            <a:off x="3203848" y="1196752"/>
            <a:ext cx="5472608" cy="41764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Tree>
    <p:extLst>
      <p:ext uri="{BB962C8B-B14F-4D97-AF65-F5344CB8AC3E}">
        <p14:creationId xmlns:p14="http://schemas.microsoft.com/office/powerpoint/2010/main" val="2771871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Fusszeile">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6F9CA546-30A1-46D0-9798-19AB3B21EF8D}" type="slidenum">
              <a:rPr lang="de-CH" smtClean="0">
                <a:solidFill>
                  <a:prstClr val="black">
                    <a:tint val="75000"/>
                  </a:prstClr>
                </a:solidFill>
              </a:rPr>
              <a:pPr/>
              <a:t>‹Nr.›</a:t>
            </a:fld>
            <a:endParaRPr lang="de-CH">
              <a:solidFill>
                <a:prstClr val="black">
                  <a:tint val="75000"/>
                </a:prstClr>
              </a:solidFill>
            </a:endParaRPr>
          </a:p>
        </p:txBody>
      </p:sp>
    </p:spTree>
    <p:extLst>
      <p:ext uri="{BB962C8B-B14F-4D97-AF65-F5344CB8AC3E}">
        <p14:creationId xmlns:p14="http://schemas.microsoft.com/office/powerpoint/2010/main" val="810748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Nur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06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print"/>
          <a:srcRect/>
          <a:stretch>
            <a:fillRect/>
          </a:stretch>
        </p:blipFill>
        <p:spPr bwMode="auto">
          <a:xfrm>
            <a:off x="934278" y="381000"/>
            <a:ext cx="3657600" cy="509588"/>
          </a:xfrm>
          <a:prstGeom prst="rect">
            <a:avLst/>
          </a:prstGeom>
          <a:noFill/>
        </p:spPr>
      </p:pic>
      <p:pic>
        <p:nvPicPr>
          <p:cNvPr id="4" name="Grafik 3" descr="BFH_Logo_B_de_100_4CC.gif"/>
          <p:cNvPicPr>
            <a:picLocks noChangeAspect="1"/>
          </p:cNvPicPr>
          <p:nvPr userDrawn="1"/>
        </p:nvPicPr>
        <p:blipFill>
          <a:blip r:embed="rId3" cstate="print"/>
          <a:stretch>
            <a:fillRect/>
          </a:stretch>
        </p:blipFill>
        <p:spPr>
          <a:xfrm>
            <a:off x="7721302" y="5609118"/>
            <a:ext cx="1098848" cy="630031"/>
          </a:xfrm>
          <a:prstGeom prst="rect">
            <a:avLst/>
          </a:prstGeom>
        </p:spPr>
      </p:pic>
      <p:pic>
        <p:nvPicPr>
          <p:cNvPr id="6" name="Grafik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75299" y="1412875"/>
            <a:ext cx="1368701" cy="1048001"/>
          </a:xfrm>
          <a:prstGeom prst="rect">
            <a:avLst/>
          </a:prstGeom>
        </p:spPr>
      </p:pic>
    </p:spTree>
    <p:extLst>
      <p:ext uri="{BB962C8B-B14F-4D97-AF65-F5344CB8AC3E}">
        <p14:creationId xmlns:p14="http://schemas.microsoft.com/office/powerpoint/2010/main" val="450079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8860" y="302006"/>
            <a:ext cx="7745628" cy="683932"/>
          </a:xfrm>
        </p:spPr>
        <p:txBody>
          <a:bodyPr/>
          <a:lstStyle>
            <a:lvl1pPr>
              <a:defRPr/>
            </a:lvl1pPr>
          </a:lstStyle>
          <a:p>
            <a:r>
              <a:rPr lang="de-DE" dirty="0"/>
              <a:t>Titelmaster durch Klicken bearbeiten</a:t>
            </a:r>
            <a:endParaRPr lang="de-CH"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1783" y="1412875"/>
            <a:ext cx="752217" cy="575965"/>
          </a:xfrm>
          <a:prstGeom prst="rect">
            <a:avLst/>
          </a:prstGeom>
        </p:spPr>
      </p:pic>
      <p:sp>
        <p:nvSpPr>
          <p:cNvPr id="6" name="Rectangle 3"/>
          <p:cNvSpPr>
            <a:spLocks noGrp="1" noChangeArrowheads="1"/>
          </p:cNvSpPr>
          <p:nvPr>
            <p:ph idx="1"/>
          </p:nvPr>
        </p:nvSpPr>
        <p:spPr bwMode="auto">
          <a:xfrm>
            <a:off x="1318867" y="1340768"/>
            <a:ext cx="7526338"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1466103776"/>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el und Inhalt ohne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18860" y="302006"/>
            <a:ext cx="7745628" cy="683932"/>
          </a:xfrm>
        </p:spPr>
        <p:txBody>
          <a:bodyPr/>
          <a:lstStyle/>
          <a:p>
            <a:r>
              <a:rPr lang="de-DE" dirty="0"/>
              <a:t>Titelmaster durch Klicken bearbeiten</a:t>
            </a:r>
            <a:endParaRPr lang="de-CH" dirty="0"/>
          </a:p>
        </p:txBody>
      </p:sp>
      <p:sp>
        <p:nvSpPr>
          <p:cNvPr id="4" name="Rectangle 3"/>
          <p:cNvSpPr>
            <a:spLocks noGrp="1" noChangeArrowheads="1"/>
          </p:cNvSpPr>
          <p:nvPr>
            <p:ph idx="1"/>
          </p:nvPr>
        </p:nvSpPr>
        <p:spPr bwMode="auto">
          <a:xfrm>
            <a:off x="1318867" y="1340768"/>
            <a:ext cx="7526338"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Tree>
    <p:extLst>
      <p:ext uri="{BB962C8B-B14F-4D97-AF65-F5344CB8AC3E}">
        <p14:creationId xmlns:p14="http://schemas.microsoft.com/office/powerpoint/2010/main" val="433462996"/>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228799" y="280526"/>
            <a:ext cx="7745628"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331913" y="1412875"/>
            <a:ext cx="7483475"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1618862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9144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264205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33"/>
            <a:ext cx="7772400" cy="1500187"/>
          </a:xfrm>
        </p:spPr>
        <p:txBody>
          <a:bodyPr anchor="b"/>
          <a:lstStyle>
            <a:lvl1pPr marL="0" indent="0">
              <a:buNone/>
              <a:defRPr sz="2000"/>
            </a:lvl1pPr>
            <a:lvl2pPr marL="456065" indent="0">
              <a:buNone/>
              <a:defRPr sz="1800"/>
            </a:lvl2pPr>
            <a:lvl3pPr marL="912141" indent="0">
              <a:buNone/>
              <a:defRPr sz="1600"/>
            </a:lvl3pPr>
            <a:lvl4pPr marL="1368212" indent="0">
              <a:buNone/>
              <a:defRPr sz="1400"/>
            </a:lvl4pPr>
            <a:lvl5pPr marL="1824282" indent="0">
              <a:buNone/>
              <a:defRPr sz="1400"/>
            </a:lvl5pPr>
            <a:lvl6pPr marL="2280353" indent="0">
              <a:buNone/>
              <a:defRPr sz="1400"/>
            </a:lvl6pPr>
            <a:lvl7pPr marL="2736424" indent="0">
              <a:buNone/>
              <a:defRPr sz="1400"/>
            </a:lvl7pPr>
            <a:lvl8pPr marL="3192496" indent="0">
              <a:buNone/>
              <a:defRPr sz="1400"/>
            </a:lvl8pPr>
            <a:lvl9pPr marL="3648566"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1F3DE0E-1366-4ECB-AC6B-87B75BF10E7E}" type="slidenum">
              <a:rPr lang="de-DE"/>
              <a:pPr>
                <a:defRPr/>
              </a:pPr>
              <a:t>‹Nr.›</a:t>
            </a:fld>
            <a:endParaRPr lang="de-DE"/>
          </a:p>
        </p:txBody>
      </p:sp>
    </p:spTree>
    <p:extLst>
      <p:ext uri="{BB962C8B-B14F-4D97-AF65-F5344CB8AC3E}">
        <p14:creationId xmlns:p14="http://schemas.microsoft.com/office/powerpoint/2010/main" val="3516146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72F89A6-29BB-451D-95AB-12365F5ADD7F}" type="slidenum">
              <a:rPr lang="de-DE"/>
              <a:pPr>
                <a:defRPr/>
              </a:pPr>
              <a:t>‹Nr.›</a:t>
            </a:fld>
            <a:endParaRPr lang="de-DE"/>
          </a:p>
        </p:txBody>
      </p:sp>
    </p:spTree>
    <p:extLst>
      <p:ext uri="{BB962C8B-B14F-4D97-AF65-F5344CB8AC3E}">
        <p14:creationId xmlns:p14="http://schemas.microsoft.com/office/powerpoint/2010/main" val="3881635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6"/>
            <a:ext cx="4040188"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6"/>
            <a:ext cx="4041775" cy="639762"/>
          </a:xfrm>
        </p:spPr>
        <p:txBody>
          <a:bodyPr anchor="b"/>
          <a:lstStyle>
            <a:lvl1pPr marL="0" indent="0">
              <a:buNone/>
              <a:defRPr sz="2400" b="1"/>
            </a:lvl1pPr>
            <a:lvl2pPr marL="456065" indent="0">
              <a:buNone/>
              <a:defRPr sz="2000" b="1"/>
            </a:lvl2pPr>
            <a:lvl3pPr marL="912141" indent="0">
              <a:buNone/>
              <a:defRPr sz="1800" b="1"/>
            </a:lvl3pPr>
            <a:lvl4pPr marL="1368212" indent="0">
              <a:buNone/>
              <a:defRPr sz="1600" b="1"/>
            </a:lvl4pPr>
            <a:lvl5pPr marL="1824282" indent="0">
              <a:buNone/>
              <a:defRPr sz="1600" b="1"/>
            </a:lvl5pPr>
            <a:lvl6pPr marL="2280353" indent="0">
              <a:buNone/>
              <a:defRPr sz="1600" b="1"/>
            </a:lvl6pPr>
            <a:lvl7pPr marL="2736424" indent="0">
              <a:buNone/>
              <a:defRPr sz="1600" b="1"/>
            </a:lvl7pPr>
            <a:lvl8pPr marL="3192496" indent="0">
              <a:buNone/>
              <a:defRPr sz="1600" b="1"/>
            </a:lvl8pPr>
            <a:lvl9pPr marL="3648566"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016630BC-EFA4-4E01-A41F-F1E6D222C219}" type="slidenum">
              <a:rPr lang="de-DE"/>
              <a:pPr>
                <a:defRPr/>
              </a:pPr>
              <a:t>‹Nr.›</a:t>
            </a:fld>
            <a:endParaRPr lang="de-DE"/>
          </a:p>
        </p:txBody>
      </p:sp>
    </p:spTree>
    <p:extLst>
      <p:ext uri="{BB962C8B-B14F-4D97-AF65-F5344CB8AC3E}">
        <p14:creationId xmlns:p14="http://schemas.microsoft.com/office/powerpoint/2010/main" val="2010334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18BA58B-75D3-4718-8F8F-EFD5D2F410C6}" type="slidenum">
              <a:rPr lang="de-DE"/>
              <a:pPr>
                <a:defRPr/>
              </a:pPr>
              <a:t>‹Nr.›</a:t>
            </a:fld>
            <a:endParaRPr lang="de-DE"/>
          </a:p>
        </p:txBody>
      </p:sp>
    </p:spTree>
    <p:extLst>
      <p:ext uri="{BB962C8B-B14F-4D97-AF65-F5344CB8AC3E}">
        <p14:creationId xmlns:p14="http://schemas.microsoft.com/office/powerpoint/2010/main" val="131991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C1982660-3245-48BF-865A-F5C5B0EB8F5B}" type="slidenum">
              <a:rPr lang="de-DE"/>
              <a:pPr>
                <a:defRPr/>
              </a:pPr>
              <a:t>‹Nr.›</a:t>
            </a:fld>
            <a:endParaRPr lang="de-DE"/>
          </a:p>
        </p:txBody>
      </p:sp>
    </p:spTree>
    <p:extLst>
      <p:ext uri="{BB962C8B-B14F-4D97-AF65-F5344CB8AC3E}">
        <p14:creationId xmlns:p14="http://schemas.microsoft.com/office/powerpoint/2010/main" val="550471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3"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3" y="1435101"/>
            <a:ext cx="3008313" cy="4691063"/>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5BE6B622-E3CF-417C-AC5B-5A651C451FE1}" type="slidenum">
              <a:rPr lang="de-DE"/>
              <a:pPr>
                <a:defRPr/>
              </a:pPr>
              <a:t>‹Nr.›</a:t>
            </a:fld>
            <a:endParaRPr lang="de-DE"/>
          </a:p>
        </p:txBody>
      </p:sp>
    </p:spTree>
    <p:extLst>
      <p:ext uri="{BB962C8B-B14F-4D97-AF65-F5344CB8AC3E}">
        <p14:creationId xmlns:p14="http://schemas.microsoft.com/office/powerpoint/2010/main" val="269449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9"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9" y="612775"/>
            <a:ext cx="5486400" cy="4114800"/>
          </a:xfrm>
        </p:spPr>
        <p:txBody>
          <a:bodyPr/>
          <a:lstStyle>
            <a:lvl1pPr marL="0" indent="0">
              <a:buNone/>
              <a:defRPr sz="3200"/>
            </a:lvl1pPr>
            <a:lvl2pPr marL="456065" indent="0">
              <a:buNone/>
              <a:defRPr sz="2800"/>
            </a:lvl2pPr>
            <a:lvl3pPr marL="912141" indent="0">
              <a:buNone/>
              <a:defRPr sz="2400"/>
            </a:lvl3pPr>
            <a:lvl4pPr marL="1368212" indent="0">
              <a:buNone/>
              <a:defRPr sz="2000"/>
            </a:lvl4pPr>
            <a:lvl5pPr marL="1824282" indent="0">
              <a:buNone/>
              <a:defRPr sz="2000"/>
            </a:lvl5pPr>
            <a:lvl6pPr marL="2280353" indent="0">
              <a:buNone/>
              <a:defRPr sz="2000"/>
            </a:lvl6pPr>
            <a:lvl7pPr marL="2736424" indent="0">
              <a:buNone/>
              <a:defRPr sz="2000"/>
            </a:lvl7pPr>
            <a:lvl8pPr marL="3192496" indent="0">
              <a:buNone/>
              <a:defRPr sz="2000"/>
            </a:lvl8pPr>
            <a:lvl9pPr marL="3648566" indent="0">
              <a:buNone/>
              <a:defRPr sz="2000"/>
            </a:lvl9pPr>
          </a:lstStyle>
          <a:p>
            <a:pPr lvl="0"/>
            <a:endParaRPr lang="de-CH" noProof="0"/>
          </a:p>
        </p:txBody>
      </p:sp>
      <p:sp>
        <p:nvSpPr>
          <p:cNvPr id="4" name="Textplatzhalter 3"/>
          <p:cNvSpPr>
            <a:spLocks noGrp="1"/>
          </p:cNvSpPr>
          <p:nvPr>
            <p:ph type="body" sz="half" idx="2"/>
          </p:nvPr>
        </p:nvSpPr>
        <p:spPr>
          <a:xfrm>
            <a:off x="1792289" y="5367338"/>
            <a:ext cx="5486400" cy="804862"/>
          </a:xfrm>
        </p:spPr>
        <p:txBody>
          <a:bodyPr/>
          <a:lstStyle>
            <a:lvl1pPr marL="0" indent="0">
              <a:buNone/>
              <a:defRPr sz="1400"/>
            </a:lvl1pPr>
            <a:lvl2pPr marL="456065" indent="0">
              <a:buNone/>
              <a:defRPr sz="1200"/>
            </a:lvl2pPr>
            <a:lvl3pPr marL="912141" indent="0">
              <a:buNone/>
              <a:defRPr sz="1000"/>
            </a:lvl3pPr>
            <a:lvl4pPr marL="1368212" indent="0">
              <a:buNone/>
              <a:defRPr sz="900"/>
            </a:lvl4pPr>
            <a:lvl5pPr marL="1824282" indent="0">
              <a:buNone/>
              <a:defRPr sz="900"/>
            </a:lvl5pPr>
            <a:lvl6pPr marL="2280353" indent="0">
              <a:buNone/>
              <a:defRPr sz="900"/>
            </a:lvl6pPr>
            <a:lvl7pPr marL="2736424" indent="0">
              <a:buNone/>
              <a:defRPr sz="900"/>
            </a:lvl7pPr>
            <a:lvl8pPr marL="3192496" indent="0">
              <a:buNone/>
              <a:defRPr sz="900"/>
            </a:lvl8pPr>
            <a:lvl9pPr marL="3648566"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CB9671-21B2-4C0A-8330-2151E6EA5A37}" type="slidenum">
              <a:rPr lang="de-DE"/>
              <a:pPr>
                <a:defRPr/>
              </a:pPr>
              <a:t>‹Nr.›</a:t>
            </a:fld>
            <a:endParaRPr lang="de-DE"/>
          </a:p>
        </p:txBody>
      </p:sp>
    </p:spTree>
    <p:extLst>
      <p:ext uri="{BB962C8B-B14F-4D97-AF65-F5344CB8AC3E}">
        <p14:creationId xmlns:p14="http://schemas.microsoft.com/office/powerpoint/2010/main" val="1141558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3.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ctr" anchorCtr="0" compatLnSpc="1">
            <a:prstTxWarp prst="textNoShape">
              <a:avLst/>
            </a:prstTxWarp>
          </a:bodyPr>
          <a:lstStyle/>
          <a:p>
            <a:pPr lvl="0"/>
            <a:r>
              <a:rPr 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14" tIns="45605" rIns="91214" bIns="45605"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defRPr sz="1400"/>
            </a:lvl1pPr>
          </a:lstStyle>
          <a:p>
            <a:pPr>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ctr">
              <a:defRPr sz="1400"/>
            </a:lvl1pPr>
          </a:lstStyle>
          <a:p>
            <a:pPr>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14" tIns="45605" rIns="91214" bIns="45605" numCol="1" anchor="t" anchorCtr="0" compatLnSpc="1">
            <a:prstTxWarp prst="textNoShape">
              <a:avLst/>
            </a:prstTxWarp>
          </a:bodyPr>
          <a:lstStyle>
            <a:lvl1pPr algn="r">
              <a:defRPr sz="1400"/>
            </a:lvl1pPr>
          </a:lstStyle>
          <a:p>
            <a:pPr>
              <a:defRPr/>
            </a:pPr>
            <a:fld id="{C5F7776A-55AA-4BBC-A10C-253761BDFFCB}"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065" algn="ctr" rtl="0" fontAlgn="base">
        <a:spcBef>
          <a:spcPct val="0"/>
        </a:spcBef>
        <a:spcAft>
          <a:spcPct val="0"/>
        </a:spcAft>
        <a:defRPr sz="4400">
          <a:solidFill>
            <a:schemeClr val="tx2"/>
          </a:solidFill>
          <a:latin typeface="Arial" charset="0"/>
        </a:defRPr>
      </a:lvl6pPr>
      <a:lvl7pPr marL="912141" algn="ctr" rtl="0" fontAlgn="base">
        <a:spcBef>
          <a:spcPct val="0"/>
        </a:spcBef>
        <a:spcAft>
          <a:spcPct val="0"/>
        </a:spcAft>
        <a:defRPr sz="4400">
          <a:solidFill>
            <a:schemeClr val="tx2"/>
          </a:solidFill>
          <a:latin typeface="Arial" charset="0"/>
        </a:defRPr>
      </a:lvl7pPr>
      <a:lvl8pPr marL="1368212" algn="ctr" rtl="0" fontAlgn="base">
        <a:spcBef>
          <a:spcPct val="0"/>
        </a:spcBef>
        <a:spcAft>
          <a:spcPct val="0"/>
        </a:spcAft>
        <a:defRPr sz="4400">
          <a:solidFill>
            <a:schemeClr val="tx2"/>
          </a:solidFill>
          <a:latin typeface="Arial" charset="0"/>
        </a:defRPr>
      </a:lvl8pPr>
      <a:lvl9pPr marL="1824282"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sz="2800">
          <a:solidFill>
            <a:schemeClr val="tx1"/>
          </a:solidFill>
          <a:latin typeface="+mn-lt"/>
        </a:defRPr>
      </a:lvl2pPr>
      <a:lvl3pPr marL="1139825" indent="-227013" algn="l" rtl="0" eaLnBrk="0" fontAlgn="base" hangingPunct="0">
        <a:spcBef>
          <a:spcPct val="20000"/>
        </a:spcBef>
        <a:spcAft>
          <a:spcPct val="0"/>
        </a:spcAft>
        <a:buChar char="•"/>
        <a:defRPr sz="2400">
          <a:solidFill>
            <a:schemeClr val="tx1"/>
          </a:solidFill>
          <a:latin typeface="+mn-lt"/>
        </a:defRPr>
      </a:lvl3pPr>
      <a:lvl4pPr marL="1595438" indent="-227013" algn="l" rtl="0" eaLnBrk="0" fontAlgn="base" hangingPunct="0">
        <a:spcBef>
          <a:spcPct val="20000"/>
        </a:spcBef>
        <a:spcAft>
          <a:spcPct val="0"/>
        </a:spcAft>
        <a:buChar char="–"/>
        <a:defRPr sz="2000">
          <a:solidFill>
            <a:schemeClr val="tx1"/>
          </a:solidFill>
          <a:latin typeface="+mn-lt"/>
        </a:defRPr>
      </a:lvl4pPr>
      <a:lvl5pPr marL="2051050" indent="-227013" algn="l" rtl="0" eaLnBrk="0" fontAlgn="base" hangingPunct="0">
        <a:spcBef>
          <a:spcPct val="20000"/>
        </a:spcBef>
        <a:spcAft>
          <a:spcPct val="0"/>
        </a:spcAft>
        <a:buChar char="»"/>
        <a:defRPr sz="2000">
          <a:solidFill>
            <a:schemeClr val="tx1"/>
          </a:solidFill>
          <a:latin typeface="+mn-lt"/>
        </a:defRPr>
      </a:lvl5pPr>
      <a:lvl6pPr marL="2508388" indent="-228031" algn="l" rtl="0" fontAlgn="base">
        <a:spcBef>
          <a:spcPct val="20000"/>
        </a:spcBef>
        <a:spcAft>
          <a:spcPct val="0"/>
        </a:spcAft>
        <a:buChar char="»"/>
        <a:defRPr sz="2000">
          <a:solidFill>
            <a:schemeClr val="tx1"/>
          </a:solidFill>
          <a:latin typeface="+mn-lt"/>
        </a:defRPr>
      </a:lvl6pPr>
      <a:lvl7pPr marL="2964460" indent="-228031" algn="l" rtl="0" fontAlgn="base">
        <a:spcBef>
          <a:spcPct val="20000"/>
        </a:spcBef>
        <a:spcAft>
          <a:spcPct val="0"/>
        </a:spcAft>
        <a:buChar char="»"/>
        <a:defRPr sz="2000">
          <a:solidFill>
            <a:schemeClr val="tx1"/>
          </a:solidFill>
          <a:latin typeface="+mn-lt"/>
        </a:defRPr>
      </a:lvl7pPr>
      <a:lvl8pPr marL="3420531" indent="-228031" algn="l" rtl="0" fontAlgn="base">
        <a:spcBef>
          <a:spcPct val="20000"/>
        </a:spcBef>
        <a:spcAft>
          <a:spcPct val="0"/>
        </a:spcAft>
        <a:buChar char="»"/>
        <a:defRPr sz="2000">
          <a:solidFill>
            <a:schemeClr val="tx1"/>
          </a:solidFill>
          <a:latin typeface="+mn-lt"/>
        </a:defRPr>
      </a:lvl8pPr>
      <a:lvl9pPr marL="3876601" indent="-228031" algn="l" rtl="0" fontAlgn="base">
        <a:spcBef>
          <a:spcPct val="20000"/>
        </a:spcBef>
        <a:spcAft>
          <a:spcPct val="0"/>
        </a:spcAft>
        <a:buChar char="»"/>
        <a:defRPr sz="2000">
          <a:solidFill>
            <a:schemeClr val="tx1"/>
          </a:solidFill>
          <a:latin typeface="+mn-lt"/>
        </a:defRPr>
      </a:lvl9pPr>
    </p:bodyStyle>
    <p:otherStyle>
      <a:defPPr>
        <a:defRPr lang="de-DE"/>
      </a:defPPr>
      <a:lvl1pPr marL="0" algn="l" defTabSz="912141" rtl="0" eaLnBrk="1" latinLnBrk="0" hangingPunct="1">
        <a:defRPr sz="1800" kern="1200">
          <a:solidFill>
            <a:schemeClr val="tx1"/>
          </a:solidFill>
          <a:latin typeface="+mn-lt"/>
          <a:ea typeface="+mn-ea"/>
          <a:cs typeface="+mn-cs"/>
        </a:defRPr>
      </a:lvl1pPr>
      <a:lvl2pPr marL="456065" algn="l" defTabSz="912141" rtl="0" eaLnBrk="1" latinLnBrk="0" hangingPunct="1">
        <a:defRPr sz="1800" kern="1200">
          <a:solidFill>
            <a:schemeClr val="tx1"/>
          </a:solidFill>
          <a:latin typeface="+mn-lt"/>
          <a:ea typeface="+mn-ea"/>
          <a:cs typeface="+mn-cs"/>
        </a:defRPr>
      </a:lvl2pPr>
      <a:lvl3pPr marL="912141" algn="l" defTabSz="912141" rtl="0" eaLnBrk="1" latinLnBrk="0" hangingPunct="1">
        <a:defRPr sz="1800" kern="1200">
          <a:solidFill>
            <a:schemeClr val="tx1"/>
          </a:solidFill>
          <a:latin typeface="+mn-lt"/>
          <a:ea typeface="+mn-ea"/>
          <a:cs typeface="+mn-cs"/>
        </a:defRPr>
      </a:lvl3pPr>
      <a:lvl4pPr marL="1368212" algn="l" defTabSz="912141" rtl="0" eaLnBrk="1" latinLnBrk="0" hangingPunct="1">
        <a:defRPr sz="1800" kern="1200">
          <a:solidFill>
            <a:schemeClr val="tx1"/>
          </a:solidFill>
          <a:latin typeface="+mn-lt"/>
          <a:ea typeface="+mn-ea"/>
          <a:cs typeface="+mn-cs"/>
        </a:defRPr>
      </a:lvl4pPr>
      <a:lvl5pPr marL="1824282" algn="l" defTabSz="912141" rtl="0" eaLnBrk="1" latinLnBrk="0" hangingPunct="1">
        <a:defRPr sz="1800" kern="1200">
          <a:solidFill>
            <a:schemeClr val="tx1"/>
          </a:solidFill>
          <a:latin typeface="+mn-lt"/>
          <a:ea typeface="+mn-ea"/>
          <a:cs typeface="+mn-cs"/>
        </a:defRPr>
      </a:lvl5pPr>
      <a:lvl6pPr marL="2280353" algn="l" defTabSz="912141" rtl="0" eaLnBrk="1" latinLnBrk="0" hangingPunct="1">
        <a:defRPr sz="1800" kern="1200">
          <a:solidFill>
            <a:schemeClr val="tx1"/>
          </a:solidFill>
          <a:latin typeface="+mn-lt"/>
          <a:ea typeface="+mn-ea"/>
          <a:cs typeface="+mn-cs"/>
        </a:defRPr>
      </a:lvl6pPr>
      <a:lvl7pPr marL="2736424" algn="l" defTabSz="912141" rtl="0" eaLnBrk="1" latinLnBrk="0" hangingPunct="1">
        <a:defRPr sz="1800" kern="1200">
          <a:solidFill>
            <a:schemeClr val="tx1"/>
          </a:solidFill>
          <a:latin typeface="+mn-lt"/>
          <a:ea typeface="+mn-ea"/>
          <a:cs typeface="+mn-cs"/>
        </a:defRPr>
      </a:lvl7pPr>
      <a:lvl8pPr marL="3192496" algn="l" defTabSz="912141" rtl="0" eaLnBrk="1" latinLnBrk="0" hangingPunct="1">
        <a:defRPr sz="1800" kern="1200">
          <a:solidFill>
            <a:schemeClr val="tx1"/>
          </a:solidFill>
          <a:latin typeface="+mn-lt"/>
          <a:ea typeface="+mn-ea"/>
          <a:cs typeface="+mn-cs"/>
        </a:defRPr>
      </a:lvl8pPr>
      <a:lvl9pPr marL="3648566" algn="l" defTabSz="91214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6" name="Foliennummernplatzhalter 5"/>
          <p:cNvSpPr>
            <a:spLocks noGrp="1"/>
          </p:cNvSpPr>
          <p:nvPr>
            <p:ph type="sldNum" sz="quarter" idx="4"/>
          </p:nvPr>
        </p:nvSpPr>
        <p:spPr>
          <a:xfrm>
            <a:off x="467544" y="6356350"/>
            <a:ext cx="821925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F9CA546-30A1-46D0-9798-19AB3B21EF8D}" type="slidenum">
              <a:rPr lang="de-CH" smtClean="0">
                <a:solidFill>
                  <a:prstClr val="black">
                    <a:tint val="75000"/>
                  </a:prstClr>
                </a:solidFill>
                <a:latin typeface="Arial"/>
              </a:rPr>
              <a:pPr fontAlgn="auto">
                <a:spcBef>
                  <a:spcPts val="0"/>
                </a:spcBef>
                <a:spcAft>
                  <a:spcPts val="0"/>
                </a:spcAft>
              </a:pPr>
              <a:t>‹Nr.›</a:t>
            </a:fld>
            <a:endParaRPr lang="de-CH">
              <a:solidFill>
                <a:prstClr val="black">
                  <a:tint val="75000"/>
                </a:prstClr>
              </a:solidFill>
              <a:latin typeface="Arial"/>
            </a:endParaRPr>
          </a:p>
        </p:txBody>
      </p:sp>
      <p:pic>
        <p:nvPicPr>
          <p:cNvPr id="7" name="Grafik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15051" t="27520" r="14134" b="27825"/>
          <a:stretch/>
        </p:blipFill>
        <p:spPr>
          <a:xfrm>
            <a:off x="393135" y="6309320"/>
            <a:ext cx="1361509" cy="432000"/>
          </a:xfrm>
          <a:prstGeom prst="rect">
            <a:avLst/>
          </a:prstGeom>
        </p:spPr>
      </p:pic>
    </p:spTree>
    <p:extLst>
      <p:ext uri="{BB962C8B-B14F-4D97-AF65-F5344CB8AC3E}">
        <p14:creationId xmlns:p14="http://schemas.microsoft.com/office/powerpoint/2010/main" val="8731595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spcBef>
          <a:spcPct val="0"/>
        </a:spcBef>
        <a:buNone/>
        <a:defRPr sz="3200" kern="1200">
          <a:solidFill>
            <a:srgbClr val="C1002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33400" y="304800"/>
            <a:ext cx="51054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318867" y="1340768"/>
            <a:ext cx="7526338"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6595367" y="6427788"/>
            <a:ext cx="2232248"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‹Nr.›</a:t>
            </a:fld>
            <a:r>
              <a:rPr lang="de-CH" sz="900" dirty="0"/>
              <a:t> </a:t>
            </a:r>
          </a:p>
        </p:txBody>
      </p:sp>
      <p:sp>
        <p:nvSpPr>
          <p:cNvPr id="15365" name="AutoShape 5"/>
          <p:cNvSpPr>
            <a:spLocks noChangeArrowheads="1"/>
          </p:cNvSpPr>
          <p:nvPr/>
        </p:nvSpPr>
        <p:spPr bwMode="auto">
          <a:xfrm>
            <a:off x="1256567" y="6353175"/>
            <a:ext cx="3673475"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a:t>Eidgenössische Hochschule für Sport Magglingen EHSM</a:t>
            </a:r>
          </a:p>
        </p:txBody>
      </p:sp>
      <p:pic>
        <p:nvPicPr>
          <p:cNvPr id="15366" name="Picture 6" descr="Logo_col_wappen"/>
          <p:cNvPicPr>
            <a:picLocks noChangeAspect="1" noChangeArrowheads="1"/>
          </p:cNvPicPr>
          <p:nvPr/>
        </p:nvPicPr>
        <p:blipFill>
          <a:blip r:embed="rId7" cstate="print"/>
          <a:srcRect/>
          <a:stretch>
            <a:fillRect/>
          </a:stretch>
        </p:blipFill>
        <p:spPr bwMode="auto">
          <a:xfrm>
            <a:off x="360363" y="390525"/>
            <a:ext cx="266700" cy="304800"/>
          </a:xfrm>
          <a:prstGeom prst="rect">
            <a:avLst/>
          </a:prstGeom>
          <a:noFill/>
          <a:ln w="9525">
            <a:noFill/>
            <a:miter lim="800000"/>
            <a:headEnd/>
            <a:tailEnd/>
          </a:ln>
        </p:spPr>
      </p:pic>
      <p:sp>
        <p:nvSpPr>
          <p:cNvPr id="15367" name="Line 7"/>
          <p:cNvSpPr>
            <a:spLocks noChangeShapeType="1"/>
          </p:cNvSpPr>
          <p:nvPr/>
        </p:nvSpPr>
        <p:spPr bwMode="auto">
          <a:xfrm flipH="1">
            <a:off x="1325563" y="6384925"/>
            <a:ext cx="7496175" cy="0"/>
          </a:xfrm>
          <a:prstGeom prst="line">
            <a:avLst/>
          </a:prstGeom>
          <a:noFill/>
          <a:ln w="9525">
            <a:solidFill>
              <a:schemeClr val="tx1"/>
            </a:solidFill>
            <a:round/>
            <a:headEnd/>
            <a:tailEnd/>
          </a:ln>
          <a:effectLst/>
        </p:spPr>
        <p:txBody>
          <a:bodyPr/>
          <a:lstStyle/>
          <a:p>
            <a:endParaRPr lang="de-CH" dirty="0"/>
          </a:p>
        </p:txBody>
      </p:sp>
      <p:sp>
        <p:nvSpPr>
          <p:cNvPr id="15370" name="Rectangle 10"/>
          <p:cNvSpPr>
            <a:spLocks noGrp="1" noChangeArrowheads="1"/>
          </p:cNvSpPr>
          <p:nvPr>
            <p:ph type="title"/>
          </p:nvPr>
        </p:nvSpPr>
        <p:spPr bwMode="auto">
          <a:xfrm>
            <a:off x="1218860" y="312708"/>
            <a:ext cx="7601290"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Tree>
    <p:extLst>
      <p:ext uri="{BB962C8B-B14F-4D97-AF65-F5344CB8AC3E}">
        <p14:creationId xmlns:p14="http://schemas.microsoft.com/office/powerpoint/2010/main" val="29972604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90">
          <p15:clr>
            <a:srgbClr val="F26B43"/>
          </p15:clr>
        </p15:guide>
        <p15:guide id="2" pos="839">
          <p15:clr>
            <a:srgbClr val="F26B43"/>
          </p15:clr>
        </p15:guide>
        <p15:guide id="3" pos="5553">
          <p15:clr>
            <a:srgbClr val="F26B43"/>
          </p15:clr>
        </p15:guide>
        <p15:guide id="4" orient="horz" pos="436">
          <p15:clr>
            <a:srgbClr val="F26B43"/>
          </p15:clr>
        </p15:guide>
        <p15:guide id="5"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4"/>
          <p:cNvSpPr>
            <a:spLocks noChangeArrowheads="1" noChangeShapeType="1" noTextEdit="1"/>
          </p:cNvSpPr>
          <p:nvPr/>
        </p:nvSpPr>
        <p:spPr bwMode="auto">
          <a:xfrm>
            <a:off x="251520" y="3284984"/>
            <a:ext cx="8784976" cy="3168736"/>
          </a:xfrm>
          <a:prstGeom prst="rect">
            <a:avLst/>
          </a:prstGeom>
        </p:spPr>
        <p:txBody>
          <a:bodyPr wrap="none" fromWordArt="1">
            <a:prstTxWarp prst="textPlain">
              <a:avLst>
                <a:gd name="adj" fmla="val 50000"/>
              </a:avLst>
            </a:prstTxWarp>
          </a:bodyPr>
          <a:lstStyle/>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Herzlich Willkommen</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zur Ur- &amp; Burger-</a:t>
            </a:r>
          </a:p>
          <a:p>
            <a:pPr algn="ctr">
              <a:defRPr/>
            </a:pPr>
            <a:r>
              <a:rPr lang="de-CH" sz="3600" kern="10" dirty="0" err="1">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versammlung</a:t>
            </a: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 vom</a:t>
            </a:r>
          </a:p>
          <a:p>
            <a:pPr algn="ctr">
              <a:defRPr/>
            </a:pPr>
            <a:r>
              <a:rPr lang="de-CH" sz="3600" kern="10" dirty="0">
                <a:ln w="9525">
                  <a:solidFill>
                    <a:srgbClr val="000000"/>
                  </a:solidFill>
                  <a:round/>
                  <a:headEnd/>
                  <a:tailEnd/>
                </a:ln>
                <a:gradFill rotWithShape="1">
                  <a:gsLst>
                    <a:gs pos="0">
                      <a:srgbClr val="156B13"/>
                    </a:gs>
                    <a:gs pos="25000">
                      <a:srgbClr val="9CB86E"/>
                    </a:gs>
                    <a:gs pos="50000">
                      <a:srgbClr val="DDEBCF"/>
                    </a:gs>
                    <a:gs pos="75000">
                      <a:srgbClr val="9CB86E"/>
                    </a:gs>
                    <a:gs pos="100000">
                      <a:srgbClr val="156B13"/>
                    </a:gs>
                  </a:gsLst>
                  <a:lin ang="5400000" scaled="1"/>
                </a:gradFill>
                <a:latin typeface="Arial Black"/>
              </a:rPr>
              <a:t>19. Dezember 2018</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5876" y="189360"/>
            <a:ext cx="2232248" cy="2879600"/>
          </a:xfrm>
          <a:prstGeom prst="rect">
            <a:avLst/>
          </a:prstGeom>
        </p:spPr>
      </p:pic>
    </p:spTree>
    <p:extLst>
      <p:ext uri="{BB962C8B-B14F-4D97-AF65-F5344CB8AC3E}">
        <p14:creationId xmlns:p14="http://schemas.microsoft.com/office/powerpoint/2010/main" val="1926860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6A98C-6C08-4B67-A7AB-807AE7DC0EC6}"/>
              </a:ext>
            </a:extLst>
          </p:cNvPr>
          <p:cNvSpPr>
            <a:spLocks noGrp="1"/>
          </p:cNvSpPr>
          <p:nvPr>
            <p:ph type="title"/>
          </p:nvPr>
        </p:nvSpPr>
        <p:spPr>
          <a:xfrm>
            <a:off x="452764" y="1969"/>
            <a:ext cx="8229600" cy="1143000"/>
          </a:xfrm>
        </p:spPr>
        <p:txBody>
          <a:bodyPr/>
          <a:lstStyle/>
          <a:p>
            <a:r>
              <a:rPr lang="de-CH" sz="3600" b="1" kern="1200" dirty="0"/>
              <a:t>Geldfluss</a:t>
            </a:r>
            <a:endParaRPr lang="de-DE" sz="3600" b="1" kern="1200" dirty="0"/>
          </a:p>
        </p:txBody>
      </p:sp>
      <p:pic>
        <p:nvPicPr>
          <p:cNvPr id="4" name="Grafik 3">
            <a:extLst>
              <a:ext uri="{FF2B5EF4-FFF2-40B4-BE49-F238E27FC236}">
                <a16:creationId xmlns:a16="http://schemas.microsoft.com/office/drawing/2014/main" id="{A1F68837-2404-4006-89C8-E37D7E642445}"/>
              </a:ext>
            </a:extLst>
          </p:cNvPr>
          <p:cNvPicPr>
            <a:picLocks noChangeAspect="1"/>
          </p:cNvPicPr>
          <p:nvPr/>
        </p:nvPicPr>
        <p:blipFill rotWithShape="1">
          <a:blip r:embed="rId2"/>
          <a:srcRect l="34251" t="52880" r="37400" b="26960"/>
          <a:stretch/>
        </p:blipFill>
        <p:spPr>
          <a:xfrm>
            <a:off x="967564" y="980728"/>
            <a:ext cx="7200000" cy="2800000"/>
          </a:xfrm>
          <a:prstGeom prst="rect">
            <a:avLst/>
          </a:prstGeom>
        </p:spPr>
      </p:pic>
      <p:pic>
        <p:nvPicPr>
          <p:cNvPr id="6" name="Grafik 5">
            <a:extLst>
              <a:ext uri="{FF2B5EF4-FFF2-40B4-BE49-F238E27FC236}">
                <a16:creationId xmlns:a16="http://schemas.microsoft.com/office/drawing/2014/main" id="{12EE0AAB-7FE9-45B1-BA3A-C2E2E59FA90C}"/>
              </a:ext>
            </a:extLst>
          </p:cNvPr>
          <p:cNvPicPr>
            <a:picLocks noChangeAspect="1"/>
          </p:cNvPicPr>
          <p:nvPr/>
        </p:nvPicPr>
        <p:blipFill rotWithShape="1">
          <a:blip r:embed="rId3"/>
          <a:srcRect l="34251" t="50000" r="37400" b="34124"/>
          <a:stretch/>
        </p:blipFill>
        <p:spPr>
          <a:xfrm>
            <a:off x="967564" y="3789040"/>
            <a:ext cx="7200000" cy="2205041"/>
          </a:xfrm>
          <a:prstGeom prst="rect">
            <a:avLst/>
          </a:prstGeom>
        </p:spPr>
      </p:pic>
      <p:sp>
        <p:nvSpPr>
          <p:cNvPr id="8" name="Textfeld 7">
            <a:extLst>
              <a:ext uri="{FF2B5EF4-FFF2-40B4-BE49-F238E27FC236}">
                <a16:creationId xmlns:a16="http://schemas.microsoft.com/office/drawing/2014/main" id="{134431D6-0D7C-4113-B2DD-B82540BC20C6}"/>
              </a:ext>
            </a:extLst>
          </p:cNvPr>
          <p:cNvSpPr txBox="1"/>
          <p:nvPr/>
        </p:nvSpPr>
        <p:spPr>
          <a:xfrm>
            <a:off x="179512" y="6093296"/>
            <a:ext cx="8851872" cy="646331"/>
          </a:xfrm>
          <a:prstGeom prst="rect">
            <a:avLst/>
          </a:prstGeom>
          <a:noFill/>
        </p:spPr>
        <p:txBody>
          <a:bodyPr wrap="square" rtlCol="0">
            <a:spAutoFit/>
          </a:bodyPr>
          <a:lstStyle/>
          <a:p>
            <a:pPr algn="ctr"/>
            <a:r>
              <a:rPr lang="de-CH" sz="3600" b="1" dirty="0">
                <a:solidFill>
                  <a:schemeClr val="tx2"/>
                </a:solidFill>
                <a:latin typeface="+mj-lt"/>
                <a:ea typeface="+mj-ea"/>
                <a:cs typeface="+mj-cs"/>
              </a:rPr>
              <a:t>Fragen?</a:t>
            </a:r>
          </a:p>
        </p:txBody>
      </p:sp>
    </p:spTree>
    <p:extLst>
      <p:ext uri="{BB962C8B-B14F-4D97-AF65-F5344CB8AC3E}">
        <p14:creationId xmlns:p14="http://schemas.microsoft.com/office/powerpoint/2010/main" val="3121696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2253A-3077-46A6-ABCF-0A47AE5DCD54}"/>
              </a:ext>
            </a:extLst>
          </p:cNvPr>
          <p:cNvSpPr>
            <a:spLocks noGrp="1"/>
          </p:cNvSpPr>
          <p:nvPr>
            <p:ph type="title"/>
          </p:nvPr>
        </p:nvSpPr>
        <p:spPr/>
        <p:txBody>
          <a:bodyPr/>
          <a:lstStyle/>
          <a:p>
            <a:r>
              <a:rPr lang="de-CH" sz="3600" b="1" kern="1200" dirty="0"/>
              <a:t>Zeitlicher Verlauf</a:t>
            </a:r>
            <a:endParaRPr lang="de-DE" sz="3600" b="1" kern="1200" dirty="0"/>
          </a:p>
        </p:txBody>
      </p:sp>
      <p:sp>
        <p:nvSpPr>
          <p:cNvPr id="3" name="Inhaltsplatzhalter 2">
            <a:extLst>
              <a:ext uri="{FF2B5EF4-FFF2-40B4-BE49-F238E27FC236}">
                <a16:creationId xmlns:a16="http://schemas.microsoft.com/office/drawing/2014/main" id="{36C2C033-49C2-4224-9182-F99D9E8E8EA6}"/>
              </a:ext>
            </a:extLst>
          </p:cNvPr>
          <p:cNvSpPr>
            <a:spLocks noGrp="1"/>
          </p:cNvSpPr>
          <p:nvPr>
            <p:ph idx="1"/>
          </p:nvPr>
        </p:nvSpPr>
        <p:spPr/>
        <p:txBody>
          <a:bodyPr/>
          <a:lstStyle/>
          <a:p>
            <a:r>
              <a:rPr lang="de-CH" sz="2000" dirty="0"/>
              <a:t>Antrag an STAG					28.08.2018</a:t>
            </a:r>
          </a:p>
          <a:p>
            <a:r>
              <a:rPr lang="de-CH" sz="2000" dirty="0"/>
              <a:t>Antrag STAG an Aktionäre				04.09.2018</a:t>
            </a:r>
          </a:p>
          <a:p>
            <a:r>
              <a:rPr lang="de-CH" sz="2000" dirty="0"/>
              <a:t>Vorsorgliche Kündigung				27.09.2018</a:t>
            </a:r>
          </a:p>
          <a:p>
            <a:r>
              <a:rPr lang="de-CH" sz="2000" dirty="0"/>
              <a:t>Antrag wird durch die STAG abgelehnt		17.10.2018</a:t>
            </a:r>
          </a:p>
          <a:p>
            <a:r>
              <a:rPr lang="de-CH" sz="2000" dirty="0"/>
              <a:t>Besprechung mit VR STAG				26.11.2018</a:t>
            </a:r>
          </a:p>
          <a:p>
            <a:r>
              <a:rPr lang="de-CH" sz="2000" dirty="0"/>
              <a:t>Definitiver Entscheid STAG				noch offen</a:t>
            </a:r>
          </a:p>
          <a:p>
            <a:endParaRPr lang="de-DE" dirty="0"/>
          </a:p>
        </p:txBody>
      </p:sp>
    </p:spTree>
    <p:extLst>
      <p:ext uri="{BB962C8B-B14F-4D97-AF65-F5344CB8AC3E}">
        <p14:creationId xmlns:p14="http://schemas.microsoft.com/office/powerpoint/2010/main" val="4105026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C2DAEAB-477C-4EC6-B59C-CE660FC9EB8F}"/>
              </a:ext>
            </a:extLst>
          </p:cNvPr>
          <p:cNvPicPr>
            <a:picLocks noChangeAspect="1"/>
          </p:cNvPicPr>
          <p:nvPr/>
        </p:nvPicPr>
        <p:blipFill rotWithShape="1">
          <a:blip r:embed="rId2"/>
          <a:srcRect l="31100" t="9680" r="33463" b="58640"/>
          <a:stretch/>
        </p:blipFill>
        <p:spPr>
          <a:xfrm>
            <a:off x="1115616" y="620688"/>
            <a:ext cx="7217165" cy="3528392"/>
          </a:xfrm>
          <a:prstGeom prst="rect">
            <a:avLst/>
          </a:prstGeom>
        </p:spPr>
      </p:pic>
    </p:spTree>
    <p:extLst>
      <p:ext uri="{BB962C8B-B14F-4D97-AF65-F5344CB8AC3E}">
        <p14:creationId xmlns:p14="http://schemas.microsoft.com/office/powerpoint/2010/main" val="3932356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 y="1997839"/>
            <a:ext cx="9143999" cy="2862322"/>
          </a:xfrm>
          <a:prstGeom prst="rect">
            <a:avLst/>
          </a:prstGeom>
          <a:noFill/>
        </p:spPr>
        <p:txBody>
          <a:bodyPr wrap="square" rtlCol="0">
            <a:spAutoFit/>
          </a:bodyPr>
          <a:lstStyle/>
          <a:p>
            <a:pPr algn="ctr"/>
            <a:r>
              <a:rPr lang="de-CH" sz="5000" b="1" dirty="0">
                <a:latin typeface="+mn-lt"/>
              </a:rPr>
              <a:t>3. Protokoll der Urversammlung vom</a:t>
            </a:r>
          </a:p>
          <a:p>
            <a:pPr algn="ctr"/>
            <a:r>
              <a:rPr lang="de-CH" sz="5000" b="1" dirty="0">
                <a:latin typeface="+mn-lt"/>
              </a:rPr>
              <a:t>25. Juni 2018</a:t>
            </a:r>
          </a:p>
          <a:p>
            <a:pPr algn="ctr"/>
            <a:r>
              <a:rPr lang="de-CH" sz="3000" b="1" dirty="0">
                <a:latin typeface="+mn-lt"/>
              </a:rPr>
              <a:t>(lag zur Einsichtnahme auf)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162577557"/>
              </p:ext>
            </p:extLst>
          </p:nvPr>
        </p:nvGraphicFramePr>
        <p:xfrm>
          <a:off x="251520" y="1196752"/>
          <a:ext cx="8640961" cy="5265585"/>
        </p:xfrm>
        <a:graphic>
          <a:graphicData uri="http://schemas.openxmlformats.org/drawingml/2006/table">
            <a:tbl>
              <a:tblPr>
                <a:tableStyleId>{5C22544A-7EE6-4342-B048-85BDC9FD1C3A}</a:tableStyleId>
              </a:tblPr>
              <a:tblGrid>
                <a:gridCol w="35283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585065">
                <a:tc>
                  <a:txBody>
                    <a:bodyPr/>
                    <a:lstStyle/>
                    <a:p>
                      <a:pPr>
                        <a:spcAft>
                          <a:spcPts val="0"/>
                        </a:spcAft>
                      </a:pPr>
                      <a:r>
                        <a:rPr lang="de-CH" sz="1400" b="1" u="sng" kern="0" dirty="0">
                          <a:solidFill>
                            <a:schemeClr val="bg1"/>
                          </a:solidFill>
                          <a:effectLst/>
                        </a:rPr>
                        <a:t>Resultate</a:t>
                      </a:r>
                      <a:endParaRPr lang="de-CH" sz="1400" b="1" u="sng" kern="0" dirty="0">
                        <a:solidFill>
                          <a:schemeClr val="bg1"/>
                        </a:solidFill>
                        <a:effectLst/>
                        <a:latin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Rechnung 2017</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 Budget 2018</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 Budget 2019</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extLst>
                  <a:ext uri="{0D108BD9-81ED-4DB2-BD59-A6C34878D82A}">
                    <a16:rowId xmlns:a16="http://schemas.microsoft.com/office/drawing/2014/main" val="10000"/>
                  </a:ext>
                </a:extLst>
              </a:tr>
              <a:tr h="585065">
                <a:tc>
                  <a:txBody>
                    <a:bodyPr/>
                    <a:lstStyle/>
                    <a:p>
                      <a:pPr>
                        <a:spcAft>
                          <a:spcPts val="0"/>
                        </a:spcAft>
                      </a:pPr>
                      <a:r>
                        <a:rPr lang="de-CH" sz="1300" b="1" dirty="0">
                          <a:solidFill>
                            <a:schemeClr val="tx1"/>
                          </a:solidFill>
                          <a:effectLst/>
                        </a:rPr>
                        <a:t>Ertrag der laufenden Rechnung</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5’683’191.69</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5’437’084.00</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5’379’106.00</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1"/>
                  </a:ext>
                </a:extLst>
              </a:tr>
              <a:tr h="585065">
                <a:tc>
                  <a:txBody>
                    <a:bodyPr/>
                    <a:lstStyle/>
                    <a:p>
                      <a:pPr>
                        <a:spcAft>
                          <a:spcPts val="0"/>
                        </a:spcAft>
                      </a:pPr>
                      <a:r>
                        <a:rPr lang="de-CH" sz="1300" b="1" dirty="0">
                          <a:effectLst/>
                        </a:rPr>
                        <a:t>Aufwand der laufenden Rechnung</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5’013’359.67</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4’686’000.00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4’507’580.00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2"/>
                  </a:ext>
                </a:extLst>
              </a:tr>
              <a:tr h="585065">
                <a:tc>
                  <a:txBody>
                    <a:bodyPr/>
                    <a:lstStyle/>
                    <a:p>
                      <a:pPr>
                        <a:spcAft>
                          <a:spcPts val="0"/>
                        </a:spcAft>
                      </a:pPr>
                      <a:r>
                        <a:rPr lang="de-CH" sz="1300" b="1" dirty="0">
                          <a:effectLst/>
                        </a:rPr>
                        <a:t>Cashflow</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669’832.02</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751’084.00</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871’526.00</a:t>
                      </a:r>
                      <a:endParaRPr lang="de-CH" sz="1300" b="1" dirty="0">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3"/>
                  </a:ext>
                </a:extLst>
              </a:tr>
              <a:tr h="585065">
                <a:tc>
                  <a:txBody>
                    <a:bodyPr/>
                    <a:lstStyle/>
                    <a:p>
                      <a:pPr>
                        <a:spcAft>
                          <a:spcPts val="0"/>
                        </a:spcAft>
                      </a:pPr>
                      <a:r>
                        <a:rPr lang="de-CH" sz="1300" b="1" dirty="0">
                          <a:effectLst/>
                        </a:rPr>
                        <a:t>Abschreibungen (inkl. Finanzvermögen)</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1’011’923.68</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746’500.00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1’193’100.00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4"/>
                  </a:ext>
                </a:extLst>
              </a:tr>
              <a:tr h="585065">
                <a:tc>
                  <a:txBody>
                    <a:bodyPr/>
                    <a:lstStyle/>
                    <a:p>
                      <a:pPr>
                        <a:spcAft>
                          <a:spcPts val="0"/>
                        </a:spcAft>
                      </a:pPr>
                      <a:r>
                        <a:rPr lang="de-CH" sz="1300" b="1" dirty="0">
                          <a:effectLst/>
                          <a:latin typeface="+mn-lt"/>
                          <a:ea typeface="+mn-ea"/>
                        </a:rPr>
                        <a:t>Aufwandüberschuss</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algn="r">
                        <a:spcAft>
                          <a:spcPts val="0"/>
                        </a:spcAft>
                      </a:pPr>
                      <a:r>
                        <a:rPr lang="de-CH" sz="1300" b="1" kern="1200" dirty="0">
                          <a:solidFill>
                            <a:schemeClr val="dk1"/>
                          </a:solidFill>
                          <a:effectLst/>
                          <a:latin typeface="+mn-lt"/>
                          <a:ea typeface="+mn-ea"/>
                          <a:cs typeface="+mn-cs"/>
                        </a:rPr>
                        <a:t>342’091.66</a:t>
                      </a:r>
                    </a:p>
                  </a:txBody>
                  <a:tcPr marL="44447" marR="44447" marT="0" marB="0" anchor="ctr">
                    <a:solidFill>
                      <a:schemeClr val="bg1">
                        <a:lumMod val="85000"/>
                      </a:schemeClr>
                    </a:solidFill>
                  </a:tcPr>
                </a:tc>
                <a:tc>
                  <a:txBody>
                    <a:bodyPr/>
                    <a:lstStyle/>
                    <a:p>
                      <a:pPr algn="r">
                        <a:spcAft>
                          <a:spcPts val="0"/>
                        </a:spcAft>
                      </a:pP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algn="r">
                        <a:spcAft>
                          <a:spcPts val="0"/>
                        </a:spcAft>
                      </a:pPr>
                      <a:r>
                        <a:rPr lang="de-CH" sz="1300" b="1" kern="1200" dirty="0">
                          <a:solidFill>
                            <a:schemeClr val="dk1"/>
                          </a:solidFill>
                          <a:effectLst/>
                          <a:latin typeface="+mn-lt"/>
                          <a:ea typeface="+mn-ea"/>
                          <a:cs typeface="+mn-cs"/>
                        </a:rPr>
                        <a:t>321’574.00</a:t>
                      </a:r>
                      <a:endParaRPr lang="de-CH" sz="1300" b="1" dirty="0">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5"/>
                  </a:ext>
                </a:extLst>
              </a:tr>
              <a:tr h="585065">
                <a:tc>
                  <a:txBody>
                    <a:bodyPr/>
                    <a:lstStyle/>
                    <a:p>
                      <a:pPr>
                        <a:spcAft>
                          <a:spcPts val="0"/>
                        </a:spcAft>
                      </a:pPr>
                      <a:r>
                        <a:rPr lang="de-CH" sz="1300" b="1" dirty="0">
                          <a:effectLst/>
                          <a:latin typeface="+mn-lt"/>
                          <a:ea typeface="+mn-ea"/>
                        </a:rPr>
                        <a:t>Ertragsüberschuss</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algn="r">
                        <a:spcAft>
                          <a:spcPts val="0"/>
                        </a:spcAft>
                      </a:pPr>
                      <a:endParaRPr lang="de-CH" sz="1300" b="1" kern="1200" dirty="0">
                        <a:solidFill>
                          <a:schemeClr val="dk1"/>
                        </a:solidFill>
                        <a:effectLst/>
                        <a:latin typeface="+mn-lt"/>
                        <a:ea typeface="+mn-ea"/>
                        <a:cs typeface="+mn-cs"/>
                      </a:endParaRPr>
                    </a:p>
                  </a:txBody>
                  <a:tcPr marL="44447" marR="44447" marT="0" marB="0" anchor="ctr">
                    <a:solidFill>
                      <a:schemeClr val="bg1">
                        <a:lumMod val="95000"/>
                      </a:schemeClr>
                    </a:solidFill>
                  </a:tcPr>
                </a:tc>
                <a:tc>
                  <a:txBody>
                    <a:bodyPr/>
                    <a:lstStyle/>
                    <a:p>
                      <a:pPr algn="r">
                        <a:spcAft>
                          <a:spcPts val="0"/>
                        </a:spcAft>
                      </a:pPr>
                      <a:r>
                        <a:rPr lang="de-CH" sz="1300" b="1" kern="1200" dirty="0">
                          <a:solidFill>
                            <a:schemeClr val="dk1"/>
                          </a:solidFill>
                          <a:effectLst/>
                          <a:latin typeface="+mn-lt"/>
                          <a:ea typeface="+mn-ea"/>
                          <a:cs typeface="+mn-cs"/>
                        </a:rPr>
                        <a:t>4’584.00</a:t>
                      </a:r>
                    </a:p>
                  </a:txBody>
                  <a:tcPr marL="44447" marR="44447" marT="0" marB="0" anchor="ctr">
                    <a:solidFill>
                      <a:schemeClr val="bg1">
                        <a:lumMod val="95000"/>
                      </a:schemeClr>
                    </a:solidFill>
                  </a:tcPr>
                </a:tc>
                <a:tc>
                  <a:txBody>
                    <a:bodyPr/>
                    <a:lstStyle/>
                    <a:p>
                      <a:pPr algn="r">
                        <a:spcAft>
                          <a:spcPts val="0"/>
                        </a:spcAft>
                      </a:pPr>
                      <a:endParaRPr lang="de-CH" sz="1300" b="1" kern="1200" dirty="0">
                        <a:solidFill>
                          <a:schemeClr val="dk1"/>
                        </a:solidFill>
                        <a:effectLst/>
                        <a:latin typeface="+mn-lt"/>
                        <a:ea typeface="+mn-ea"/>
                        <a:cs typeface="+mn-cs"/>
                      </a:endParaRPr>
                    </a:p>
                  </a:txBody>
                  <a:tcPr marL="44447" marR="44447" marT="0" marB="0" anchor="ctr">
                    <a:solidFill>
                      <a:schemeClr val="bg1">
                        <a:lumMod val="95000"/>
                      </a:schemeClr>
                    </a:solidFill>
                  </a:tcPr>
                </a:tc>
                <a:extLst>
                  <a:ext uri="{0D108BD9-81ED-4DB2-BD59-A6C34878D82A}">
                    <a16:rowId xmlns:a16="http://schemas.microsoft.com/office/drawing/2014/main" val="10006"/>
                  </a:ext>
                </a:extLst>
              </a:tr>
              <a:tr h="585065">
                <a:tc>
                  <a:txBody>
                    <a:bodyPr/>
                    <a:lstStyle/>
                    <a:p>
                      <a:pPr>
                        <a:spcAft>
                          <a:spcPts val="0"/>
                        </a:spcAft>
                      </a:pPr>
                      <a:r>
                        <a:rPr lang="de-CH" sz="1300" b="1" dirty="0">
                          <a:effectLst/>
                        </a:rPr>
                        <a:t>Nettoinvestitionen (inkl. Finanzvermögen)</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324’135.61</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17’100.00</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891’900.00</a:t>
                      </a:r>
                      <a:endParaRPr lang="de-CH" sz="1300" b="1" dirty="0">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7"/>
                  </a:ext>
                </a:extLst>
              </a:tr>
              <a:tr h="585065">
                <a:tc>
                  <a:txBody>
                    <a:bodyPr/>
                    <a:lstStyle/>
                    <a:p>
                      <a:pPr>
                        <a:spcAft>
                          <a:spcPts val="0"/>
                        </a:spcAft>
                      </a:pPr>
                      <a:r>
                        <a:rPr lang="de-CH" sz="1300" b="1" dirty="0">
                          <a:effectLst/>
                        </a:rPr>
                        <a:t>Finanzierungsüberschuss</a:t>
                      </a:r>
                    </a:p>
                    <a:p>
                      <a:pPr>
                        <a:spcAft>
                          <a:spcPts val="0"/>
                        </a:spcAft>
                      </a:pPr>
                      <a:r>
                        <a:rPr lang="de-CH" sz="1300" b="1" dirty="0">
                          <a:effectLst/>
                        </a:rPr>
                        <a:t>(Abnahme der Verschuldung)</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345’696.41</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733’984.00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-20’374.00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0" y="56818"/>
            <a:ext cx="9143999" cy="861774"/>
          </a:xfrm>
          <a:prstGeom prst="rect">
            <a:avLst/>
          </a:prstGeom>
          <a:noFill/>
        </p:spPr>
        <p:txBody>
          <a:bodyPr wrap="square" rtlCol="0">
            <a:spAutoFit/>
          </a:bodyPr>
          <a:lstStyle/>
          <a:p>
            <a:pPr algn="ctr"/>
            <a:r>
              <a:rPr lang="de-CH" sz="5000" b="1" dirty="0">
                <a:latin typeface="+mn-lt"/>
              </a:rPr>
              <a:t>4. Kostenvoranschlag 2019</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A8E14C5B-290A-4AA0-A0A8-546CA0B66D3A}"/>
              </a:ext>
            </a:extLst>
          </p:cNvPr>
          <p:cNvSpPr>
            <a:spLocks noChangeArrowheads="1"/>
          </p:cNvSpPr>
          <p:nvPr/>
        </p:nvSpPr>
        <p:spPr bwMode="auto">
          <a:xfrm>
            <a:off x="611560" y="131333"/>
            <a:ext cx="1174679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CH"/>
          </a:p>
        </p:txBody>
      </p:sp>
      <p:graphicFrame>
        <p:nvGraphicFramePr>
          <p:cNvPr id="9" name="Objekt 8">
            <a:extLst>
              <a:ext uri="{FF2B5EF4-FFF2-40B4-BE49-F238E27FC236}">
                <a16:creationId xmlns:a16="http://schemas.microsoft.com/office/drawing/2014/main" id="{AE0352AD-049B-45E3-ABF4-24A3962D9E35}"/>
              </a:ext>
            </a:extLst>
          </p:cNvPr>
          <p:cNvGraphicFramePr>
            <a:graphicFrameLocks noChangeAspect="1"/>
          </p:cNvGraphicFramePr>
          <p:nvPr>
            <p:extLst>
              <p:ext uri="{D42A27DB-BD31-4B8C-83A1-F6EECF244321}">
                <p14:modId xmlns:p14="http://schemas.microsoft.com/office/powerpoint/2010/main" val="3984724271"/>
              </p:ext>
            </p:extLst>
          </p:nvPr>
        </p:nvGraphicFramePr>
        <p:xfrm>
          <a:off x="611560" y="131333"/>
          <a:ext cx="8100392" cy="6595334"/>
        </p:xfrm>
        <a:graphic>
          <a:graphicData uri="http://schemas.openxmlformats.org/presentationml/2006/ole">
            <mc:AlternateContent xmlns:mc="http://schemas.openxmlformats.org/markup-compatibility/2006">
              <mc:Choice xmlns:v="urn:schemas-microsoft-com:vml" Requires="v">
                <p:oleObj spid="_x0000_s1040" name="Worksheet" r:id="rId3" imgW="6019621" imgH="5362711" progId="Excel.Sheet.12">
                  <p:embed/>
                </p:oleObj>
              </mc:Choice>
              <mc:Fallback>
                <p:oleObj name="Worksheet" r:id="rId3" imgW="6019621" imgH="5362711" progId="Excel.Sheet.1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31333"/>
                        <a:ext cx="8100392" cy="6595334"/>
                      </a:xfrm>
                      <a:prstGeom prst="rect">
                        <a:avLst/>
                      </a:prstGeom>
                      <a:noFill/>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2932650675"/>
              </p:ext>
            </p:extLst>
          </p:nvPr>
        </p:nvGraphicFramePr>
        <p:xfrm>
          <a:off x="107504" y="404664"/>
          <a:ext cx="8883525" cy="6393140"/>
        </p:xfrm>
        <a:graphic>
          <a:graphicData uri="http://schemas.openxmlformats.org/drawingml/2006/table">
            <a:tbl>
              <a:tblPr firstRow="1" bandRow="1">
                <a:tableStyleId>{21E4AEA4-8DFA-4A89-87EB-49C32662AFE0}</a:tableStyleId>
              </a:tblPr>
              <a:tblGrid>
                <a:gridCol w="2510733">
                  <a:extLst>
                    <a:ext uri="{9D8B030D-6E8A-4147-A177-3AD203B41FA5}">
                      <a16:colId xmlns:a16="http://schemas.microsoft.com/office/drawing/2014/main" val="20000"/>
                    </a:ext>
                  </a:extLst>
                </a:gridCol>
                <a:gridCol w="1500679">
                  <a:extLst>
                    <a:ext uri="{9D8B030D-6E8A-4147-A177-3AD203B41FA5}">
                      <a16:colId xmlns:a16="http://schemas.microsoft.com/office/drawing/2014/main" val="20001"/>
                    </a:ext>
                  </a:extLst>
                </a:gridCol>
                <a:gridCol w="4872113">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199260">
                <a:tc>
                  <a:txBody>
                    <a:bodyPr/>
                    <a:lstStyle/>
                    <a:p>
                      <a:r>
                        <a:rPr lang="de-CH" sz="1150" b="1" dirty="0"/>
                        <a:t>Personalaufwand</a:t>
                      </a:r>
                    </a:p>
                  </a:txBody>
                  <a:tcPr marL="91423" marR="91423" marT="45718" marB="45718">
                    <a:solidFill>
                      <a:schemeClr val="bg1">
                        <a:lumMod val="95000"/>
                      </a:schemeClr>
                    </a:solidFill>
                  </a:tcPr>
                </a:tc>
                <a:tc>
                  <a:txBody>
                    <a:bodyPr/>
                    <a:lstStyle/>
                    <a:p>
                      <a:pPr>
                        <a:tabLst>
                          <a:tab pos="1073150" algn="r"/>
                        </a:tabLst>
                      </a:pPr>
                      <a:r>
                        <a:rPr lang="de-CH" sz="1150" b="1" dirty="0"/>
                        <a:t>CHF	909’750</a:t>
                      </a:r>
                    </a:p>
                  </a:txBody>
                  <a:tcPr marL="91423" marR="91423" marT="45718" marB="45718">
                    <a:solidFill>
                      <a:schemeClr val="bg1">
                        <a:lumMod val="95000"/>
                      </a:schemeClr>
                    </a:solidFill>
                  </a:tcPr>
                </a:tc>
                <a:tc>
                  <a:txBody>
                    <a:bodyPr/>
                    <a:lstStyle/>
                    <a:p>
                      <a:r>
                        <a:rPr lang="de-CH" sz="1150" b="1" dirty="0"/>
                        <a:t>Mehraufwand gegenüber Vorjahr von Fr. 15’100.00. Teuerung von 1.0% berücksichtigt.</a:t>
                      </a:r>
                    </a:p>
                  </a:txBody>
                  <a:tcPr marL="91423" marR="91423" marT="45718" marB="45718">
                    <a:solidFill>
                      <a:schemeClr val="bg1">
                        <a:lumMod val="95000"/>
                      </a:schemeClr>
                    </a:solidFill>
                  </a:tcPr>
                </a:tc>
                <a:extLst>
                  <a:ext uri="{0D108BD9-81ED-4DB2-BD59-A6C34878D82A}">
                    <a16:rowId xmlns:a16="http://schemas.microsoft.com/office/drawing/2014/main" val="10001"/>
                  </a:ext>
                </a:extLst>
              </a:tr>
              <a:tr h="211440">
                <a:tc>
                  <a:txBody>
                    <a:bodyPr/>
                    <a:lstStyle/>
                    <a:p>
                      <a:r>
                        <a:rPr lang="de-CH" sz="1150" b="1" dirty="0"/>
                        <a:t>Sachaufwand</a:t>
                      </a:r>
                    </a:p>
                  </a:txBody>
                  <a:tcPr marL="91423" marR="91423" marT="45718" marB="45718">
                    <a:solidFill>
                      <a:schemeClr val="bg1"/>
                    </a:solidFill>
                  </a:tcPr>
                </a:tc>
                <a:tc>
                  <a:txBody>
                    <a:bodyPr/>
                    <a:lstStyle/>
                    <a:p>
                      <a:pPr>
                        <a:tabLst>
                          <a:tab pos="1073150" algn="r"/>
                        </a:tabLst>
                      </a:pPr>
                      <a:r>
                        <a:rPr lang="de-CH" sz="1150" b="1" dirty="0"/>
                        <a:t>CHF 	1’250’900</a:t>
                      </a:r>
                    </a:p>
                  </a:txBody>
                  <a:tcPr marL="91423" marR="91423" marT="45718" marB="45718">
                    <a:solidFill>
                      <a:schemeClr val="bg1"/>
                    </a:solidFill>
                  </a:tcPr>
                </a:tc>
                <a:tc>
                  <a:txBody>
                    <a:bodyPr/>
                    <a:lstStyle/>
                    <a:p>
                      <a:r>
                        <a:rPr lang="de-CH" sz="1150" b="1" dirty="0"/>
                        <a:t>Wir verzeichnen gegenüber dem Budget 2018 hier einen kleinen Minderaufwand von Fr. 29’150.00.</a:t>
                      </a:r>
                    </a:p>
                  </a:txBody>
                  <a:tcPr marL="91423" marR="91423" marT="45718" marB="45718">
                    <a:solidFill>
                      <a:schemeClr val="bg1"/>
                    </a:solidFill>
                  </a:tcPr>
                </a:tc>
                <a:extLst>
                  <a:ext uri="{0D108BD9-81ED-4DB2-BD59-A6C34878D82A}">
                    <a16:rowId xmlns:a16="http://schemas.microsoft.com/office/drawing/2014/main" val="10002"/>
                  </a:ext>
                </a:extLst>
              </a:tr>
              <a:tr h="220208">
                <a:tc>
                  <a:txBody>
                    <a:bodyPr/>
                    <a:lstStyle/>
                    <a:p>
                      <a:r>
                        <a:rPr lang="de-CH" sz="1150" b="1" dirty="0"/>
                        <a:t>Passivzinsen</a:t>
                      </a:r>
                    </a:p>
                  </a:txBody>
                  <a:tcPr marL="91423" marR="91423" marT="45718" marB="45718">
                    <a:solidFill>
                      <a:schemeClr val="bg1">
                        <a:lumMod val="95000"/>
                      </a:schemeClr>
                    </a:solidFill>
                  </a:tcPr>
                </a:tc>
                <a:tc>
                  <a:txBody>
                    <a:bodyPr/>
                    <a:lstStyle/>
                    <a:p>
                      <a:pPr>
                        <a:tabLst>
                          <a:tab pos="1073150" algn="r"/>
                        </a:tabLst>
                      </a:pPr>
                      <a:r>
                        <a:rPr lang="de-CH" sz="1150" b="1" dirty="0"/>
                        <a:t>CHF	</a:t>
                      </a:r>
                      <a:r>
                        <a:rPr lang="de-CH" sz="1150" b="1" baseline="0" dirty="0"/>
                        <a:t>196’100</a:t>
                      </a:r>
                      <a:endParaRPr lang="de-CH" sz="1150" b="1" dirty="0"/>
                    </a:p>
                  </a:txBody>
                  <a:tcPr marL="91423" marR="91423" marT="45718" marB="45718">
                    <a:solidFill>
                      <a:schemeClr val="bg1">
                        <a:lumMod val="95000"/>
                      </a:schemeClr>
                    </a:solidFill>
                  </a:tcPr>
                </a:tc>
                <a:tc>
                  <a:txBody>
                    <a:bodyPr/>
                    <a:lstStyle/>
                    <a:p>
                      <a:r>
                        <a:rPr lang="de-CH" sz="1150" b="1" dirty="0"/>
                        <a:t>Der Aufwand für die Passivzinsen steigt im Vergleich zum Vorjahr um Fr. 23’000.00, dies aufgrund der Neuaufnahme von Krediten.</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696040">
                <a:tc>
                  <a:txBody>
                    <a:bodyPr/>
                    <a:lstStyle/>
                    <a:p>
                      <a:r>
                        <a:rPr lang="de-CH" sz="1150" b="1" dirty="0"/>
                        <a:t>Abschreibungen</a:t>
                      </a:r>
                      <a:r>
                        <a:rPr lang="de-CH" sz="1150" b="1" baseline="0" dirty="0"/>
                        <a:t> Verwaltungs-verm. / Finanzvermögen / Steuerverluste</a:t>
                      </a:r>
                      <a:endParaRPr lang="de-CH" sz="1150" b="1" dirty="0"/>
                    </a:p>
                  </a:txBody>
                  <a:tcPr marL="91423" marR="91423" marT="45718" marB="45718">
                    <a:solidFill>
                      <a:schemeClr val="bg1"/>
                    </a:solidFill>
                  </a:tcPr>
                </a:tc>
                <a:tc>
                  <a:txBody>
                    <a:bodyPr/>
                    <a:lstStyle/>
                    <a:p>
                      <a:pPr>
                        <a:tabLst>
                          <a:tab pos="1073150" algn="r"/>
                        </a:tabLst>
                      </a:pPr>
                      <a:r>
                        <a:rPr lang="de-CH" sz="1150" b="1" dirty="0"/>
                        <a:t>CHF	</a:t>
                      </a:r>
                      <a:r>
                        <a:rPr lang="de-CH" sz="1150" b="1" baseline="0" dirty="0"/>
                        <a:t>1’193’100</a:t>
                      </a:r>
                      <a:endParaRPr lang="de-CH" sz="1150" b="1" dirty="0"/>
                    </a:p>
                  </a:txBody>
                  <a:tcPr marL="91423" marR="91423" marT="45718" marB="45718">
                    <a:solidFill>
                      <a:schemeClr val="bg1"/>
                    </a:solidFill>
                  </a:tcPr>
                </a:tc>
                <a:tc>
                  <a:txBody>
                    <a:bodyPr/>
                    <a:lstStyle/>
                    <a:p>
                      <a:r>
                        <a:rPr lang="de-CH" sz="1150" b="1" dirty="0"/>
                        <a:t>Das Verwaltungsvermögen ist von Gesetzes wegen jährlich mit 10 % abzuschreiben, was von der Gemeinde eingehalten wird. Auf das Verwaltungsvermögen wurden Fr. 696'700.00 und auf das Finanzvermögen Fr. 51'800.00 (Sportzentrum </a:t>
                      </a:r>
                      <a:r>
                        <a:rPr lang="de-CH" sz="1150" b="1" dirty="0" err="1"/>
                        <a:t>Wichel</a:t>
                      </a:r>
                      <a:r>
                        <a:rPr lang="de-CH" sz="1150" b="1" dirty="0"/>
                        <a:t> Fr. 46'800.00 &amp; allfällige Steuerverluste Fr. 5‘000.00.) abgeschrieben. Aufgrund der Nachlassstundung der Bergbahnen Hohsaas AG werden zudem noch folgende Abschreibungen budgetiert: Fr. 154'600.00 (Aktien), Fr. 30'000.00 (Steuern), Fr. 200'000.00 (Darlehen) und Fr. 60'000.00 (Einmalfaktura).</a:t>
                      </a:r>
                    </a:p>
                  </a:txBody>
                  <a:tcPr marL="91423" marR="91423" marT="45718" marB="45718">
                    <a:solidFill>
                      <a:schemeClr val="bg1"/>
                    </a:solidFill>
                  </a:tcPr>
                </a:tc>
                <a:extLst>
                  <a:ext uri="{0D108BD9-81ED-4DB2-BD59-A6C34878D82A}">
                    <a16:rowId xmlns:a16="http://schemas.microsoft.com/office/drawing/2014/main" val="10004"/>
                  </a:ext>
                </a:extLst>
              </a:tr>
              <a:tr h="269716">
                <a:tc>
                  <a:txBody>
                    <a:bodyPr/>
                    <a:lstStyle/>
                    <a:p>
                      <a:r>
                        <a:rPr lang="de-CH" sz="1150" b="1" dirty="0"/>
                        <a:t>Anteile &amp; Beiträge ohne</a:t>
                      </a:r>
                      <a:r>
                        <a:rPr lang="de-CH" sz="1150" b="1" baseline="0" dirty="0"/>
                        <a:t> Zweckbindung</a:t>
                      </a:r>
                      <a:endParaRPr lang="de-CH" sz="1150" b="1" dirty="0"/>
                    </a:p>
                  </a:txBody>
                  <a:tcPr marL="91423" marR="91423" marT="45718" marB="45718">
                    <a:solidFill>
                      <a:schemeClr val="bg1">
                        <a:lumMod val="95000"/>
                      </a:schemeClr>
                    </a:solidFill>
                  </a:tcPr>
                </a:tc>
                <a:tc>
                  <a:txBody>
                    <a:bodyPr/>
                    <a:lstStyle/>
                    <a:p>
                      <a:pPr>
                        <a:tabLst>
                          <a:tab pos="1073150" algn="r"/>
                        </a:tabLst>
                      </a:pPr>
                      <a:r>
                        <a:rPr lang="de-CH" sz="1150" b="1" dirty="0"/>
                        <a:t>CHF	25’000</a:t>
                      </a:r>
                    </a:p>
                  </a:txBody>
                  <a:tcPr marL="91423" marR="91423" marT="45718" marB="45718">
                    <a:solidFill>
                      <a:schemeClr val="bg1">
                        <a:lumMod val="95000"/>
                      </a:schemeClr>
                    </a:solidFill>
                  </a:tcPr>
                </a:tc>
                <a:tc>
                  <a:txBody>
                    <a:bodyPr/>
                    <a:lstStyle/>
                    <a:p>
                      <a:r>
                        <a:rPr lang="de-CH" sz="1150" b="1" baseline="0" dirty="0"/>
                        <a:t>Unter diese Rubrik fallen die Steuern Art. 188. </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88936">
                <a:tc>
                  <a:txBody>
                    <a:bodyPr/>
                    <a:lstStyle/>
                    <a:p>
                      <a:r>
                        <a:rPr lang="de-CH" sz="1150" b="1" dirty="0"/>
                        <a:t>Entschädigung an Gemeinwesen</a:t>
                      </a:r>
                    </a:p>
                  </a:txBody>
                  <a:tcPr marL="91423" marR="91423" marT="45718" marB="45718">
                    <a:solidFill>
                      <a:schemeClr val="bg1"/>
                    </a:solidFill>
                  </a:tcPr>
                </a:tc>
                <a:tc>
                  <a:txBody>
                    <a:bodyPr/>
                    <a:lstStyle/>
                    <a:p>
                      <a:pPr>
                        <a:tabLst>
                          <a:tab pos="1073150" algn="r"/>
                        </a:tabLst>
                      </a:pPr>
                      <a:r>
                        <a:rPr lang="de-CH" sz="1150" b="1" dirty="0"/>
                        <a:t>CHF	499’300</a:t>
                      </a:r>
                    </a:p>
                  </a:txBody>
                  <a:tcPr marL="91423" marR="91423" marT="45718" marB="45718">
                    <a:solidFill>
                      <a:schemeClr val="bg1"/>
                    </a:solidFill>
                  </a:tcPr>
                </a:tc>
                <a:tc>
                  <a:txBody>
                    <a:bodyPr/>
                    <a:lstStyle/>
                    <a:p>
                      <a:r>
                        <a:rPr lang="de-CH" sz="1150" b="1" dirty="0"/>
                        <a:t>Im Vergleich zum Budget 2018 sind Minderausgaben von Fr. 19’900.00 ausgewiesen. Keine grösseren Abweichungen in den Bereichen </a:t>
                      </a:r>
                      <a:r>
                        <a:rPr lang="de-CH" sz="1150" b="1" dirty="0" err="1"/>
                        <a:t>KESB</a:t>
                      </a:r>
                      <a:r>
                        <a:rPr lang="de-CH" sz="1150" b="1" dirty="0"/>
                        <a:t>, Stützpunktfeuerwehr, Schulgelder OS, ARA Saastal, Jugendarbeit, </a:t>
                      </a:r>
                      <a:r>
                        <a:rPr lang="de-CH" sz="1150" b="1" dirty="0" err="1"/>
                        <a:t>T’Taxen</a:t>
                      </a:r>
                      <a:r>
                        <a:rPr lang="de-CH" sz="1150" b="1" dirty="0"/>
                        <a:t> &amp; Beteiligung Nachtdienst Arzt</a:t>
                      </a:r>
                    </a:p>
                  </a:txBody>
                  <a:tcPr marL="91423" marR="91423" marT="45718" marB="45718">
                    <a:solidFill>
                      <a:schemeClr val="bg1"/>
                    </a:solidFill>
                  </a:tcPr>
                </a:tc>
                <a:extLst>
                  <a:ext uri="{0D108BD9-81ED-4DB2-BD59-A6C34878D82A}">
                    <a16:rowId xmlns:a16="http://schemas.microsoft.com/office/drawing/2014/main" val="10006"/>
                  </a:ext>
                </a:extLst>
              </a:tr>
              <a:tr h="484964">
                <a:tc>
                  <a:txBody>
                    <a:bodyPr/>
                    <a:lstStyle/>
                    <a:p>
                      <a:r>
                        <a:rPr lang="de-CH" sz="1150" b="1" dirty="0"/>
                        <a:t>Eigene Beiträge</a:t>
                      </a:r>
                    </a:p>
                  </a:txBody>
                  <a:tcPr marL="91423" marR="91423" marT="45718" marB="45718">
                    <a:solidFill>
                      <a:schemeClr val="bg1">
                        <a:lumMod val="95000"/>
                      </a:schemeClr>
                    </a:solidFill>
                  </a:tcPr>
                </a:tc>
                <a:tc>
                  <a:txBody>
                    <a:bodyPr/>
                    <a:lstStyle/>
                    <a:p>
                      <a:pPr>
                        <a:tabLst>
                          <a:tab pos="1073150" algn="r"/>
                        </a:tabLst>
                      </a:pPr>
                      <a:r>
                        <a:rPr lang="de-CH" sz="1150" b="1" dirty="0"/>
                        <a:t>CHF</a:t>
                      </a:r>
                      <a:r>
                        <a:rPr lang="de-CH" sz="1150" b="1" baseline="0" dirty="0"/>
                        <a:t>	 1’420’580</a:t>
                      </a:r>
                      <a:endParaRPr lang="de-CH" sz="1150" b="1" dirty="0"/>
                    </a:p>
                  </a:txBody>
                  <a:tcPr marL="91423" marR="91423" marT="45718" marB="45718">
                    <a:solidFill>
                      <a:schemeClr val="bg1">
                        <a:lumMod val="95000"/>
                      </a:schemeClr>
                    </a:solidFill>
                  </a:tcPr>
                </a:tc>
                <a:tc>
                  <a:txBody>
                    <a:bodyPr/>
                    <a:lstStyle/>
                    <a:p>
                      <a:r>
                        <a:rPr lang="de-CH" sz="1150" b="1" dirty="0"/>
                        <a:t>Die positive Abweichung gegenüber dem Budget 2018 beträgt Fr. 171’320.00. Der im Budget 2018 unter Vorbehalt aufgeführte Marketingbeitrag an die Wintercard von Fr. 250'000.00 ist im Kostenvoranschlag 2019 nicht mehr budgetiert.</a:t>
                      </a:r>
                    </a:p>
                  </a:txBody>
                  <a:tcPr marL="91423" marR="91423" marT="45718" marB="45718">
                    <a:solidFill>
                      <a:schemeClr val="bg1">
                        <a:lumMod val="95000"/>
                      </a:schemeClr>
                    </a:solidFill>
                  </a:tcPr>
                </a:tc>
                <a:extLst>
                  <a:ext uri="{0D108BD9-81ED-4DB2-BD59-A6C34878D82A}">
                    <a16:rowId xmlns:a16="http://schemas.microsoft.com/office/drawing/2014/main" val="10007"/>
                  </a:ext>
                </a:extLst>
              </a:tr>
              <a:tr h="274316">
                <a:tc>
                  <a:txBody>
                    <a:bodyPr/>
                    <a:lstStyle/>
                    <a:p>
                      <a:r>
                        <a:rPr lang="de-CH" sz="1150" b="1" dirty="0"/>
                        <a:t>Einlagen in Spezialfinanzierung</a:t>
                      </a:r>
                    </a:p>
                  </a:txBody>
                  <a:tcPr marL="91423" marR="91423" marT="45718" marB="45718">
                    <a:solidFill>
                      <a:schemeClr val="bg1"/>
                    </a:solidFill>
                  </a:tcPr>
                </a:tc>
                <a:tc>
                  <a:txBody>
                    <a:bodyPr/>
                    <a:lstStyle/>
                    <a:p>
                      <a:pPr marL="0" marR="0" lvl="0" indent="0" algn="l" defTabSz="912141" rtl="0" eaLnBrk="1" fontAlgn="auto" latinLnBrk="0" hangingPunct="1">
                        <a:lnSpc>
                          <a:spcPct val="100000"/>
                        </a:lnSpc>
                        <a:spcBef>
                          <a:spcPts val="0"/>
                        </a:spcBef>
                        <a:spcAft>
                          <a:spcPts val="0"/>
                        </a:spcAft>
                        <a:buClrTx/>
                        <a:buSzTx/>
                        <a:buFontTx/>
                        <a:buNone/>
                        <a:tabLst>
                          <a:tab pos="1073150" algn="r"/>
                        </a:tabLst>
                        <a:defRPr/>
                      </a:pPr>
                      <a:r>
                        <a:rPr lang="de-CH" sz="1150" b="1" dirty="0"/>
                        <a:t>CHF</a:t>
                      </a:r>
                      <a:r>
                        <a:rPr lang="de-CH" sz="1150" b="1" baseline="0" dirty="0"/>
                        <a:t>	 2’350</a:t>
                      </a:r>
                      <a:endParaRPr lang="de-CH" sz="1150" b="1" dirty="0"/>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Die Bereiche Trinkwasser, Abwasserentsorgung und Abfallbewirtschaftung müssen jeweils eine </a:t>
                      </a:r>
                      <a:r>
                        <a:rPr lang="de-CH" sz="1150" b="1" kern="1200" dirty="0" err="1">
                          <a:solidFill>
                            <a:schemeClr val="dk1"/>
                          </a:solidFill>
                          <a:latin typeface="+mn-lt"/>
                          <a:ea typeface="+mn-ea"/>
                          <a:cs typeface="+mn-cs"/>
                        </a:rPr>
                        <a:t>ausge-glichene</a:t>
                      </a:r>
                      <a:r>
                        <a:rPr lang="de-CH" sz="1150" b="1" kern="1200" dirty="0">
                          <a:solidFill>
                            <a:schemeClr val="dk1"/>
                          </a:solidFill>
                          <a:latin typeface="+mn-lt"/>
                          <a:ea typeface="+mn-ea"/>
                          <a:cs typeface="+mn-cs"/>
                        </a:rPr>
                        <a:t> Rechnung erzielen. Gemäss Budget 2019 wird im Bereich Abwasser ein Überschuss von Fr. 2'350.00 erwirtschaftet.</a:t>
                      </a:r>
                    </a:p>
                  </a:txBody>
                  <a:tcPr marL="91423" marR="91423" marT="45718" marB="45718">
                    <a:solidFill>
                      <a:schemeClr val="bg1"/>
                    </a:solidFill>
                  </a:tcPr>
                </a:tc>
                <a:extLst>
                  <a:ext uri="{0D108BD9-81ED-4DB2-BD59-A6C34878D82A}">
                    <a16:rowId xmlns:a16="http://schemas.microsoft.com/office/drawing/2014/main" val="2153211849"/>
                  </a:ext>
                </a:extLst>
              </a:tr>
              <a:tr h="274316">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dirty="0"/>
                        <a:t>CHF	203’600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a:t>
                      </a:r>
                    </a:p>
                  </a:txBody>
                  <a:tcPr marL="91423" marR="91423" marT="45718" marB="45718">
                    <a:solidFill>
                      <a:schemeClr val="bg1">
                        <a:lumMod val="95000"/>
                      </a:schemeClr>
                    </a:solidFill>
                  </a:tcPr>
                </a:tc>
                <a:extLst>
                  <a:ext uri="{0D108BD9-81ED-4DB2-BD59-A6C34878D82A}">
                    <a16:rowId xmlns:a16="http://schemas.microsoft.com/office/drawing/2014/main" val="10008"/>
                  </a:ext>
                </a:extLst>
              </a:tr>
            </a:tbl>
          </a:graphicData>
        </a:graphic>
      </p:graphicFrame>
      <p:sp>
        <p:nvSpPr>
          <p:cNvPr id="4" name="Textfeld 3"/>
          <p:cNvSpPr txBox="1"/>
          <p:nvPr/>
        </p:nvSpPr>
        <p:spPr>
          <a:xfrm>
            <a:off x="0" y="-27384"/>
            <a:ext cx="9143999" cy="477054"/>
          </a:xfrm>
          <a:prstGeom prst="rect">
            <a:avLst/>
          </a:prstGeom>
          <a:noFill/>
        </p:spPr>
        <p:txBody>
          <a:bodyPr wrap="square" rtlCol="0">
            <a:spAutoFit/>
          </a:bodyPr>
          <a:lstStyle/>
          <a:p>
            <a:pPr algn="ctr"/>
            <a:r>
              <a:rPr lang="de-CH" sz="2500" b="1" dirty="0">
                <a:latin typeface="+mn-lt"/>
              </a:rPr>
              <a:t>Laufende Rechnung 2019 - Aufwand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Inhaltsplatzhalter 11"/>
          <p:cNvGraphicFramePr>
            <a:graphicFrameLocks noGrp="1"/>
          </p:cNvGraphicFramePr>
          <p:nvPr>
            <p:ph idx="1"/>
            <p:extLst>
              <p:ext uri="{D42A27DB-BD31-4B8C-83A1-F6EECF244321}">
                <p14:modId xmlns:p14="http://schemas.microsoft.com/office/powerpoint/2010/main" val="1033649090"/>
              </p:ext>
            </p:extLst>
          </p:nvPr>
        </p:nvGraphicFramePr>
        <p:xfrm>
          <a:off x="152971" y="404665"/>
          <a:ext cx="8838058" cy="6415839"/>
        </p:xfrm>
        <a:graphic>
          <a:graphicData uri="http://schemas.openxmlformats.org/drawingml/2006/table">
            <a:tbl>
              <a:tblPr firstRow="1" bandRow="1">
                <a:tableStyleId>{21E4AEA4-8DFA-4A89-87EB-49C32662AFE0}</a:tableStyleId>
              </a:tblPr>
              <a:tblGrid>
                <a:gridCol w="2497883">
                  <a:extLst>
                    <a:ext uri="{9D8B030D-6E8A-4147-A177-3AD203B41FA5}">
                      <a16:colId xmlns:a16="http://schemas.microsoft.com/office/drawing/2014/main" val="20000"/>
                    </a:ext>
                  </a:extLst>
                </a:gridCol>
                <a:gridCol w="1492998">
                  <a:extLst>
                    <a:ext uri="{9D8B030D-6E8A-4147-A177-3AD203B41FA5}">
                      <a16:colId xmlns:a16="http://schemas.microsoft.com/office/drawing/2014/main" val="20001"/>
                    </a:ext>
                  </a:extLst>
                </a:gridCol>
                <a:gridCol w="4847177">
                  <a:extLst>
                    <a:ext uri="{9D8B030D-6E8A-4147-A177-3AD203B41FA5}">
                      <a16:colId xmlns:a16="http://schemas.microsoft.com/office/drawing/2014/main" val="20002"/>
                    </a:ext>
                  </a:extLst>
                </a:gridCol>
              </a:tblGrid>
              <a:tr h="304796">
                <a:tc>
                  <a:txBody>
                    <a:bodyPr/>
                    <a:lstStyle/>
                    <a:p>
                      <a:r>
                        <a:rPr lang="de-CH" sz="1400" dirty="0"/>
                        <a:t>Bezeichnung</a:t>
                      </a:r>
                    </a:p>
                  </a:txBody>
                  <a:tcPr marL="91423" marR="91423" marT="45718" marB="45718">
                    <a:solidFill>
                      <a:srgbClr val="009900"/>
                    </a:solidFill>
                  </a:tcPr>
                </a:tc>
                <a:tc>
                  <a:txBody>
                    <a:bodyPr/>
                    <a:lstStyle/>
                    <a:p>
                      <a:r>
                        <a:rPr lang="de-CH" sz="1400" dirty="0"/>
                        <a:t>Betrag</a:t>
                      </a:r>
                    </a:p>
                  </a:txBody>
                  <a:tcPr marL="91423" marR="91423" marT="45718" marB="45718">
                    <a:solidFill>
                      <a:srgbClr val="009900"/>
                    </a:solidFill>
                  </a:tcPr>
                </a:tc>
                <a:tc>
                  <a:txBody>
                    <a:bodyPr/>
                    <a:lstStyle/>
                    <a:p>
                      <a:r>
                        <a:rPr lang="de-CH" sz="1400" dirty="0"/>
                        <a:t>Bemerkungen</a:t>
                      </a:r>
                    </a:p>
                  </a:txBody>
                  <a:tcPr marL="91423" marR="91423" marT="45718" marB="45718">
                    <a:solidFill>
                      <a:srgbClr val="009900"/>
                    </a:solidFill>
                  </a:tcPr>
                </a:tc>
                <a:extLst>
                  <a:ext uri="{0D108BD9-81ED-4DB2-BD59-A6C34878D82A}">
                    <a16:rowId xmlns:a16="http://schemas.microsoft.com/office/drawing/2014/main" val="10000"/>
                  </a:ext>
                </a:extLst>
              </a:tr>
              <a:tr h="0">
                <a:tc>
                  <a:txBody>
                    <a:bodyPr/>
                    <a:lstStyle/>
                    <a:p>
                      <a:r>
                        <a:rPr lang="de-CH" sz="1150" b="1" dirty="0"/>
                        <a:t>Steuern</a:t>
                      </a:r>
                    </a:p>
                  </a:txBody>
                  <a:tcPr marL="91423" marR="91423" marT="45718" marB="45718">
                    <a:solidFill>
                      <a:schemeClr val="bg1">
                        <a:lumMod val="95000"/>
                      </a:schemeClr>
                    </a:solidFill>
                  </a:tcPr>
                </a:tc>
                <a:tc>
                  <a:txBody>
                    <a:bodyPr/>
                    <a:lstStyle/>
                    <a:p>
                      <a:pPr>
                        <a:tabLst>
                          <a:tab pos="1073150" algn="r"/>
                        </a:tabLst>
                      </a:pPr>
                      <a:r>
                        <a:rPr lang="de-CH" sz="1150" b="1" dirty="0"/>
                        <a:t>CHF	2’863’000</a:t>
                      </a:r>
                    </a:p>
                  </a:txBody>
                  <a:tcPr marL="91423" marR="91423" marT="45718" marB="45718">
                    <a:solidFill>
                      <a:schemeClr val="bg1">
                        <a:lumMod val="95000"/>
                      </a:schemeClr>
                    </a:solidFill>
                  </a:tcPr>
                </a:tc>
                <a:tc>
                  <a:txBody>
                    <a:bodyPr/>
                    <a:lstStyle/>
                    <a:p>
                      <a:r>
                        <a:rPr lang="de-CH" sz="1150" b="1" dirty="0"/>
                        <a:t>Die</a:t>
                      </a:r>
                      <a:r>
                        <a:rPr lang="de-CH" sz="1150" b="1" baseline="0" dirty="0"/>
                        <a:t> Steuereinnahmen sind auf Erfahrungszahlen der Gemeinde und auf der vom Kanton erarbeiteten Steuer-Simulation (Steuereinnahmen 2016) budgetiert, können sich aber sowohl positiv wie negativ entwickeln.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1"/>
                  </a:ext>
                </a:extLst>
              </a:tr>
              <a:tr h="0">
                <a:tc>
                  <a:txBody>
                    <a:bodyPr/>
                    <a:lstStyle/>
                    <a:p>
                      <a:r>
                        <a:rPr lang="de-CH" sz="1150" b="1" dirty="0"/>
                        <a:t>Regalien &amp; Konzessionen</a:t>
                      </a:r>
                    </a:p>
                  </a:txBody>
                  <a:tcPr marL="91423" marR="91423" marT="45718" marB="45718">
                    <a:solidFill>
                      <a:schemeClr val="bg1"/>
                    </a:solidFill>
                  </a:tcPr>
                </a:tc>
                <a:tc>
                  <a:txBody>
                    <a:bodyPr/>
                    <a:lstStyle/>
                    <a:p>
                      <a:pPr>
                        <a:tabLst>
                          <a:tab pos="1073150" algn="r"/>
                        </a:tabLst>
                      </a:pPr>
                      <a:r>
                        <a:rPr lang="de-CH" sz="1150" b="1" dirty="0"/>
                        <a:t>CHF 	365’300</a:t>
                      </a:r>
                    </a:p>
                  </a:txBody>
                  <a:tcPr marL="91423" marR="91423" marT="45718" marB="45718">
                    <a:solidFill>
                      <a:schemeClr val="bg1"/>
                    </a:solidFill>
                  </a:tcPr>
                </a:tc>
                <a:tc>
                  <a:txBody>
                    <a:bodyPr/>
                    <a:lstStyle/>
                    <a:p>
                      <a:r>
                        <a:rPr lang="de-CH" sz="1150" b="1" dirty="0"/>
                        <a:t>Keine Veränderungen gegenüber dem Vorjahr (Wasserzinsen).</a:t>
                      </a:r>
                    </a:p>
                  </a:txBody>
                  <a:tcPr marL="91423" marR="91423" marT="45718" marB="45718">
                    <a:solidFill>
                      <a:schemeClr val="bg1"/>
                    </a:solidFill>
                  </a:tcPr>
                </a:tc>
                <a:extLst>
                  <a:ext uri="{0D108BD9-81ED-4DB2-BD59-A6C34878D82A}">
                    <a16:rowId xmlns:a16="http://schemas.microsoft.com/office/drawing/2014/main" val="10002"/>
                  </a:ext>
                </a:extLst>
              </a:tr>
              <a:tr h="0">
                <a:tc>
                  <a:txBody>
                    <a:bodyPr/>
                    <a:lstStyle/>
                    <a:p>
                      <a:r>
                        <a:rPr lang="de-CH" sz="1150" b="1" dirty="0"/>
                        <a:t>Vermögenserträge</a:t>
                      </a:r>
                    </a:p>
                  </a:txBody>
                  <a:tcPr marL="91423" marR="91423" marT="45718" marB="45718">
                    <a:solidFill>
                      <a:schemeClr val="bg1">
                        <a:lumMod val="95000"/>
                      </a:schemeClr>
                    </a:solidFill>
                  </a:tcPr>
                </a:tc>
                <a:tc>
                  <a:txBody>
                    <a:bodyPr/>
                    <a:lstStyle/>
                    <a:p>
                      <a:pPr>
                        <a:tabLst>
                          <a:tab pos="1073150" algn="r"/>
                        </a:tabLst>
                      </a:pPr>
                      <a:r>
                        <a:rPr lang="de-CH" sz="1150" b="1" dirty="0"/>
                        <a:t>CHF	100’500</a:t>
                      </a:r>
                    </a:p>
                  </a:txBody>
                  <a:tcPr marL="91423" marR="91423" marT="45718" marB="45718">
                    <a:solidFill>
                      <a:schemeClr val="bg1">
                        <a:lumMod val="95000"/>
                      </a:schemeClr>
                    </a:solidFill>
                  </a:tcPr>
                </a:tc>
                <a:tc>
                  <a:txBody>
                    <a:bodyPr/>
                    <a:lstStyle/>
                    <a:p>
                      <a:r>
                        <a:rPr lang="de-CH" sz="1150" b="1" baseline="0" dirty="0"/>
                        <a:t>Die Differenz gegenüber dem Budget 2018 wird mit Fr. 2’400.00 ausgewiesen. Kleine Abweichungen bei den Mieteinnahmen im Haus Apotheke.</a:t>
                      </a:r>
                    </a:p>
                  </a:txBody>
                  <a:tcPr marL="91423" marR="91423" marT="45718" marB="45718">
                    <a:solidFill>
                      <a:schemeClr val="bg1">
                        <a:lumMod val="95000"/>
                      </a:schemeClr>
                    </a:solidFill>
                  </a:tcPr>
                </a:tc>
                <a:extLst>
                  <a:ext uri="{0D108BD9-81ED-4DB2-BD59-A6C34878D82A}">
                    <a16:rowId xmlns:a16="http://schemas.microsoft.com/office/drawing/2014/main" val="10003"/>
                  </a:ext>
                </a:extLst>
              </a:tr>
              <a:tr h="0">
                <a:tc>
                  <a:txBody>
                    <a:bodyPr/>
                    <a:lstStyle/>
                    <a:p>
                      <a:r>
                        <a:rPr lang="de-CH" sz="1150" b="1" dirty="0"/>
                        <a:t>Entgelte</a:t>
                      </a:r>
                    </a:p>
                  </a:txBody>
                  <a:tcPr marL="91423" marR="91423" marT="45718" marB="45718">
                    <a:solidFill>
                      <a:schemeClr val="bg1"/>
                    </a:solidFill>
                  </a:tcPr>
                </a:tc>
                <a:tc>
                  <a:txBody>
                    <a:bodyPr/>
                    <a:lstStyle/>
                    <a:p>
                      <a:pPr>
                        <a:tabLst>
                          <a:tab pos="1073150" algn="r"/>
                        </a:tabLst>
                      </a:pPr>
                      <a:r>
                        <a:rPr lang="de-CH" sz="1150" b="1" dirty="0"/>
                        <a:t>CHF	</a:t>
                      </a:r>
                      <a:r>
                        <a:rPr lang="de-CH" sz="1150" b="1" baseline="0" dirty="0"/>
                        <a:t> 1’164’600</a:t>
                      </a:r>
                      <a:endParaRPr lang="de-CH" sz="1150" b="1" dirty="0"/>
                    </a:p>
                  </a:txBody>
                  <a:tcPr marL="91423" marR="91423" marT="45718" marB="45718">
                    <a:solidFill>
                      <a:schemeClr val="bg1"/>
                    </a:solidFill>
                  </a:tcPr>
                </a:tc>
                <a:tc>
                  <a:txBody>
                    <a:bodyPr/>
                    <a:lstStyle/>
                    <a:p>
                      <a:r>
                        <a:rPr lang="de-CH" sz="1150" b="1" dirty="0"/>
                        <a:t>Keine grösseren Abweichungen in den Bereichen allg.</a:t>
                      </a:r>
                      <a:r>
                        <a:rPr lang="de-CH" sz="1150" b="1" baseline="0" dirty="0"/>
                        <a:t> Erträge, Trink- &amp; Abwassergebühren, Kehrichtgebühren, Dienstleistungen an Dritte, Feuerwehrersatzgebühren, Parkplatzgebühren, </a:t>
                      </a:r>
                      <a:r>
                        <a:rPr lang="de-CH" sz="1150" b="1" baseline="0" dirty="0" err="1"/>
                        <a:t>T’Taxen</a:t>
                      </a:r>
                      <a:r>
                        <a:rPr lang="de-CH" sz="1150" b="1" baseline="0" dirty="0"/>
                        <a:t> &amp; Durchleitungsabgabe EV</a:t>
                      </a:r>
                      <a:endParaRPr lang="de-CH" sz="1150" b="1" dirty="0"/>
                    </a:p>
                  </a:txBody>
                  <a:tcPr marL="91423" marR="91423" marT="45718" marB="45718">
                    <a:solidFill>
                      <a:schemeClr val="bg1"/>
                    </a:solidFill>
                  </a:tcPr>
                </a:tc>
                <a:extLst>
                  <a:ext uri="{0D108BD9-81ED-4DB2-BD59-A6C34878D82A}">
                    <a16:rowId xmlns:a16="http://schemas.microsoft.com/office/drawing/2014/main" val="10004"/>
                  </a:ext>
                </a:extLst>
              </a:tr>
              <a:tr h="488758">
                <a:tc>
                  <a:txBody>
                    <a:bodyPr/>
                    <a:lstStyle/>
                    <a:p>
                      <a:r>
                        <a:rPr lang="de-CH" sz="1150" b="1" dirty="0"/>
                        <a:t>Anteil Kantonseinnahmen</a:t>
                      </a:r>
                    </a:p>
                  </a:txBody>
                  <a:tcPr marL="91423" marR="91423" marT="45718" marB="45718">
                    <a:solidFill>
                      <a:schemeClr val="bg1">
                        <a:lumMod val="95000"/>
                      </a:schemeClr>
                    </a:solidFill>
                  </a:tcPr>
                </a:tc>
                <a:tc>
                  <a:txBody>
                    <a:bodyPr/>
                    <a:lstStyle/>
                    <a:p>
                      <a:pPr>
                        <a:tabLst>
                          <a:tab pos="1073150" algn="r"/>
                        </a:tabLst>
                      </a:pPr>
                      <a:r>
                        <a:rPr lang="de-CH" sz="1150" b="1" dirty="0"/>
                        <a:t>CHF	389’856</a:t>
                      </a:r>
                    </a:p>
                  </a:txBody>
                  <a:tcPr marL="91423" marR="91423" marT="45718" marB="45718">
                    <a:solidFill>
                      <a:schemeClr val="bg1">
                        <a:lumMod val="95000"/>
                      </a:schemeClr>
                    </a:solidFill>
                  </a:tcPr>
                </a:tc>
                <a:tc>
                  <a:txBody>
                    <a:bodyPr/>
                    <a:lstStyle/>
                    <a:p>
                      <a:r>
                        <a:rPr lang="de-CH" sz="1150" b="1" dirty="0"/>
                        <a:t>Einnahmen Finanzausgleich </a:t>
                      </a:r>
                      <a:r>
                        <a:rPr lang="de-CH" sz="1150" b="1" baseline="0" dirty="0"/>
                        <a:t>Fr. 386’856.00. Der Kanton bezahlt einen Härteausgleich während 16 Jahren (4 J. fix &amp; 12 J. sinkend) Budget 2019 = Fr. 110’596.00 (4. Jahr sinkend). Der Ressourcen-</a:t>
                      </a:r>
                      <a:r>
                        <a:rPr lang="de-CH" sz="1150" b="1" baseline="0" dirty="0" err="1"/>
                        <a:t>ausgleich</a:t>
                      </a:r>
                      <a:r>
                        <a:rPr lang="de-CH" sz="1150" b="1" baseline="0" dirty="0"/>
                        <a:t> wurde gegenüber dem Budget 2018 um Fr. 99'277.00 verringert und der Lastenausgleich um Fr. 6'732.00 erhöht. Total sind mit Fr. 104'828.00 Mindereinnahmen zu rechnen.</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5"/>
                  </a:ext>
                </a:extLst>
              </a:tr>
              <a:tr h="125311">
                <a:tc>
                  <a:txBody>
                    <a:bodyPr/>
                    <a:lstStyle/>
                    <a:p>
                      <a:r>
                        <a:rPr lang="de-CH" sz="1150" b="1" dirty="0"/>
                        <a:t>Rückerstattungen Gemeinwesen</a:t>
                      </a:r>
                    </a:p>
                  </a:txBody>
                  <a:tcPr marL="91423" marR="91423" marT="45718" marB="45718">
                    <a:solidFill>
                      <a:schemeClr val="bg1"/>
                    </a:solidFill>
                  </a:tcPr>
                </a:tc>
                <a:tc>
                  <a:txBody>
                    <a:bodyPr/>
                    <a:lstStyle/>
                    <a:p>
                      <a:pPr>
                        <a:tabLst>
                          <a:tab pos="1073150" algn="r"/>
                        </a:tabLst>
                      </a:pPr>
                      <a:r>
                        <a:rPr lang="de-CH" sz="1150" b="1" dirty="0"/>
                        <a:t>CHF</a:t>
                      </a:r>
                      <a:r>
                        <a:rPr lang="de-CH" sz="1150" b="1" baseline="0" dirty="0"/>
                        <a:t>	206’500</a:t>
                      </a:r>
                      <a:endParaRPr lang="de-CH" sz="1150" b="1" dirty="0"/>
                    </a:p>
                  </a:txBody>
                  <a:tcPr marL="91423" marR="91423" marT="45718" marB="45718">
                    <a:solidFill>
                      <a:schemeClr val="bg1"/>
                    </a:solidFill>
                  </a:tcPr>
                </a:tc>
                <a:tc>
                  <a:txBody>
                    <a:bodyPr/>
                    <a:lstStyle/>
                    <a:p>
                      <a:r>
                        <a:rPr lang="de-CH" sz="1150" b="1" dirty="0"/>
                        <a:t>Dies betrifft die Rückerstattungen der Schulgelder PS &amp; OS, </a:t>
                      </a:r>
                      <a:r>
                        <a:rPr lang="de-CH" sz="1150" b="1" dirty="0" err="1"/>
                        <a:t>Subv</a:t>
                      </a:r>
                      <a:r>
                        <a:rPr lang="de-CH" sz="1150" b="1" dirty="0"/>
                        <a:t>. Gewässerverbauungen &amp; Rückzahlung der geleisteten Vorschüsse der Sozialhilfe. Mehreinahmen gegenüber dem Budget 2018 von Fr. 21'000.00.</a:t>
                      </a:r>
                    </a:p>
                  </a:txBody>
                  <a:tcPr marL="91423" marR="91423" marT="45718" marB="45718">
                    <a:solidFill>
                      <a:schemeClr val="bg1"/>
                    </a:solidFill>
                  </a:tcPr>
                </a:tc>
                <a:extLst>
                  <a:ext uri="{0D108BD9-81ED-4DB2-BD59-A6C34878D82A}">
                    <a16:rowId xmlns:a16="http://schemas.microsoft.com/office/drawing/2014/main" val="10006"/>
                  </a:ext>
                </a:extLst>
              </a:tr>
              <a:tr h="0">
                <a:tc>
                  <a:txBody>
                    <a:bodyPr/>
                    <a:lstStyle/>
                    <a:p>
                      <a:r>
                        <a:rPr lang="de-CH" sz="1150" b="1" dirty="0"/>
                        <a:t>Beiträge eigene Rechnung</a:t>
                      </a:r>
                    </a:p>
                  </a:txBody>
                  <a:tcPr marL="91423" marR="91423" marT="45718" marB="45718">
                    <a:solidFill>
                      <a:schemeClr val="bg1">
                        <a:lumMod val="95000"/>
                      </a:schemeClr>
                    </a:solidFill>
                  </a:tcPr>
                </a:tc>
                <a:tc>
                  <a:txBody>
                    <a:bodyPr/>
                    <a:lstStyle/>
                    <a:p>
                      <a:pPr>
                        <a:tabLst>
                          <a:tab pos="1073150" algn="r"/>
                        </a:tabLst>
                      </a:pPr>
                      <a:r>
                        <a:rPr lang="de-CH" sz="1150" b="1" dirty="0"/>
                        <a:t>CHF	59’500</a:t>
                      </a:r>
                    </a:p>
                  </a:txBody>
                  <a:tcPr marL="91423" marR="91423" marT="45718" marB="45718">
                    <a:solidFill>
                      <a:schemeClr val="bg1">
                        <a:lumMod val="95000"/>
                      </a:schemeClr>
                    </a:solidFill>
                  </a:tcPr>
                </a:tc>
                <a:tc>
                  <a:txBody>
                    <a:bodyPr/>
                    <a:lstStyle/>
                    <a:p>
                      <a:r>
                        <a:rPr lang="de-CH" sz="1150" b="1" baseline="0" dirty="0"/>
                        <a:t>Gegenüber dem Vorjahr ist hier keine Abweichungen. Haupteinnahmen: Beiträge Kanton &amp; Bergbahnen für die Überwachung des Triftgletschers.</a:t>
                      </a:r>
                      <a:endParaRPr lang="de-CH" sz="1150" b="1" dirty="0"/>
                    </a:p>
                  </a:txBody>
                  <a:tcPr marL="91423" marR="91423" marT="45718" marB="45718">
                    <a:solidFill>
                      <a:schemeClr val="bg1">
                        <a:lumMod val="95000"/>
                      </a:schemeClr>
                    </a:solidFill>
                  </a:tcPr>
                </a:tc>
                <a:extLst>
                  <a:ext uri="{0D108BD9-81ED-4DB2-BD59-A6C34878D82A}">
                    <a16:rowId xmlns:a16="http://schemas.microsoft.com/office/drawing/2014/main" val="10007"/>
                  </a:ext>
                </a:extLst>
              </a:tr>
              <a:tr h="0">
                <a:tc>
                  <a:txBody>
                    <a:bodyPr/>
                    <a:lstStyle/>
                    <a:p>
                      <a:r>
                        <a:rPr lang="de-CH" sz="1150" b="1" dirty="0"/>
                        <a:t>Entnahmen Spezialfinanzierungen</a:t>
                      </a:r>
                    </a:p>
                  </a:txBody>
                  <a:tcPr marL="91423" marR="91423" marT="45718" marB="45718">
                    <a:solidFill>
                      <a:schemeClr val="bg1"/>
                    </a:solidFill>
                  </a:tcPr>
                </a:tc>
                <a:tc>
                  <a:txBody>
                    <a:bodyPr/>
                    <a:lstStyle/>
                    <a:p>
                      <a:pPr>
                        <a:tabLst>
                          <a:tab pos="1073150" algn="r"/>
                        </a:tabLst>
                      </a:pPr>
                      <a:r>
                        <a:rPr lang="de-CH" sz="1150" b="1" dirty="0"/>
                        <a:t>CHF	26’250</a:t>
                      </a:r>
                    </a:p>
                  </a:txBody>
                  <a:tcPr marL="91423" marR="91423" marT="45718" marB="45718">
                    <a:solidFill>
                      <a:schemeClr val="bg1"/>
                    </a:solidFill>
                  </a:tcPr>
                </a:tc>
                <a:tc>
                  <a:txBody>
                    <a:bodyPr/>
                    <a:lstStyle/>
                    <a:p>
                      <a:r>
                        <a:rPr lang="de-CH" sz="1150" b="1" kern="1200" dirty="0">
                          <a:solidFill>
                            <a:schemeClr val="dk1"/>
                          </a:solidFill>
                          <a:latin typeface="+mn-lt"/>
                          <a:ea typeface="+mn-ea"/>
                          <a:cs typeface="+mn-cs"/>
                        </a:rPr>
                        <a:t>Die Bereiche Trinkwasser, Abwasserentsorgung und Abfall-bewirtschaftung müssen jeweils eine ausgeglichene Rechnung erzielen. Gemäss Budget 2018 fehlen im Bereich Trinkwasser Fr. 8’700.00 und in der Abfallbewirtschaftung Fr. 17’550.00.</a:t>
                      </a:r>
                    </a:p>
                  </a:txBody>
                  <a:tcPr marL="91423" marR="91423" marT="45718" marB="45718">
                    <a:solidFill>
                      <a:schemeClr val="bg1"/>
                    </a:solidFill>
                  </a:tcPr>
                </a:tc>
                <a:extLst>
                  <a:ext uri="{0D108BD9-81ED-4DB2-BD59-A6C34878D82A}">
                    <a16:rowId xmlns:a16="http://schemas.microsoft.com/office/drawing/2014/main" val="10008"/>
                  </a:ext>
                </a:extLst>
              </a:tr>
              <a:tr h="297015">
                <a:tc>
                  <a:txBody>
                    <a:bodyPr/>
                    <a:lstStyle/>
                    <a:p>
                      <a:r>
                        <a:rPr lang="de-CH" sz="1150" b="1" dirty="0"/>
                        <a:t>Interne Verrechnungen</a:t>
                      </a:r>
                    </a:p>
                  </a:txBody>
                  <a:tcPr marL="91423" marR="91423" marT="45718" marB="45718">
                    <a:solidFill>
                      <a:schemeClr val="bg1">
                        <a:lumMod val="95000"/>
                      </a:schemeClr>
                    </a:solidFill>
                  </a:tcPr>
                </a:tc>
                <a:tc>
                  <a:txBody>
                    <a:bodyPr/>
                    <a:lstStyle/>
                    <a:p>
                      <a:pPr>
                        <a:tabLst>
                          <a:tab pos="1073150" algn="r"/>
                        </a:tabLst>
                      </a:pPr>
                      <a:r>
                        <a:rPr lang="de-CH" sz="1150" b="1" dirty="0"/>
                        <a:t>CHF	203’600</a:t>
                      </a:r>
                    </a:p>
                  </a:txBody>
                  <a:tcPr marL="91423" marR="91423" marT="45718" marB="45718">
                    <a:solidFill>
                      <a:schemeClr val="bg1">
                        <a:lumMod val="95000"/>
                      </a:schemeClr>
                    </a:solidFill>
                  </a:tcPr>
                </a:tc>
                <a:tc>
                  <a:txBody>
                    <a:bodyPr/>
                    <a:lstStyle/>
                    <a:p>
                      <a:r>
                        <a:rPr lang="de-CH" sz="1150" b="1" kern="1200" dirty="0">
                          <a:solidFill>
                            <a:schemeClr val="dk1"/>
                          </a:solidFill>
                          <a:latin typeface="+mn-lt"/>
                          <a:ea typeface="+mn-ea"/>
                          <a:cs typeface="+mn-cs"/>
                        </a:rPr>
                        <a:t>Verrechnung Personalaufwand Werkhof &amp; Darlehenszinsen</a:t>
                      </a:r>
                    </a:p>
                  </a:txBody>
                  <a:tcPr marL="91423" marR="91423" marT="45718" marB="45718">
                    <a:solidFill>
                      <a:schemeClr val="bg1">
                        <a:lumMod val="95000"/>
                      </a:schemeClr>
                    </a:solidFill>
                  </a:tcPr>
                </a:tc>
                <a:extLst>
                  <a:ext uri="{0D108BD9-81ED-4DB2-BD59-A6C34878D82A}">
                    <a16:rowId xmlns:a16="http://schemas.microsoft.com/office/drawing/2014/main" val="10009"/>
                  </a:ext>
                </a:extLst>
              </a:tr>
            </a:tbl>
          </a:graphicData>
        </a:graphic>
      </p:graphicFrame>
      <p:sp>
        <p:nvSpPr>
          <p:cNvPr id="4" name="Textfeld 3"/>
          <p:cNvSpPr txBox="1"/>
          <p:nvPr/>
        </p:nvSpPr>
        <p:spPr>
          <a:xfrm>
            <a:off x="36513" y="-27384"/>
            <a:ext cx="9143999" cy="477054"/>
          </a:xfrm>
          <a:prstGeom prst="rect">
            <a:avLst/>
          </a:prstGeom>
          <a:noFill/>
        </p:spPr>
        <p:txBody>
          <a:bodyPr wrap="square" rtlCol="0">
            <a:spAutoFit/>
          </a:bodyPr>
          <a:lstStyle/>
          <a:p>
            <a:pPr algn="ctr"/>
            <a:r>
              <a:rPr lang="de-CH" sz="2500" b="1" dirty="0">
                <a:latin typeface="+mn-lt"/>
              </a:rPr>
              <a:t>Laufende Rechnung 2019 - Ertrag</a:t>
            </a:r>
          </a:p>
        </p:txBody>
      </p:sp>
    </p:spTree>
    <p:extLst>
      <p:ext uri="{BB962C8B-B14F-4D97-AF65-F5344CB8AC3E}">
        <p14:creationId xmlns:p14="http://schemas.microsoft.com/office/powerpoint/2010/main" val="3538384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0D278041-E203-47E9-AC34-081F3856B8EC}"/>
              </a:ext>
            </a:extLst>
          </p:cNvPr>
          <p:cNvSpPr txBox="1"/>
          <p:nvPr/>
        </p:nvSpPr>
        <p:spPr>
          <a:xfrm>
            <a:off x="0" y="116632"/>
            <a:ext cx="9143999" cy="861774"/>
          </a:xfrm>
          <a:prstGeom prst="rect">
            <a:avLst/>
          </a:prstGeom>
          <a:noFill/>
        </p:spPr>
        <p:txBody>
          <a:bodyPr wrap="square" rtlCol="0">
            <a:spAutoFit/>
          </a:bodyPr>
          <a:lstStyle/>
          <a:p>
            <a:pPr algn="ctr"/>
            <a:r>
              <a:rPr lang="de-CH" sz="5000" b="1" dirty="0">
                <a:latin typeface="+mn-lt"/>
              </a:rPr>
              <a:t>Finanzierung Investitionen</a:t>
            </a:r>
          </a:p>
        </p:txBody>
      </p:sp>
      <p:sp>
        <p:nvSpPr>
          <p:cNvPr id="6" name="Textfeld 4">
            <a:extLst>
              <a:ext uri="{FF2B5EF4-FFF2-40B4-BE49-F238E27FC236}">
                <a16:creationId xmlns:a16="http://schemas.microsoft.com/office/drawing/2014/main" id="{58CCC295-EB8A-4D27-94CB-81D1F31B98D2}"/>
              </a:ext>
            </a:extLst>
          </p:cNvPr>
          <p:cNvSpPr txBox="1">
            <a:spLocks noChangeArrowheads="1"/>
          </p:cNvSpPr>
          <p:nvPr/>
        </p:nvSpPr>
        <p:spPr bwMode="auto">
          <a:xfrm>
            <a:off x="323850" y="908720"/>
            <a:ext cx="8496300" cy="26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dirty="0"/>
              <a:t>Um die Nettoinvestitionen von Fr. 891’900.00 zu finanzieren, ist eine Neuaufnahme eines Kredites notwendig. Mit dem </a:t>
            </a:r>
            <a:r>
              <a:rPr lang="de-CH" sz="2800" dirty="0" err="1"/>
              <a:t>Cashflow</a:t>
            </a:r>
            <a:r>
              <a:rPr lang="de-CH" sz="2800" dirty="0"/>
              <a:t> sollen die jährlichen Amortisationen von Fr.  780’000.00 getätigt werden.</a:t>
            </a:r>
          </a:p>
          <a:p>
            <a:pPr algn="ctr" eaLnBrk="1" hangingPunct="1"/>
            <a:endParaRPr lang="de-CH" sz="2800" dirty="0"/>
          </a:p>
          <a:p>
            <a:pPr algn="ctr" eaLnBrk="1" hangingPunct="1"/>
            <a:r>
              <a:rPr lang="de-CH" sz="2800" dirty="0"/>
              <a:t> Antrag: Neuer Kredit von Fr. 900’000.00</a:t>
            </a:r>
          </a:p>
        </p:txBody>
      </p:sp>
      <p:sp>
        <p:nvSpPr>
          <p:cNvPr id="7" name="Textfeld 6">
            <a:extLst>
              <a:ext uri="{FF2B5EF4-FFF2-40B4-BE49-F238E27FC236}">
                <a16:creationId xmlns:a16="http://schemas.microsoft.com/office/drawing/2014/main" id="{CE3245C9-4DA1-4E95-A0DF-6833EB99D9CA}"/>
              </a:ext>
            </a:extLst>
          </p:cNvPr>
          <p:cNvSpPr txBox="1"/>
          <p:nvPr/>
        </p:nvSpPr>
        <p:spPr>
          <a:xfrm>
            <a:off x="179512" y="3764647"/>
            <a:ext cx="8851872" cy="2400657"/>
          </a:xfrm>
          <a:prstGeom prst="rect">
            <a:avLst/>
          </a:prstGeom>
          <a:noFill/>
        </p:spPr>
        <p:txBody>
          <a:bodyPr wrap="square" rtlCol="0">
            <a:spAutoFit/>
          </a:bodyPr>
          <a:lstStyle/>
          <a:p>
            <a:r>
              <a:rPr lang="de-CH" sz="5000" b="1" dirty="0">
                <a:latin typeface="+mn-lt"/>
              </a:rPr>
              <a:t>- Fragen?</a:t>
            </a:r>
          </a:p>
          <a:p>
            <a:r>
              <a:rPr lang="de-CH" sz="5000" b="1" dirty="0">
                <a:latin typeface="+mn-lt"/>
              </a:rPr>
              <a:t>- Genehmigung Budget 2019 &amp; Aufnahme Kredit</a:t>
            </a:r>
          </a:p>
        </p:txBody>
      </p:sp>
    </p:spTree>
    <p:extLst>
      <p:ext uri="{BB962C8B-B14F-4D97-AF65-F5344CB8AC3E}">
        <p14:creationId xmlns:p14="http://schemas.microsoft.com/office/powerpoint/2010/main" val="139851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97070"/>
            <a:ext cx="9143999" cy="861774"/>
          </a:xfrm>
          <a:prstGeom prst="rect">
            <a:avLst/>
          </a:prstGeom>
          <a:noFill/>
        </p:spPr>
        <p:txBody>
          <a:bodyPr wrap="square" rtlCol="0">
            <a:spAutoFit/>
          </a:bodyPr>
          <a:lstStyle/>
          <a:p>
            <a:pPr algn="ctr"/>
            <a:r>
              <a:rPr lang="de-CH" sz="5000" b="1" dirty="0">
                <a:latin typeface="+mn-lt"/>
              </a:rPr>
              <a:t>5. Finanzplan 2020 - 2023</a:t>
            </a:r>
          </a:p>
        </p:txBody>
      </p:sp>
      <p:sp>
        <p:nvSpPr>
          <p:cNvPr id="4" name="Textfeld 3">
            <a:extLst>
              <a:ext uri="{FF2B5EF4-FFF2-40B4-BE49-F238E27FC236}">
                <a16:creationId xmlns:a16="http://schemas.microsoft.com/office/drawing/2014/main" id="{48721D43-E53D-4B55-BBCE-8B8ACF729B1E}"/>
              </a:ext>
            </a:extLst>
          </p:cNvPr>
          <p:cNvSpPr txBox="1">
            <a:spLocks noChangeArrowheads="1"/>
          </p:cNvSpPr>
          <p:nvPr/>
        </p:nvSpPr>
        <p:spPr bwMode="auto">
          <a:xfrm>
            <a:off x="323850" y="6309320"/>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Zur Kenntnisnahme</a:t>
            </a:r>
          </a:p>
        </p:txBody>
      </p:sp>
      <p:pic>
        <p:nvPicPr>
          <p:cNvPr id="2" name="Grafik 1">
            <a:extLst>
              <a:ext uri="{FF2B5EF4-FFF2-40B4-BE49-F238E27FC236}">
                <a16:creationId xmlns:a16="http://schemas.microsoft.com/office/drawing/2014/main" id="{89386659-1C71-4F9E-B837-6C9012DC7E7B}"/>
              </a:ext>
            </a:extLst>
          </p:cNvPr>
          <p:cNvPicPr>
            <a:picLocks noChangeAspect="1"/>
          </p:cNvPicPr>
          <p:nvPr/>
        </p:nvPicPr>
        <p:blipFill rotWithShape="1">
          <a:blip r:embed="rId2"/>
          <a:srcRect l="16926" t="19760" r="19288" b="8240"/>
          <a:stretch/>
        </p:blipFill>
        <p:spPr>
          <a:xfrm>
            <a:off x="67900" y="692696"/>
            <a:ext cx="9040604" cy="55806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251147" y="764704"/>
            <a:ext cx="8569325" cy="432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0"/>
              </a:spcBef>
              <a:buFontTx/>
              <a:buAutoNum type="arabicPeriod"/>
            </a:pPr>
            <a:r>
              <a:rPr lang="de-CH" sz="2500" dirty="0"/>
              <a:t>Begrüssung / Wahl der Stimmenzähler</a:t>
            </a:r>
          </a:p>
          <a:p>
            <a:pPr eaLnBrk="1" hangingPunct="1">
              <a:spcBef>
                <a:spcPts val="0"/>
              </a:spcBef>
              <a:buFontTx/>
              <a:buAutoNum type="arabicPeriod"/>
            </a:pPr>
            <a:r>
              <a:rPr lang="de-CH" sz="2500" dirty="0"/>
              <a:t>Bergbahnen Hohsaas AG – aktueller Situation</a:t>
            </a:r>
          </a:p>
          <a:p>
            <a:pPr eaLnBrk="1" hangingPunct="1">
              <a:spcBef>
                <a:spcPts val="0"/>
              </a:spcBef>
              <a:buFontTx/>
              <a:buAutoNum type="arabicPeriod"/>
            </a:pPr>
            <a:r>
              <a:rPr lang="de-CH" sz="2500" dirty="0"/>
              <a:t>Protokoll der Urversammlung vom 25. Juni 2018 (lag zur Einsichtnahme auf)</a:t>
            </a:r>
          </a:p>
          <a:p>
            <a:pPr eaLnBrk="1" hangingPunct="1">
              <a:spcBef>
                <a:spcPts val="0"/>
              </a:spcBef>
              <a:buFontTx/>
              <a:buAutoNum type="arabicPeriod"/>
            </a:pPr>
            <a:r>
              <a:rPr lang="de-CH" sz="2500" dirty="0"/>
              <a:t>Kostenvoranschlag 2019</a:t>
            </a:r>
          </a:p>
          <a:p>
            <a:pPr marL="800100" lvl="1" indent="-342900" eaLnBrk="1" hangingPunct="1">
              <a:spcBef>
                <a:spcPts val="0"/>
              </a:spcBef>
              <a:buFont typeface="+mj-lt"/>
              <a:buAutoNum type="alphaLcParenR"/>
            </a:pPr>
            <a:r>
              <a:rPr lang="de-CH" sz="2500" dirty="0"/>
              <a:t>Orientierung</a:t>
            </a:r>
          </a:p>
          <a:p>
            <a:pPr marL="800100" lvl="1" indent="-342900" eaLnBrk="1" hangingPunct="1">
              <a:spcBef>
                <a:spcPts val="0"/>
              </a:spcBef>
              <a:buFont typeface="+mj-lt"/>
              <a:buAutoNum type="alphaLcParenR"/>
            </a:pPr>
            <a:r>
              <a:rPr lang="de-CH" sz="2500" dirty="0"/>
              <a:t>Genehmigung Investitions- &amp; Laufende Rechnung</a:t>
            </a:r>
          </a:p>
          <a:p>
            <a:pPr marL="800100" lvl="1" indent="-342900" eaLnBrk="1" hangingPunct="1">
              <a:spcBef>
                <a:spcPts val="0"/>
              </a:spcBef>
              <a:buFont typeface="+mj-lt"/>
              <a:buAutoNum type="alphaLcParenR"/>
            </a:pPr>
            <a:r>
              <a:rPr lang="de-CH" sz="2500" dirty="0"/>
              <a:t>Genehmigung Finanzierung Investitionen</a:t>
            </a:r>
          </a:p>
          <a:p>
            <a:pPr eaLnBrk="1" hangingPunct="1">
              <a:spcBef>
                <a:spcPts val="0"/>
              </a:spcBef>
              <a:buFontTx/>
              <a:buAutoNum type="arabicPeriod"/>
            </a:pPr>
            <a:r>
              <a:rPr lang="de-CH" sz="2500" dirty="0"/>
              <a:t>Finanzplan 2020 – 2023</a:t>
            </a:r>
          </a:p>
          <a:p>
            <a:pPr eaLnBrk="1" hangingPunct="1">
              <a:spcBef>
                <a:spcPts val="0"/>
              </a:spcBef>
              <a:buFontTx/>
              <a:buAutoNum type="arabicPeriod"/>
            </a:pPr>
            <a:r>
              <a:rPr lang="de-CH" sz="2500" dirty="0"/>
              <a:t>Indexierung der Gemeindesteuern 2019</a:t>
            </a:r>
          </a:p>
          <a:p>
            <a:pPr eaLnBrk="1" hangingPunct="1">
              <a:spcBef>
                <a:spcPts val="0"/>
              </a:spcBef>
              <a:buFontTx/>
              <a:buAutoNum type="arabicPeriod"/>
            </a:pPr>
            <a:r>
              <a:rPr lang="de-CH" sz="2500" dirty="0"/>
              <a:t>Anträge und Verschiedenes</a:t>
            </a:r>
            <a:endParaRPr lang="de-DE" sz="2500" dirty="0"/>
          </a:p>
        </p:txBody>
      </p:sp>
      <p:sp>
        <p:nvSpPr>
          <p:cNvPr id="6" name="Textfeld 5"/>
          <p:cNvSpPr txBox="1"/>
          <p:nvPr/>
        </p:nvSpPr>
        <p:spPr>
          <a:xfrm>
            <a:off x="107504" y="-25062"/>
            <a:ext cx="9143999" cy="861774"/>
          </a:xfrm>
          <a:prstGeom prst="rect">
            <a:avLst/>
          </a:prstGeom>
          <a:noFill/>
        </p:spPr>
        <p:txBody>
          <a:bodyPr wrap="square" rtlCol="0">
            <a:spAutoFit/>
          </a:bodyPr>
          <a:lstStyle/>
          <a:p>
            <a:r>
              <a:rPr lang="de-CH" sz="5000" b="1" dirty="0">
                <a:latin typeface="+mn-lt"/>
              </a:rPr>
              <a:t>Traktanden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feld 4"/>
          <p:cNvSpPr txBox="1">
            <a:spLocks noChangeArrowheads="1"/>
          </p:cNvSpPr>
          <p:nvPr/>
        </p:nvSpPr>
        <p:spPr bwMode="auto">
          <a:xfrm>
            <a:off x="323850" y="1556792"/>
            <a:ext cx="84963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dirty="0"/>
              <a:t>Antrag auf Verzicht der automatischen Indexierung für das Jahr 2019 (Beibehaltung 120%)</a:t>
            </a:r>
          </a:p>
        </p:txBody>
      </p:sp>
      <p:sp>
        <p:nvSpPr>
          <p:cNvPr id="12292" name="Textfeld 5"/>
          <p:cNvSpPr txBox="1">
            <a:spLocks noChangeArrowheads="1"/>
          </p:cNvSpPr>
          <p:nvPr/>
        </p:nvSpPr>
        <p:spPr bwMode="auto">
          <a:xfrm>
            <a:off x="1187413" y="2636912"/>
            <a:ext cx="6769174" cy="3062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14" tIns="45605" rIns="91214" bIns="45605">
            <a:spAutoFit/>
          </a:bodyPr>
          <a:lstStyle>
            <a:lvl1pPr eaLnBrk="0" hangingPunct="0">
              <a:tabLst>
                <a:tab pos="2692400" algn="l"/>
                <a:tab pos="5024438" algn="r"/>
              </a:tabLst>
              <a:defRPr sz="2000">
                <a:solidFill>
                  <a:schemeClr val="tx1"/>
                </a:solidFill>
                <a:latin typeface="Arial" charset="0"/>
              </a:defRPr>
            </a:lvl1pPr>
            <a:lvl2pPr marL="742950" indent="-285750" eaLnBrk="0" hangingPunct="0">
              <a:tabLst>
                <a:tab pos="2692400" algn="l"/>
                <a:tab pos="5024438" algn="r"/>
              </a:tabLst>
              <a:defRPr sz="2000">
                <a:solidFill>
                  <a:schemeClr val="tx1"/>
                </a:solidFill>
                <a:latin typeface="Arial" charset="0"/>
              </a:defRPr>
            </a:lvl2pPr>
            <a:lvl3pPr marL="1143000" indent="-228600" eaLnBrk="0" hangingPunct="0">
              <a:tabLst>
                <a:tab pos="2692400" algn="l"/>
                <a:tab pos="5024438" algn="r"/>
              </a:tabLst>
              <a:defRPr sz="2000">
                <a:solidFill>
                  <a:schemeClr val="tx1"/>
                </a:solidFill>
                <a:latin typeface="Arial" charset="0"/>
              </a:defRPr>
            </a:lvl3pPr>
            <a:lvl4pPr marL="1600200" indent="-228600" eaLnBrk="0" hangingPunct="0">
              <a:tabLst>
                <a:tab pos="2692400" algn="l"/>
                <a:tab pos="5024438" algn="r"/>
              </a:tabLst>
              <a:defRPr sz="2000">
                <a:solidFill>
                  <a:schemeClr val="tx1"/>
                </a:solidFill>
                <a:latin typeface="Arial" charset="0"/>
              </a:defRPr>
            </a:lvl4pPr>
            <a:lvl5pPr marL="2057400" indent="-228600" eaLnBrk="0" hangingPunct="0">
              <a:tabLst>
                <a:tab pos="2692400" algn="l"/>
                <a:tab pos="5024438" algn="r"/>
              </a:tabLst>
              <a:defRPr sz="2000">
                <a:solidFill>
                  <a:schemeClr val="tx1"/>
                </a:solidFill>
                <a:latin typeface="Arial" charset="0"/>
              </a:defRPr>
            </a:lvl5pPr>
            <a:lvl6pPr marL="2514600" indent="-228600" eaLnBrk="0" fontAlgn="base" hangingPunct="0">
              <a:spcBef>
                <a:spcPct val="0"/>
              </a:spcBef>
              <a:spcAft>
                <a:spcPct val="0"/>
              </a:spcAft>
              <a:tabLst>
                <a:tab pos="2692400" algn="l"/>
                <a:tab pos="5024438" algn="r"/>
              </a:tabLst>
              <a:defRPr sz="2000">
                <a:solidFill>
                  <a:schemeClr val="tx1"/>
                </a:solidFill>
                <a:latin typeface="Arial" charset="0"/>
              </a:defRPr>
            </a:lvl6pPr>
            <a:lvl7pPr marL="2971800" indent="-228600" eaLnBrk="0" fontAlgn="base" hangingPunct="0">
              <a:spcBef>
                <a:spcPct val="0"/>
              </a:spcBef>
              <a:spcAft>
                <a:spcPct val="0"/>
              </a:spcAft>
              <a:tabLst>
                <a:tab pos="2692400" algn="l"/>
                <a:tab pos="5024438" algn="r"/>
              </a:tabLst>
              <a:defRPr sz="2000">
                <a:solidFill>
                  <a:schemeClr val="tx1"/>
                </a:solidFill>
                <a:latin typeface="Arial" charset="0"/>
              </a:defRPr>
            </a:lvl7pPr>
            <a:lvl8pPr marL="3429000" indent="-228600" eaLnBrk="0" fontAlgn="base" hangingPunct="0">
              <a:spcBef>
                <a:spcPct val="0"/>
              </a:spcBef>
              <a:spcAft>
                <a:spcPct val="0"/>
              </a:spcAft>
              <a:tabLst>
                <a:tab pos="2692400" algn="l"/>
                <a:tab pos="5024438" algn="r"/>
              </a:tabLst>
              <a:defRPr sz="2000">
                <a:solidFill>
                  <a:schemeClr val="tx1"/>
                </a:solidFill>
                <a:latin typeface="Arial" charset="0"/>
              </a:defRPr>
            </a:lvl8pPr>
            <a:lvl9pPr marL="3886200" indent="-228600" eaLnBrk="0" fontAlgn="base" hangingPunct="0">
              <a:spcBef>
                <a:spcPct val="0"/>
              </a:spcBef>
              <a:spcAft>
                <a:spcPct val="0"/>
              </a:spcAft>
              <a:tabLst>
                <a:tab pos="2692400" algn="l"/>
                <a:tab pos="5024438" algn="r"/>
              </a:tabLst>
              <a:defRPr sz="2000">
                <a:solidFill>
                  <a:schemeClr val="tx1"/>
                </a:solidFill>
                <a:latin typeface="Arial" charset="0"/>
              </a:defRPr>
            </a:lvl9pPr>
          </a:lstStyle>
          <a:p>
            <a:pPr eaLnBrk="1" hangingPunct="1">
              <a:tabLst>
                <a:tab pos="2692400" algn="l"/>
                <a:tab pos="6096000" algn="r"/>
              </a:tabLst>
            </a:pPr>
            <a:r>
              <a:rPr lang="de-CH" sz="2800" dirty="0"/>
              <a:t>Koeffizient		1.30</a:t>
            </a:r>
          </a:p>
          <a:p>
            <a:pPr eaLnBrk="1" hangingPunct="1">
              <a:tabLst>
                <a:tab pos="2692400" algn="l"/>
                <a:tab pos="6096000" algn="r"/>
              </a:tabLst>
            </a:pPr>
            <a:endParaRPr lang="de-CH" sz="500" dirty="0"/>
          </a:p>
          <a:p>
            <a:pPr eaLnBrk="1" hangingPunct="1">
              <a:tabLst>
                <a:tab pos="2692400" algn="l"/>
                <a:tab pos="6096000" algn="r"/>
              </a:tabLst>
            </a:pPr>
            <a:r>
              <a:rPr lang="de-CH" sz="2800" dirty="0"/>
              <a:t>Indexierung		120 %</a:t>
            </a:r>
          </a:p>
          <a:p>
            <a:pPr eaLnBrk="1" hangingPunct="1">
              <a:tabLst>
                <a:tab pos="2692400" algn="l"/>
                <a:tab pos="6096000" algn="r"/>
              </a:tabLst>
            </a:pPr>
            <a:endParaRPr lang="de-CH" sz="500" dirty="0"/>
          </a:p>
          <a:p>
            <a:pPr eaLnBrk="1" hangingPunct="1">
              <a:tabLst>
                <a:tab pos="3943350" algn="l"/>
                <a:tab pos="6096000" algn="r"/>
              </a:tabLst>
            </a:pPr>
            <a:r>
              <a:rPr lang="de-CH" sz="2800" dirty="0"/>
              <a:t>Kopfsteuer	Fr.	24.00</a:t>
            </a:r>
          </a:p>
          <a:p>
            <a:pPr eaLnBrk="1" hangingPunct="1">
              <a:tabLst>
                <a:tab pos="3943350" algn="l"/>
                <a:tab pos="6096000" algn="r"/>
              </a:tabLst>
            </a:pPr>
            <a:endParaRPr lang="de-CH" sz="500" dirty="0"/>
          </a:p>
          <a:p>
            <a:pPr eaLnBrk="1" hangingPunct="1">
              <a:tabLst>
                <a:tab pos="3943350" algn="l"/>
                <a:tab pos="6096000" algn="r"/>
              </a:tabLst>
            </a:pPr>
            <a:r>
              <a:rPr lang="de-CH" sz="2800" dirty="0"/>
              <a:t>Hundesteuer	Fr.	160.00</a:t>
            </a:r>
          </a:p>
          <a:p>
            <a:pPr eaLnBrk="1" hangingPunct="1">
              <a:tabLst>
                <a:tab pos="2692400" algn="l"/>
                <a:tab pos="6096000" algn="r"/>
              </a:tabLst>
            </a:pPr>
            <a:endParaRPr lang="de-CH" sz="500" dirty="0"/>
          </a:p>
          <a:p>
            <a:pPr eaLnBrk="1" hangingPunct="1">
              <a:tabLst>
                <a:tab pos="2692400" algn="l"/>
                <a:tab pos="6096000" algn="r"/>
              </a:tabLst>
            </a:pPr>
            <a:r>
              <a:rPr lang="de-CH" sz="2800" dirty="0"/>
              <a:t>Verzugszins Steuern	3.5 %</a:t>
            </a:r>
          </a:p>
          <a:p>
            <a:pPr eaLnBrk="1" hangingPunct="1">
              <a:tabLst>
                <a:tab pos="2692400" algn="l"/>
                <a:tab pos="6096000" algn="r"/>
              </a:tabLst>
            </a:pPr>
            <a:endParaRPr lang="de-CH" sz="500" dirty="0"/>
          </a:p>
          <a:p>
            <a:pPr eaLnBrk="1" hangingPunct="1">
              <a:tabLst>
                <a:tab pos="2692400" algn="l"/>
                <a:tab pos="6096000" algn="r"/>
              </a:tabLst>
            </a:pPr>
            <a:r>
              <a:rPr lang="de-CH" sz="2800" dirty="0"/>
              <a:t>Vergütungszins Steuern	0.00 %</a:t>
            </a:r>
          </a:p>
        </p:txBody>
      </p:sp>
      <p:sp>
        <p:nvSpPr>
          <p:cNvPr id="6" name="Textfeld 5"/>
          <p:cNvSpPr txBox="1"/>
          <p:nvPr/>
        </p:nvSpPr>
        <p:spPr>
          <a:xfrm>
            <a:off x="0" y="-27384"/>
            <a:ext cx="9143999" cy="1631216"/>
          </a:xfrm>
          <a:prstGeom prst="rect">
            <a:avLst/>
          </a:prstGeom>
          <a:noFill/>
        </p:spPr>
        <p:txBody>
          <a:bodyPr wrap="square" rtlCol="0">
            <a:spAutoFit/>
          </a:bodyPr>
          <a:lstStyle/>
          <a:p>
            <a:pPr algn="ctr"/>
            <a:r>
              <a:rPr lang="de-CH" sz="5000" b="1" dirty="0">
                <a:latin typeface="+mn-lt"/>
              </a:rPr>
              <a:t>6. Indexierung der</a:t>
            </a:r>
          </a:p>
          <a:p>
            <a:pPr algn="ctr"/>
            <a:r>
              <a:rPr lang="de-CH" sz="5000" b="1" dirty="0">
                <a:latin typeface="+mn-lt"/>
              </a:rPr>
              <a:t>Steuern 2019</a:t>
            </a:r>
          </a:p>
        </p:txBody>
      </p:sp>
      <p:sp>
        <p:nvSpPr>
          <p:cNvPr id="5" name="Textfeld 4">
            <a:extLst>
              <a:ext uri="{FF2B5EF4-FFF2-40B4-BE49-F238E27FC236}">
                <a16:creationId xmlns:a16="http://schemas.microsoft.com/office/drawing/2014/main" id="{DD9DB354-80D3-4F27-BFCC-04C6A3AE1339}"/>
              </a:ext>
            </a:extLst>
          </p:cNvPr>
          <p:cNvSpPr txBox="1">
            <a:spLocks noChangeArrowheads="1"/>
          </p:cNvSpPr>
          <p:nvPr/>
        </p:nvSpPr>
        <p:spPr bwMode="auto">
          <a:xfrm>
            <a:off x="323850" y="5823973"/>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Abstimmung Beibehaltung Indexierung bei 120%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 y="2613392"/>
            <a:ext cx="9143999" cy="1631216"/>
          </a:xfrm>
          <a:prstGeom prst="rect">
            <a:avLst/>
          </a:prstGeom>
          <a:noFill/>
        </p:spPr>
        <p:txBody>
          <a:bodyPr wrap="square" rtlCol="0">
            <a:spAutoFit/>
          </a:bodyPr>
          <a:lstStyle/>
          <a:p>
            <a:pPr algn="ctr"/>
            <a:r>
              <a:rPr lang="de-CH" sz="5000" b="1" dirty="0">
                <a:latin typeface="+mn-lt"/>
              </a:rPr>
              <a:t>7. Anträge &amp;</a:t>
            </a:r>
          </a:p>
          <a:p>
            <a:pPr algn="ctr"/>
            <a:r>
              <a:rPr lang="de-CH" sz="5000" b="1" dirty="0">
                <a:latin typeface="+mn-lt"/>
              </a:rPr>
              <a:t>Verschiedenes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08520" y="0"/>
            <a:ext cx="9143999" cy="2123658"/>
          </a:xfrm>
          <a:prstGeom prst="rect">
            <a:avLst/>
          </a:prstGeom>
          <a:noFill/>
        </p:spPr>
        <p:txBody>
          <a:bodyPr wrap="square" rtlCol="0">
            <a:spAutoFit/>
          </a:bodyPr>
          <a:lstStyle/>
          <a:p>
            <a:pPr algn="ctr"/>
            <a:r>
              <a:rPr lang="de-CH" sz="6600" b="1" dirty="0">
                <a:latin typeface="+mn-lt"/>
              </a:rPr>
              <a:t>Burgerversammlung</a:t>
            </a:r>
          </a:p>
          <a:p>
            <a:pPr algn="ctr"/>
            <a:r>
              <a:rPr lang="de-CH" sz="6600" b="1" dirty="0">
                <a:latin typeface="+mn-lt"/>
              </a:rPr>
              <a:t>vom 19.12.2018</a:t>
            </a:r>
          </a:p>
        </p:txBody>
      </p:sp>
      <p:sp>
        <p:nvSpPr>
          <p:cNvPr id="4" name="Text Box 6"/>
          <p:cNvSpPr txBox="1">
            <a:spLocks noChangeArrowheads="1"/>
          </p:cNvSpPr>
          <p:nvPr/>
        </p:nvSpPr>
        <p:spPr bwMode="auto">
          <a:xfrm>
            <a:off x="251520" y="3429000"/>
            <a:ext cx="8569325" cy="3108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ts val="0"/>
              </a:spcBef>
              <a:buFontTx/>
              <a:buAutoNum type="arabicPeriod"/>
            </a:pPr>
            <a:r>
              <a:rPr lang="de-CH" sz="2800" dirty="0"/>
              <a:t>Protokoll der Burgerversammlung vom 25. Juni 2018 (lag zur Einsichtnahme auf)</a:t>
            </a:r>
          </a:p>
          <a:p>
            <a:pPr eaLnBrk="1" hangingPunct="1">
              <a:spcBef>
                <a:spcPts val="0"/>
              </a:spcBef>
              <a:buFontTx/>
              <a:buAutoNum type="arabicPeriod"/>
            </a:pPr>
            <a:r>
              <a:rPr lang="de-CH" sz="2800" dirty="0"/>
              <a:t>Kostenvoranschlag 2019</a:t>
            </a:r>
          </a:p>
          <a:p>
            <a:pPr marL="800100" lvl="1" indent="-342900" eaLnBrk="1" hangingPunct="1">
              <a:spcBef>
                <a:spcPts val="0"/>
              </a:spcBef>
              <a:buFont typeface="+mj-lt"/>
              <a:buAutoNum type="alphaLcParenR"/>
            </a:pPr>
            <a:r>
              <a:rPr lang="de-CH" sz="2800" dirty="0"/>
              <a:t> Orientierung</a:t>
            </a:r>
          </a:p>
          <a:p>
            <a:pPr marL="800100" lvl="1" indent="-342900" eaLnBrk="1" hangingPunct="1">
              <a:spcBef>
                <a:spcPts val="0"/>
              </a:spcBef>
              <a:buFont typeface="+mj-lt"/>
              <a:buAutoNum type="alphaLcParenR"/>
            </a:pPr>
            <a:r>
              <a:rPr lang="de-CH" sz="2800" dirty="0"/>
              <a:t> Genehmigung</a:t>
            </a:r>
          </a:p>
          <a:p>
            <a:pPr eaLnBrk="1" hangingPunct="1">
              <a:spcBef>
                <a:spcPts val="0"/>
              </a:spcBef>
              <a:buFontTx/>
              <a:buAutoNum type="arabicPeriod"/>
            </a:pPr>
            <a:r>
              <a:rPr lang="de-CH" sz="2800" dirty="0"/>
              <a:t>Finanzplan 2020 – 2023</a:t>
            </a:r>
          </a:p>
          <a:p>
            <a:pPr eaLnBrk="1" hangingPunct="1">
              <a:spcBef>
                <a:spcPts val="0"/>
              </a:spcBef>
              <a:buFontTx/>
              <a:buAutoNum type="arabicPeriod"/>
            </a:pPr>
            <a:r>
              <a:rPr lang="de-CH" sz="2800" dirty="0"/>
              <a:t>Anträge und Verschiedenes</a:t>
            </a:r>
            <a:endParaRPr lang="de-DE" sz="2800" dirty="0"/>
          </a:p>
        </p:txBody>
      </p:sp>
      <p:sp>
        <p:nvSpPr>
          <p:cNvPr id="5" name="Textfeld 4"/>
          <p:cNvSpPr txBox="1"/>
          <p:nvPr/>
        </p:nvSpPr>
        <p:spPr>
          <a:xfrm>
            <a:off x="251276" y="2558950"/>
            <a:ext cx="9143999" cy="861774"/>
          </a:xfrm>
          <a:prstGeom prst="rect">
            <a:avLst/>
          </a:prstGeom>
          <a:noFill/>
        </p:spPr>
        <p:txBody>
          <a:bodyPr wrap="square" rtlCol="0">
            <a:spAutoFit/>
          </a:bodyPr>
          <a:lstStyle/>
          <a:p>
            <a:r>
              <a:rPr lang="de-CH" sz="5000" b="1" dirty="0">
                <a:latin typeface="+mn-lt"/>
              </a:rPr>
              <a:t>Traktanden</a:t>
            </a:r>
          </a:p>
        </p:txBody>
      </p:sp>
    </p:spTree>
    <p:extLst>
      <p:ext uri="{BB962C8B-B14F-4D97-AF65-F5344CB8AC3E}">
        <p14:creationId xmlns:p14="http://schemas.microsoft.com/office/powerpoint/2010/main" val="1124979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402877049"/>
              </p:ext>
            </p:extLst>
          </p:nvPr>
        </p:nvGraphicFramePr>
        <p:xfrm>
          <a:off x="251520" y="1196752"/>
          <a:ext cx="8640961" cy="5265585"/>
        </p:xfrm>
        <a:graphic>
          <a:graphicData uri="http://schemas.openxmlformats.org/drawingml/2006/table">
            <a:tbl>
              <a:tblPr>
                <a:tableStyleId>{5C22544A-7EE6-4342-B048-85BDC9FD1C3A}</a:tableStyleId>
              </a:tblPr>
              <a:tblGrid>
                <a:gridCol w="352839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656185">
                  <a:extLst>
                    <a:ext uri="{9D8B030D-6E8A-4147-A177-3AD203B41FA5}">
                      <a16:colId xmlns:a16="http://schemas.microsoft.com/office/drawing/2014/main" val="20003"/>
                    </a:ext>
                  </a:extLst>
                </a:gridCol>
              </a:tblGrid>
              <a:tr h="585065">
                <a:tc>
                  <a:txBody>
                    <a:bodyPr/>
                    <a:lstStyle/>
                    <a:p>
                      <a:pPr>
                        <a:spcAft>
                          <a:spcPts val="0"/>
                        </a:spcAft>
                      </a:pPr>
                      <a:r>
                        <a:rPr lang="de-CH" sz="1400" b="1" u="sng" kern="0" dirty="0">
                          <a:solidFill>
                            <a:schemeClr val="bg1"/>
                          </a:solidFill>
                          <a:effectLst/>
                        </a:rPr>
                        <a:t>Resultate</a:t>
                      </a:r>
                      <a:endParaRPr lang="de-CH" sz="1400" b="1" u="sng" kern="0" dirty="0">
                        <a:solidFill>
                          <a:schemeClr val="bg1"/>
                        </a:solidFill>
                        <a:effectLst/>
                        <a:latin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Rechnung 2017</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Budget 2018</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tc>
                  <a:txBody>
                    <a:bodyPr/>
                    <a:lstStyle/>
                    <a:p>
                      <a:pPr marL="135890" indent="-135890" algn="r">
                        <a:spcAft>
                          <a:spcPts val="0"/>
                        </a:spcAft>
                      </a:pPr>
                      <a:r>
                        <a:rPr lang="de-CH" sz="1400" b="1" u="sng" dirty="0">
                          <a:solidFill>
                            <a:schemeClr val="bg1"/>
                          </a:solidFill>
                          <a:effectLst/>
                        </a:rPr>
                        <a:t>Budget 2019</a:t>
                      </a:r>
                      <a:endParaRPr lang="de-CH" sz="1400" b="1" u="sng" dirty="0">
                        <a:solidFill>
                          <a:schemeClr val="bg1"/>
                        </a:solidFill>
                        <a:effectLst/>
                        <a:latin typeface="Times New Roman"/>
                        <a:ea typeface="Times New Roman"/>
                      </a:endParaRPr>
                    </a:p>
                  </a:txBody>
                  <a:tcPr marL="44447" marR="44447" marT="0" marB="0" anchor="ctr">
                    <a:solidFill>
                      <a:srgbClr val="008000"/>
                    </a:solidFill>
                  </a:tcPr>
                </a:tc>
                <a:extLst>
                  <a:ext uri="{0D108BD9-81ED-4DB2-BD59-A6C34878D82A}">
                    <a16:rowId xmlns:a16="http://schemas.microsoft.com/office/drawing/2014/main" val="10000"/>
                  </a:ext>
                </a:extLst>
              </a:tr>
              <a:tr h="585065">
                <a:tc>
                  <a:txBody>
                    <a:bodyPr/>
                    <a:lstStyle/>
                    <a:p>
                      <a:pPr>
                        <a:spcAft>
                          <a:spcPts val="0"/>
                        </a:spcAft>
                      </a:pPr>
                      <a:r>
                        <a:rPr lang="de-CH" sz="1300" b="1" dirty="0">
                          <a:solidFill>
                            <a:schemeClr val="tx1"/>
                          </a:solidFill>
                          <a:effectLst/>
                        </a:rPr>
                        <a:t>Ertrag der laufenden Rechnung</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477’684.26</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471’450.00</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solidFill>
                            <a:schemeClr val="tx1"/>
                          </a:solidFill>
                          <a:effectLst/>
                        </a:rPr>
                        <a:t>435’950.00</a:t>
                      </a:r>
                      <a:endParaRPr lang="de-CH" sz="1300" b="1" dirty="0">
                        <a:solidFill>
                          <a:schemeClr val="tx1"/>
                        </a:solidFill>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1"/>
                  </a:ext>
                </a:extLst>
              </a:tr>
              <a:tr h="585065">
                <a:tc>
                  <a:txBody>
                    <a:bodyPr/>
                    <a:lstStyle/>
                    <a:p>
                      <a:pPr>
                        <a:spcAft>
                          <a:spcPts val="0"/>
                        </a:spcAft>
                      </a:pPr>
                      <a:r>
                        <a:rPr lang="de-CH" sz="1300" b="1" dirty="0">
                          <a:effectLst/>
                        </a:rPr>
                        <a:t>Aufwand der laufenden Rechnung</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189’904.72</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232’050.00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216’550.00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2"/>
                  </a:ext>
                </a:extLst>
              </a:tr>
              <a:tr h="585065">
                <a:tc>
                  <a:txBody>
                    <a:bodyPr/>
                    <a:lstStyle/>
                    <a:p>
                      <a:pPr>
                        <a:spcAft>
                          <a:spcPts val="0"/>
                        </a:spcAft>
                      </a:pPr>
                      <a:r>
                        <a:rPr lang="de-CH" sz="1300" b="1" dirty="0">
                          <a:effectLst/>
                        </a:rPr>
                        <a:t>Cashflow</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287’779.54</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239’400.00</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dirty="0">
                          <a:effectLst/>
                        </a:rPr>
                        <a:t>219’400.00</a:t>
                      </a:r>
                      <a:endParaRPr lang="de-CH" sz="1300" b="1" dirty="0">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3"/>
                  </a:ext>
                </a:extLst>
              </a:tr>
              <a:tr h="585065">
                <a:tc>
                  <a:txBody>
                    <a:bodyPr/>
                    <a:lstStyle/>
                    <a:p>
                      <a:pPr>
                        <a:spcAft>
                          <a:spcPts val="0"/>
                        </a:spcAft>
                      </a:pPr>
                      <a:r>
                        <a:rPr lang="de-CH" sz="1300" b="1" dirty="0">
                          <a:effectLst/>
                        </a:rPr>
                        <a:t>Abschreibungen (inkl. Finanzvermögen)</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287’064.51</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222’100.00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218’100.00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4"/>
                  </a:ext>
                </a:extLst>
              </a:tr>
              <a:tr h="585065">
                <a:tc>
                  <a:txBody>
                    <a:bodyPr/>
                    <a:lstStyle/>
                    <a:p>
                      <a:pPr>
                        <a:spcAft>
                          <a:spcPts val="0"/>
                        </a:spcAft>
                      </a:pPr>
                      <a:r>
                        <a:rPr lang="de-CH" sz="1300" b="1" dirty="0">
                          <a:effectLst/>
                          <a:latin typeface="+mn-lt"/>
                          <a:ea typeface="+mn-ea"/>
                        </a:rPr>
                        <a:t>Aufwandüberschuss</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algn="r">
                        <a:spcAft>
                          <a:spcPts val="0"/>
                        </a:spcAft>
                      </a:pP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algn="r">
                        <a:spcAft>
                          <a:spcPts val="0"/>
                        </a:spcAft>
                      </a:pP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algn="r">
                        <a:spcAft>
                          <a:spcPts val="0"/>
                        </a:spcAft>
                      </a:pPr>
                      <a:endParaRPr lang="de-CH" sz="1300" b="1" dirty="0">
                        <a:effectLst/>
                        <a:latin typeface="Times New Roman"/>
                        <a:ea typeface="Times New Roman"/>
                      </a:endParaRPr>
                    </a:p>
                  </a:txBody>
                  <a:tcPr marL="44447" marR="44447" marT="0" marB="0" anchor="ctr">
                    <a:solidFill>
                      <a:schemeClr val="bg1">
                        <a:lumMod val="85000"/>
                      </a:schemeClr>
                    </a:solidFill>
                  </a:tcPr>
                </a:tc>
                <a:extLst>
                  <a:ext uri="{0D108BD9-81ED-4DB2-BD59-A6C34878D82A}">
                    <a16:rowId xmlns:a16="http://schemas.microsoft.com/office/drawing/2014/main" val="10005"/>
                  </a:ext>
                </a:extLst>
              </a:tr>
              <a:tr h="585065">
                <a:tc>
                  <a:txBody>
                    <a:bodyPr/>
                    <a:lstStyle/>
                    <a:p>
                      <a:pPr>
                        <a:spcAft>
                          <a:spcPts val="0"/>
                        </a:spcAft>
                      </a:pPr>
                      <a:r>
                        <a:rPr lang="de-CH" sz="1300" b="1" dirty="0">
                          <a:effectLst/>
                          <a:latin typeface="+mn-lt"/>
                          <a:ea typeface="+mn-ea"/>
                        </a:rPr>
                        <a:t>Ertragsüberschuss</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algn="r">
                        <a:spcAft>
                          <a:spcPts val="0"/>
                        </a:spcAft>
                      </a:pPr>
                      <a:r>
                        <a:rPr lang="de-CH" sz="1300" b="1" kern="1200" dirty="0">
                          <a:solidFill>
                            <a:schemeClr val="dk1"/>
                          </a:solidFill>
                          <a:effectLst/>
                          <a:latin typeface="+mn-lt"/>
                          <a:ea typeface="+mn-ea"/>
                          <a:cs typeface="+mn-cs"/>
                        </a:rPr>
                        <a:t>715.03</a:t>
                      </a:r>
                    </a:p>
                  </a:txBody>
                  <a:tcPr marL="44447" marR="44447" marT="0" marB="0" anchor="ctr">
                    <a:solidFill>
                      <a:schemeClr val="bg1">
                        <a:lumMod val="95000"/>
                      </a:schemeClr>
                    </a:solidFill>
                  </a:tcPr>
                </a:tc>
                <a:tc>
                  <a:txBody>
                    <a:bodyPr/>
                    <a:lstStyle/>
                    <a:p>
                      <a:pPr algn="r">
                        <a:spcAft>
                          <a:spcPts val="0"/>
                        </a:spcAft>
                      </a:pPr>
                      <a:r>
                        <a:rPr lang="de-CH" sz="1300" b="1" kern="1200" dirty="0">
                          <a:solidFill>
                            <a:schemeClr val="dk1"/>
                          </a:solidFill>
                          <a:effectLst/>
                          <a:latin typeface="+mn-lt"/>
                          <a:ea typeface="+mn-ea"/>
                          <a:cs typeface="+mn-cs"/>
                        </a:rPr>
                        <a:t>17’300.00</a:t>
                      </a:r>
                    </a:p>
                  </a:txBody>
                  <a:tcPr marL="44447" marR="44447" marT="0" marB="0" anchor="ctr">
                    <a:solidFill>
                      <a:schemeClr val="bg1">
                        <a:lumMod val="95000"/>
                      </a:schemeClr>
                    </a:solidFill>
                  </a:tcPr>
                </a:tc>
                <a:tc>
                  <a:txBody>
                    <a:bodyPr/>
                    <a:lstStyle/>
                    <a:p>
                      <a:pPr algn="r">
                        <a:spcAft>
                          <a:spcPts val="0"/>
                        </a:spcAft>
                      </a:pPr>
                      <a:r>
                        <a:rPr lang="de-CH" sz="1300" b="1" kern="1200" dirty="0">
                          <a:solidFill>
                            <a:schemeClr val="dk1"/>
                          </a:solidFill>
                          <a:effectLst/>
                          <a:latin typeface="+mn-lt"/>
                          <a:ea typeface="+mn-ea"/>
                          <a:cs typeface="+mn-cs"/>
                        </a:rPr>
                        <a:t>1’300.00</a:t>
                      </a:r>
                    </a:p>
                  </a:txBody>
                  <a:tcPr marL="44447" marR="44447" marT="0" marB="0" anchor="ctr">
                    <a:solidFill>
                      <a:schemeClr val="bg1">
                        <a:lumMod val="95000"/>
                      </a:schemeClr>
                    </a:solidFill>
                  </a:tcPr>
                </a:tc>
                <a:extLst>
                  <a:ext uri="{0D108BD9-81ED-4DB2-BD59-A6C34878D82A}">
                    <a16:rowId xmlns:a16="http://schemas.microsoft.com/office/drawing/2014/main" val="10006"/>
                  </a:ext>
                </a:extLst>
              </a:tr>
              <a:tr h="585065">
                <a:tc>
                  <a:txBody>
                    <a:bodyPr/>
                    <a:lstStyle/>
                    <a:p>
                      <a:pPr>
                        <a:spcAft>
                          <a:spcPts val="0"/>
                        </a:spcAft>
                      </a:pPr>
                      <a:r>
                        <a:rPr lang="de-CH" sz="1300" b="1" dirty="0">
                          <a:effectLst/>
                        </a:rPr>
                        <a:t>Nettoinvestitionen (inkl. Finanzvermögen)</a:t>
                      </a:r>
                      <a:endParaRPr lang="de-CH" sz="1300" b="1" dirty="0">
                        <a:effectLst/>
                        <a:latin typeface="Times New Roman"/>
                        <a:ea typeface="Times New Roman"/>
                      </a:endParaRPr>
                    </a:p>
                  </a:txBody>
                  <a:tcPr marL="44447" marR="44447" marT="0" marB="0" anchor="ctr">
                    <a:solidFill>
                      <a:schemeClr val="bg1">
                        <a:lumMod val="85000"/>
                      </a:schemeClr>
                    </a:solidFill>
                  </a:tcPr>
                </a:tc>
                <a:tc>
                  <a:txBody>
                    <a:bodyPr/>
                    <a:lstStyle/>
                    <a:p>
                      <a:pPr marL="135890" indent="-135890" algn="r">
                        <a:spcAft>
                          <a:spcPts val="0"/>
                        </a:spcAft>
                      </a:pPr>
                      <a:r>
                        <a:rPr lang="de-CH" sz="1300" b="1" kern="1200" dirty="0">
                          <a:solidFill>
                            <a:schemeClr val="dk1"/>
                          </a:solidFill>
                          <a:effectLst/>
                          <a:latin typeface="+mn-lt"/>
                          <a:ea typeface="+mn-ea"/>
                          <a:cs typeface="+mn-cs"/>
                        </a:rPr>
                        <a:t>19’963.51</a:t>
                      </a:r>
                    </a:p>
                  </a:txBody>
                  <a:tcPr marL="44447" marR="44447" marT="0" marB="0" anchor="ctr">
                    <a:solidFill>
                      <a:schemeClr val="bg1">
                        <a:lumMod val="85000"/>
                      </a:schemeClr>
                    </a:solidFill>
                  </a:tcPr>
                </a:tc>
                <a:tc>
                  <a:txBody>
                    <a:bodyPr/>
                    <a:lstStyle/>
                    <a:p>
                      <a:pPr marL="135890" indent="-135890" algn="r">
                        <a:spcAft>
                          <a:spcPts val="0"/>
                        </a:spcAft>
                      </a:pPr>
                      <a:r>
                        <a:rPr lang="de-CH" sz="1300" b="1" kern="1200" dirty="0">
                          <a:solidFill>
                            <a:schemeClr val="dk1"/>
                          </a:solidFill>
                          <a:effectLst/>
                          <a:latin typeface="+mn-lt"/>
                          <a:ea typeface="+mn-ea"/>
                          <a:cs typeface="+mn-cs"/>
                        </a:rPr>
                        <a:t>74’000.00</a:t>
                      </a:r>
                    </a:p>
                  </a:txBody>
                  <a:tcPr marL="44447" marR="44447" marT="0" marB="0" anchor="ctr">
                    <a:solidFill>
                      <a:schemeClr val="bg1">
                        <a:lumMod val="85000"/>
                      </a:schemeClr>
                    </a:solidFill>
                  </a:tcPr>
                </a:tc>
                <a:tc>
                  <a:txBody>
                    <a:bodyPr/>
                    <a:lstStyle/>
                    <a:p>
                      <a:pPr marL="135890" indent="-135890" algn="r">
                        <a:spcAft>
                          <a:spcPts val="0"/>
                        </a:spcAft>
                      </a:pPr>
                      <a:r>
                        <a:rPr lang="de-CH" sz="1300" b="1" kern="1200" dirty="0">
                          <a:solidFill>
                            <a:schemeClr val="dk1"/>
                          </a:solidFill>
                          <a:effectLst/>
                          <a:latin typeface="+mn-lt"/>
                          <a:ea typeface="+mn-ea"/>
                          <a:cs typeface="+mn-cs"/>
                        </a:rPr>
                        <a:t>109’000.00</a:t>
                      </a:r>
                    </a:p>
                  </a:txBody>
                  <a:tcPr marL="44447" marR="44447" marT="0" marB="0" anchor="ctr">
                    <a:solidFill>
                      <a:schemeClr val="bg1">
                        <a:lumMod val="85000"/>
                      </a:schemeClr>
                    </a:solidFill>
                  </a:tcPr>
                </a:tc>
                <a:extLst>
                  <a:ext uri="{0D108BD9-81ED-4DB2-BD59-A6C34878D82A}">
                    <a16:rowId xmlns:a16="http://schemas.microsoft.com/office/drawing/2014/main" val="10007"/>
                  </a:ext>
                </a:extLst>
              </a:tr>
              <a:tr h="585065">
                <a:tc>
                  <a:txBody>
                    <a:bodyPr/>
                    <a:lstStyle/>
                    <a:p>
                      <a:pPr>
                        <a:spcAft>
                          <a:spcPts val="0"/>
                        </a:spcAft>
                      </a:pPr>
                      <a:r>
                        <a:rPr lang="de-CH" sz="1300" b="1" dirty="0">
                          <a:effectLst/>
                        </a:rPr>
                        <a:t>Finanzierungsüberschuss</a:t>
                      </a:r>
                    </a:p>
                    <a:p>
                      <a:pPr>
                        <a:spcAft>
                          <a:spcPts val="0"/>
                        </a:spcAft>
                      </a:pPr>
                      <a:r>
                        <a:rPr lang="de-CH" sz="1300" b="1" dirty="0">
                          <a:effectLst/>
                        </a:rPr>
                        <a:t>(Abnahme der Verschuldung)</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267’816.03</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165’400.00</a:t>
                      </a:r>
                      <a:endParaRPr lang="de-CH" sz="1300" b="1" dirty="0">
                        <a:effectLst/>
                        <a:latin typeface="Times New Roman"/>
                        <a:ea typeface="Times New Roman"/>
                      </a:endParaRPr>
                    </a:p>
                  </a:txBody>
                  <a:tcPr marL="44447" marR="44447" marT="0" marB="0" anchor="ctr">
                    <a:solidFill>
                      <a:schemeClr val="bg1">
                        <a:lumMod val="95000"/>
                      </a:schemeClr>
                    </a:solidFill>
                  </a:tcPr>
                </a:tc>
                <a:tc>
                  <a:txBody>
                    <a:bodyPr/>
                    <a:lstStyle/>
                    <a:p>
                      <a:pPr marL="135890" indent="-135890" algn="r">
                        <a:spcAft>
                          <a:spcPts val="0"/>
                        </a:spcAft>
                      </a:pPr>
                      <a:r>
                        <a:rPr lang="de-CH" sz="1300" b="1" dirty="0">
                          <a:effectLst/>
                        </a:rPr>
                        <a:t>110’400.00</a:t>
                      </a:r>
                      <a:endParaRPr lang="de-CH" sz="1300" b="1" dirty="0">
                        <a:effectLst/>
                        <a:latin typeface="Times New Roman"/>
                        <a:ea typeface="Times New Roman"/>
                      </a:endParaRPr>
                    </a:p>
                  </a:txBody>
                  <a:tcPr marL="44447" marR="44447" marT="0" marB="0" anchor="ctr">
                    <a:solidFill>
                      <a:schemeClr val="bg1">
                        <a:lumMod val="95000"/>
                      </a:schemeClr>
                    </a:solidFill>
                  </a:tcPr>
                </a:tc>
                <a:extLst>
                  <a:ext uri="{0D108BD9-81ED-4DB2-BD59-A6C34878D82A}">
                    <a16:rowId xmlns:a16="http://schemas.microsoft.com/office/drawing/2014/main" val="10008"/>
                  </a:ext>
                </a:extLst>
              </a:tr>
            </a:tbl>
          </a:graphicData>
        </a:graphic>
      </p:graphicFrame>
      <p:sp>
        <p:nvSpPr>
          <p:cNvPr id="2" name="Textfeld 1"/>
          <p:cNvSpPr txBox="1"/>
          <p:nvPr/>
        </p:nvSpPr>
        <p:spPr>
          <a:xfrm>
            <a:off x="0" y="56818"/>
            <a:ext cx="9143999" cy="861774"/>
          </a:xfrm>
          <a:prstGeom prst="rect">
            <a:avLst/>
          </a:prstGeom>
          <a:noFill/>
        </p:spPr>
        <p:txBody>
          <a:bodyPr wrap="square" rtlCol="0">
            <a:spAutoFit/>
          </a:bodyPr>
          <a:lstStyle/>
          <a:p>
            <a:pPr algn="ctr"/>
            <a:r>
              <a:rPr lang="de-CH" sz="5000" b="1" dirty="0">
                <a:latin typeface="+mn-lt"/>
              </a:rPr>
              <a:t>2. Kostenvoranschlag 2019</a:t>
            </a:r>
          </a:p>
        </p:txBody>
      </p:sp>
    </p:spTree>
    <p:extLst>
      <p:ext uri="{BB962C8B-B14F-4D97-AF65-F5344CB8AC3E}">
        <p14:creationId xmlns:p14="http://schemas.microsoft.com/office/powerpoint/2010/main" val="137401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6"/>
          <p:cNvSpPr txBox="1">
            <a:spLocks noChangeArrowheads="1"/>
          </p:cNvSpPr>
          <p:nvPr/>
        </p:nvSpPr>
        <p:spPr bwMode="auto">
          <a:xfrm>
            <a:off x="323528" y="908720"/>
            <a:ext cx="8569325" cy="489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marL="447675" indent="-447675"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marL="0" indent="0"/>
            <a:r>
              <a:rPr lang="de-CH" sz="2400" dirty="0"/>
              <a:t>Die Finanzlage der Burgergemeinde lässt vorläufig keine grösseren Investitionen mehr zu. Es können nur mehr die dringendsten Ersatzinvestitionen getätigt werden.</a:t>
            </a:r>
          </a:p>
          <a:p>
            <a:pPr marL="0" indent="0"/>
            <a:endParaRPr lang="de-CH" sz="2400" dirty="0"/>
          </a:p>
          <a:p>
            <a:pPr marL="0" indent="0"/>
            <a:r>
              <a:rPr lang="de-CH" sz="2400" dirty="0"/>
              <a:t>Fürs Kauf- &amp; Mietinventar der Bergrestaurants werden im Finanzvermögen Total Fr. 75'000.00 (übliches Inventar plus Sanierung Dach Rest. Hohsaas) vorgesehen. Fr. 100'000.00 werden in die Sennhütte / Alpstallung Triftalp investiert. An Subventionen für die Sanierung werden hierfür Fr. 66'000.00 wieder der Investitionsrechnung gutgeschrieben.</a:t>
            </a:r>
          </a:p>
          <a:p>
            <a:pPr marL="0" indent="0"/>
            <a:endParaRPr lang="de-CH" sz="2400" dirty="0"/>
          </a:p>
          <a:p>
            <a:pPr marL="0" indent="0"/>
            <a:r>
              <a:rPr lang="de-CH" sz="2400" dirty="0"/>
              <a:t>Die Nettoinvestition inkl. Finanzvermögen belaufen sich auf Fr. 109’000.00.</a:t>
            </a:r>
          </a:p>
        </p:txBody>
      </p:sp>
      <p:sp>
        <p:nvSpPr>
          <p:cNvPr id="6" name="Textfeld 5"/>
          <p:cNvSpPr txBox="1"/>
          <p:nvPr/>
        </p:nvSpPr>
        <p:spPr>
          <a:xfrm>
            <a:off x="1" y="46946"/>
            <a:ext cx="9143999" cy="861774"/>
          </a:xfrm>
          <a:prstGeom prst="rect">
            <a:avLst/>
          </a:prstGeom>
          <a:noFill/>
        </p:spPr>
        <p:txBody>
          <a:bodyPr wrap="square" rtlCol="0">
            <a:spAutoFit/>
          </a:bodyPr>
          <a:lstStyle/>
          <a:p>
            <a:pPr algn="ctr"/>
            <a:r>
              <a:rPr lang="de-CH" sz="5000" b="1" dirty="0">
                <a:latin typeface="+mn-lt"/>
              </a:rPr>
              <a:t>Investitionen 2019</a:t>
            </a:r>
          </a:p>
        </p:txBody>
      </p:sp>
    </p:spTree>
    <p:extLst>
      <p:ext uri="{BB962C8B-B14F-4D97-AF65-F5344CB8AC3E}">
        <p14:creationId xmlns:p14="http://schemas.microsoft.com/office/powerpoint/2010/main" val="1902791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9512" y="2613392"/>
            <a:ext cx="8851872" cy="1631216"/>
          </a:xfrm>
          <a:prstGeom prst="rect">
            <a:avLst/>
          </a:prstGeom>
          <a:noFill/>
        </p:spPr>
        <p:txBody>
          <a:bodyPr wrap="square" rtlCol="0">
            <a:spAutoFit/>
          </a:bodyPr>
          <a:lstStyle/>
          <a:p>
            <a:r>
              <a:rPr lang="de-CH" sz="5000" b="1" dirty="0">
                <a:latin typeface="+mn-lt"/>
              </a:rPr>
              <a:t>- Fragen?</a:t>
            </a:r>
          </a:p>
          <a:p>
            <a:r>
              <a:rPr lang="de-CH" sz="5000" b="1" dirty="0">
                <a:latin typeface="+mn-lt"/>
              </a:rPr>
              <a:t>- Genehmigung Budget 2019</a:t>
            </a:r>
          </a:p>
        </p:txBody>
      </p:sp>
    </p:spTree>
    <p:extLst>
      <p:ext uri="{BB962C8B-B14F-4D97-AF65-F5344CB8AC3E}">
        <p14:creationId xmlns:p14="http://schemas.microsoft.com/office/powerpoint/2010/main" val="30554913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0" y="-97070"/>
            <a:ext cx="9143999" cy="861774"/>
          </a:xfrm>
          <a:prstGeom prst="rect">
            <a:avLst/>
          </a:prstGeom>
          <a:noFill/>
        </p:spPr>
        <p:txBody>
          <a:bodyPr wrap="square" rtlCol="0">
            <a:spAutoFit/>
          </a:bodyPr>
          <a:lstStyle/>
          <a:p>
            <a:pPr algn="ctr"/>
            <a:r>
              <a:rPr lang="de-CH" sz="5000" b="1" dirty="0">
                <a:latin typeface="+mn-lt"/>
              </a:rPr>
              <a:t>3. Finanzplan 2020 - 2023</a:t>
            </a:r>
          </a:p>
        </p:txBody>
      </p:sp>
      <p:sp>
        <p:nvSpPr>
          <p:cNvPr id="4" name="Textfeld 3">
            <a:extLst>
              <a:ext uri="{FF2B5EF4-FFF2-40B4-BE49-F238E27FC236}">
                <a16:creationId xmlns:a16="http://schemas.microsoft.com/office/drawing/2014/main" id="{EBC5699B-BBAC-494E-AB99-49C767BDCC66}"/>
              </a:ext>
            </a:extLst>
          </p:cNvPr>
          <p:cNvSpPr txBox="1">
            <a:spLocks noChangeArrowheads="1"/>
          </p:cNvSpPr>
          <p:nvPr/>
        </p:nvSpPr>
        <p:spPr bwMode="auto">
          <a:xfrm>
            <a:off x="323850" y="6381328"/>
            <a:ext cx="8496300" cy="52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14" tIns="45605" rIns="91214" bIns="45605">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de-CH" sz="2800" b="1" dirty="0"/>
              <a:t>Zur Kenntnisnahme</a:t>
            </a:r>
          </a:p>
        </p:txBody>
      </p:sp>
      <p:pic>
        <p:nvPicPr>
          <p:cNvPr id="2" name="Grafik 1">
            <a:extLst>
              <a:ext uri="{FF2B5EF4-FFF2-40B4-BE49-F238E27FC236}">
                <a16:creationId xmlns:a16="http://schemas.microsoft.com/office/drawing/2014/main" id="{34E42F37-767B-40DD-8445-40704B0FEC21}"/>
              </a:ext>
            </a:extLst>
          </p:cNvPr>
          <p:cNvPicPr>
            <a:picLocks noChangeAspect="1"/>
          </p:cNvPicPr>
          <p:nvPr/>
        </p:nvPicPr>
        <p:blipFill rotWithShape="1">
          <a:blip r:embed="rId2"/>
          <a:srcRect l="16926" t="19760" r="19288" b="8240"/>
          <a:stretch/>
        </p:blipFill>
        <p:spPr>
          <a:xfrm>
            <a:off x="71499" y="764704"/>
            <a:ext cx="9001000" cy="5556173"/>
          </a:xfrm>
          <a:prstGeom prst="rect">
            <a:avLst/>
          </a:prstGeom>
        </p:spPr>
      </p:pic>
    </p:spTree>
    <p:extLst>
      <p:ext uri="{BB962C8B-B14F-4D97-AF65-F5344CB8AC3E}">
        <p14:creationId xmlns:p14="http://schemas.microsoft.com/office/powerpoint/2010/main" val="2270886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 y="2613392"/>
            <a:ext cx="9143999" cy="1631216"/>
          </a:xfrm>
          <a:prstGeom prst="rect">
            <a:avLst/>
          </a:prstGeom>
          <a:noFill/>
        </p:spPr>
        <p:txBody>
          <a:bodyPr wrap="square" rtlCol="0">
            <a:spAutoFit/>
          </a:bodyPr>
          <a:lstStyle/>
          <a:p>
            <a:pPr algn="ctr"/>
            <a:r>
              <a:rPr lang="de-CH" sz="5000" b="1" dirty="0">
                <a:latin typeface="+mn-lt"/>
              </a:rPr>
              <a:t>4. Anträge &amp;</a:t>
            </a:r>
          </a:p>
          <a:p>
            <a:pPr algn="ctr"/>
            <a:r>
              <a:rPr lang="de-CH" sz="5000" b="1" dirty="0">
                <a:latin typeface="+mn-lt"/>
              </a:rPr>
              <a:t>Verschiedenes</a:t>
            </a:r>
          </a:p>
        </p:txBody>
      </p:sp>
    </p:spTree>
    <p:extLst>
      <p:ext uri="{BB962C8B-B14F-4D97-AF65-F5344CB8AC3E}">
        <p14:creationId xmlns:p14="http://schemas.microsoft.com/office/powerpoint/2010/main" val="38013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 y="2613392"/>
            <a:ext cx="9143999" cy="1631216"/>
          </a:xfrm>
          <a:prstGeom prst="rect">
            <a:avLst/>
          </a:prstGeom>
          <a:noFill/>
        </p:spPr>
        <p:txBody>
          <a:bodyPr wrap="square" rtlCol="0">
            <a:spAutoFit/>
          </a:bodyPr>
          <a:lstStyle/>
          <a:p>
            <a:pPr algn="ctr"/>
            <a:r>
              <a:rPr lang="de-CH" sz="5000" b="1" dirty="0">
                <a:latin typeface="+mn-lt"/>
              </a:rPr>
              <a:t>1. Begrüssung / Wahl der Stimmenzähler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 y="2613392"/>
            <a:ext cx="9143999" cy="1631216"/>
          </a:xfrm>
          <a:prstGeom prst="rect">
            <a:avLst/>
          </a:prstGeom>
          <a:noFill/>
        </p:spPr>
        <p:txBody>
          <a:bodyPr wrap="square" rtlCol="0">
            <a:spAutoFit/>
          </a:bodyPr>
          <a:lstStyle/>
          <a:p>
            <a:pPr algn="ctr"/>
            <a:r>
              <a:rPr lang="de-CH" sz="5000" b="1" dirty="0">
                <a:latin typeface="+mn-lt"/>
              </a:rPr>
              <a:t>2. Bergbahnen Hohsaas AG aktuelle Situation</a:t>
            </a:r>
          </a:p>
        </p:txBody>
      </p:sp>
    </p:spTree>
    <p:extLst>
      <p:ext uri="{BB962C8B-B14F-4D97-AF65-F5344CB8AC3E}">
        <p14:creationId xmlns:p14="http://schemas.microsoft.com/office/powerpoint/2010/main" val="982348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20B47-E97F-4C65-8500-B777065D1918}"/>
              </a:ext>
            </a:extLst>
          </p:cNvPr>
          <p:cNvSpPr>
            <a:spLocks noGrp="1"/>
          </p:cNvSpPr>
          <p:nvPr>
            <p:ph type="ctrTitle"/>
          </p:nvPr>
        </p:nvSpPr>
        <p:spPr/>
        <p:txBody>
          <a:bodyPr/>
          <a:lstStyle/>
          <a:p>
            <a:r>
              <a:rPr lang="de-CH" b="1" dirty="0"/>
              <a:t>Verwendung Kurtaxe Gemeinde Saas-Grund</a:t>
            </a:r>
            <a:endParaRPr lang="de-DE" b="1" dirty="0"/>
          </a:p>
        </p:txBody>
      </p:sp>
    </p:spTree>
    <p:extLst>
      <p:ext uri="{BB962C8B-B14F-4D97-AF65-F5344CB8AC3E}">
        <p14:creationId xmlns:p14="http://schemas.microsoft.com/office/powerpoint/2010/main" val="324500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94E6D-E88C-43B4-93A5-AA30CCA40845}"/>
              </a:ext>
            </a:extLst>
          </p:cNvPr>
          <p:cNvSpPr>
            <a:spLocks noGrp="1"/>
          </p:cNvSpPr>
          <p:nvPr>
            <p:ph type="title"/>
          </p:nvPr>
        </p:nvSpPr>
        <p:spPr/>
        <p:txBody>
          <a:bodyPr/>
          <a:lstStyle/>
          <a:p>
            <a:r>
              <a:rPr lang="de-CH" b="1" dirty="0"/>
              <a:t>Ausgangslage</a:t>
            </a:r>
            <a:endParaRPr lang="de-DE" b="1" dirty="0"/>
          </a:p>
        </p:txBody>
      </p:sp>
      <p:sp>
        <p:nvSpPr>
          <p:cNvPr id="3" name="Inhaltsplatzhalter 2">
            <a:extLst>
              <a:ext uri="{FF2B5EF4-FFF2-40B4-BE49-F238E27FC236}">
                <a16:creationId xmlns:a16="http://schemas.microsoft.com/office/drawing/2014/main" id="{DCF7BA36-6867-4609-BA96-7E0C6AC83829}"/>
              </a:ext>
            </a:extLst>
          </p:cNvPr>
          <p:cNvSpPr>
            <a:spLocks noGrp="1"/>
          </p:cNvSpPr>
          <p:nvPr>
            <p:ph idx="1"/>
          </p:nvPr>
        </p:nvSpPr>
        <p:spPr>
          <a:xfrm>
            <a:off x="628650" y="2069175"/>
            <a:ext cx="8229600" cy="3263504"/>
          </a:xfrm>
        </p:spPr>
        <p:txBody>
          <a:bodyPr>
            <a:noAutofit/>
          </a:bodyPr>
          <a:lstStyle/>
          <a:p>
            <a:r>
              <a:rPr lang="de-CH" sz="2000" b="1" dirty="0"/>
              <a:t>Kantonales Tourismusgesetz, Art. 22 Abs. 2c</a:t>
            </a:r>
          </a:p>
          <a:p>
            <a:r>
              <a:rPr lang="de-CH" sz="2000" dirty="0"/>
              <a:t>Die Kurtaxenertrag wird im Interesse der Unterworfenen verwendet. Er dient namentlich zur Finanzierung von:</a:t>
            </a:r>
          </a:p>
          <a:p>
            <a:pPr marL="0" indent="0">
              <a:buNone/>
            </a:pPr>
            <a:br>
              <a:rPr lang="de-CH" sz="2000" dirty="0"/>
            </a:br>
            <a:r>
              <a:rPr lang="de-CH" sz="2000" dirty="0"/>
              <a:t>	a) dem Betrieb eines Informations- und Reservationsdienstes.</a:t>
            </a:r>
          </a:p>
          <a:p>
            <a:pPr marL="0" indent="0">
              <a:buNone/>
            </a:pPr>
            <a:r>
              <a:rPr lang="de-CH" sz="2000" dirty="0"/>
              <a:t>	b) der Animation vor Ort.</a:t>
            </a:r>
          </a:p>
          <a:p>
            <a:pPr marL="0" indent="0">
              <a:buNone/>
            </a:pPr>
            <a:r>
              <a:rPr lang="de-CH" sz="2000" dirty="0"/>
              <a:t>	</a:t>
            </a:r>
            <a:r>
              <a:rPr lang="de-CH" sz="2000" b="1" dirty="0">
                <a:solidFill>
                  <a:srgbClr val="FF0000"/>
                </a:solidFill>
              </a:rPr>
              <a:t>c) der Erstellung und dem Betrieb von Anlagen, die dem  </a:t>
            </a:r>
          </a:p>
          <a:p>
            <a:pPr marL="0" indent="0">
              <a:buNone/>
            </a:pPr>
            <a:r>
              <a:rPr lang="de-CH" sz="2000" b="1" dirty="0">
                <a:solidFill>
                  <a:srgbClr val="FF0000"/>
                </a:solidFill>
              </a:rPr>
              <a:t>	    Tourismus, der Kultur und dem Sport dienen. </a:t>
            </a:r>
            <a:endParaRPr lang="de-DE" sz="2000" b="1" dirty="0">
              <a:solidFill>
                <a:srgbClr val="FF0000"/>
              </a:solidFill>
            </a:endParaRPr>
          </a:p>
        </p:txBody>
      </p:sp>
    </p:spTree>
    <p:extLst>
      <p:ext uri="{BB962C8B-B14F-4D97-AF65-F5344CB8AC3E}">
        <p14:creationId xmlns:p14="http://schemas.microsoft.com/office/powerpoint/2010/main" val="254477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646F6-EA9C-4195-8D6C-882277A4FAEF}"/>
              </a:ext>
            </a:extLst>
          </p:cNvPr>
          <p:cNvSpPr>
            <a:spLocks noGrp="1"/>
          </p:cNvSpPr>
          <p:nvPr>
            <p:ph type="title"/>
          </p:nvPr>
        </p:nvSpPr>
        <p:spPr/>
        <p:txBody>
          <a:bodyPr/>
          <a:lstStyle/>
          <a:p>
            <a:r>
              <a:rPr lang="de-CH" b="1" dirty="0"/>
              <a:t>Ausgangslage</a:t>
            </a:r>
            <a:endParaRPr lang="de-DE" dirty="0"/>
          </a:p>
        </p:txBody>
      </p:sp>
      <p:sp>
        <p:nvSpPr>
          <p:cNvPr id="3" name="Inhaltsplatzhalter 2">
            <a:extLst>
              <a:ext uri="{FF2B5EF4-FFF2-40B4-BE49-F238E27FC236}">
                <a16:creationId xmlns:a16="http://schemas.microsoft.com/office/drawing/2014/main" id="{61570B54-35B8-4479-A3C5-B2142D0B4D38}"/>
              </a:ext>
            </a:extLst>
          </p:cNvPr>
          <p:cNvSpPr>
            <a:spLocks noGrp="1"/>
          </p:cNvSpPr>
          <p:nvPr>
            <p:ph idx="1"/>
          </p:nvPr>
        </p:nvSpPr>
        <p:spPr/>
        <p:txBody>
          <a:bodyPr/>
          <a:lstStyle/>
          <a:p>
            <a:r>
              <a:rPr lang="de-CH" sz="2000" b="1" dirty="0"/>
              <a:t>Kurtaxenreglement der Gemeinde Saas-Grund, Art. 1</a:t>
            </a:r>
            <a:endParaRPr lang="de-CH" sz="2000" dirty="0"/>
          </a:p>
          <a:p>
            <a:r>
              <a:rPr lang="de-CH" sz="2000" dirty="0"/>
              <a:t>Der Kurtaxenertrag ist im Interesse der Unterworfenen zu verwenden. Er dient insbesondere der Finanzierung des Betriebes eines Informations- und Reservationsdienstes, der Animation vor Ort </a:t>
            </a:r>
            <a:r>
              <a:rPr lang="de-CH" sz="2000" b="1" dirty="0">
                <a:solidFill>
                  <a:srgbClr val="FF0000"/>
                </a:solidFill>
              </a:rPr>
              <a:t>sowie der Erstellung und den Betrieb von Anlagen, die dem Tourismus, der Kultur und dem Sport dienen. </a:t>
            </a:r>
            <a:endParaRPr lang="de-DE" sz="2000" b="1" dirty="0">
              <a:solidFill>
                <a:srgbClr val="FF0000"/>
              </a:solidFill>
            </a:endParaRPr>
          </a:p>
        </p:txBody>
      </p:sp>
    </p:spTree>
    <p:extLst>
      <p:ext uri="{BB962C8B-B14F-4D97-AF65-F5344CB8AC3E}">
        <p14:creationId xmlns:p14="http://schemas.microsoft.com/office/powerpoint/2010/main" val="275418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11A356-36A7-488E-B972-BEE66EA24020}"/>
              </a:ext>
            </a:extLst>
          </p:cNvPr>
          <p:cNvSpPr>
            <a:spLocks noGrp="1"/>
          </p:cNvSpPr>
          <p:nvPr>
            <p:ph type="title"/>
          </p:nvPr>
        </p:nvSpPr>
        <p:spPr>
          <a:xfrm>
            <a:off x="628650" y="1131094"/>
            <a:ext cx="8441055" cy="994172"/>
          </a:xfrm>
        </p:spPr>
        <p:txBody>
          <a:bodyPr>
            <a:normAutofit fontScale="90000"/>
          </a:bodyPr>
          <a:lstStyle/>
          <a:p>
            <a:r>
              <a:rPr lang="de-CH" b="1" dirty="0"/>
              <a:t>Bergbahnen Hohsaas AG in </a:t>
            </a:r>
            <a:r>
              <a:rPr lang="de-CH" b="1" dirty="0" err="1"/>
              <a:t>def</a:t>
            </a:r>
            <a:r>
              <a:rPr lang="de-CH" b="1" dirty="0"/>
              <a:t>. Nachlassstundung.</a:t>
            </a:r>
            <a:br>
              <a:rPr lang="de-CH" b="1" dirty="0"/>
            </a:br>
            <a:r>
              <a:rPr lang="de-CH" b="1" dirty="0"/>
              <a:t>Ein Konkurs der BBH hätte fatale Folgen für Saas-Grund</a:t>
            </a:r>
            <a:endParaRPr lang="de-DE" b="1" dirty="0"/>
          </a:p>
        </p:txBody>
      </p:sp>
      <p:sp>
        <p:nvSpPr>
          <p:cNvPr id="3" name="Inhaltsplatzhalter 2">
            <a:extLst>
              <a:ext uri="{FF2B5EF4-FFF2-40B4-BE49-F238E27FC236}">
                <a16:creationId xmlns:a16="http://schemas.microsoft.com/office/drawing/2014/main" id="{E2624B0C-041A-423B-914F-F62C8CB191DA}"/>
              </a:ext>
            </a:extLst>
          </p:cNvPr>
          <p:cNvSpPr>
            <a:spLocks noGrp="1"/>
          </p:cNvSpPr>
          <p:nvPr>
            <p:ph idx="1"/>
          </p:nvPr>
        </p:nvSpPr>
        <p:spPr>
          <a:xfrm>
            <a:off x="628650" y="2996952"/>
            <a:ext cx="8338185" cy="3263504"/>
          </a:xfrm>
        </p:spPr>
        <p:txBody>
          <a:bodyPr>
            <a:normAutofit fontScale="40000" lnSpcReduction="20000"/>
          </a:bodyPr>
          <a:lstStyle/>
          <a:p>
            <a:r>
              <a:rPr lang="de-CH" sz="4200" dirty="0"/>
              <a:t>Alle Bewilligungen der Bergbahnen werden ungültig.</a:t>
            </a:r>
          </a:p>
          <a:p>
            <a:r>
              <a:rPr lang="de-CH" sz="4200" dirty="0"/>
              <a:t>Die neuen Bewilligungsverfahren werden dem heutigen Stand angepasst. Werden anspruchsvoller und mit grossen Kosten verbunden.</a:t>
            </a:r>
          </a:p>
          <a:p>
            <a:r>
              <a:rPr lang="de-CH" sz="4200" dirty="0"/>
              <a:t>Gemeinde Saas-Grund hat eine Solidarbürgschaft bei der WKB und müsste ca. Fr. 2.5 Mio. Schulden übernehmen.</a:t>
            </a:r>
          </a:p>
          <a:p>
            <a:r>
              <a:rPr lang="de-CH" sz="4200" dirty="0"/>
              <a:t>Gemeinde müsste ihre Aktien an der BBH, im Moment ca. 1.7 Mio. total abschreiben.</a:t>
            </a:r>
          </a:p>
          <a:p>
            <a:r>
              <a:rPr lang="de-CH" sz="4200" dirty="0"/>
              <a:t>Wäre mit einer Stillstandzeit der BBH von 1 - 3 Jahre verbunden</a:t>
            </a:r>
          </a:p>
          <a:p>
            <a:r>
              <a:rPr lang="de-CH" sz="4200" dirty="0"/>
              <a:t>Imageverlust der BBH und des Dorfes Saas-Grund wäre enorm</a:t>
            </a:r>
          </a:p>
          <a:p>
            <a:r>
              <a:rPr lang="de-CH" sz="4200" dirty="0"/>
              <a:t>Einnahmenverlust unserer Leistungsträger in Saas-Grund von x Millionen Franken</a:t>
            </a:r>
          </a:p>
          <a:p>
            <a:r>
              <a:rPr lang="de-CH" sz="4200" dirty="0"/>
              <a:t>Stillstand für die Skischule von Saas-Grund.</a:t>
            </a:r>
          </a:p>
          <a:p>
            <a:r>
              <a:rPr lang="de-CH" sz="4200" dirty="0"/>
              <a:t>Sommer- und Wintertourismus brechen massiv ein. </a:t>
            </a:r>
          </a:p>
          <a:p>
            <a:endParaRPr lang="de-DE" dirty="0"/>
          </a:p>
        </p:txBody>
      </p:sp>
    </p:spTree>
    <p:extLst>
      <p:ext uri="{BB962C8B-B14F-4D97-AF65-F5344CB8AC3E}">
        <p14:creationId xmlns:p14="http://schemas.microsoft.com/office/powerpoint/2010/main" val="219408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A4449DF5-69C0-406E-B38F-1AEC7C4710C7}"/>
              </a:ext>
            </a:extLst>
          </p:cNvPr>
          <p:cNvSpPr txBox="1"/>
          <p:nvPr/>
        </p:nvSpPr>
        <p:spPr>
          <a:xfrm>
            <a:off x="323528" y="332656"/>
            <a:ext cx="8609192" cy="5878532"/>
          </a:xfrm>
          <a:prstGeom prst="rect">
            <a:avLst/>
          </a:prstGeom>
          <a:noFill/>
        </p:spPr>
        <p:txBody>
          <a:bodyPr wrap="square" rtlCol="0">
            <a:spAutoFit/>
          </a:bodyPr>
          <a:lstStyle/>
          <a:p>
            <a:r>
              <a:rPr lang="de-CH" sz="3600" b="1" dirty="0">
                <a:solidFill>
                  <a:schemeClr val="tx2"/>
                </a:solidFill>
                <a:latin typeface="+mj-lt"/>
                <a:ea typeface="+mj-ea"/>
                <a:cs typeface="+mj-cs"/>
              </a:rPr>
              <a:t>Übersicht finanzielle Auswirkungen</a:t>
            </a:r>
          </a:p>
          <a:p>
            <a:r>
              <a:rPr lang="de-CH" b="1" dirty="0">
                <a:latin typeface="Verdana" panose="020B0604030504040204" pitchFamily="34" charset="0"/>
                <a:ea typeface="Verdana" panose="020B0604030504040204" pitchFamily="34" charset="0"/>
              </a:rPr>
              <a:t>Munizipal- &amp; Burgergemeinde Saas-Grund</a:t>
            </a:r>
            <a:r>
              <a:rPr lang="de-CH" dirty="0">
                <a:latin typeface="Verdana" panose="020B0604030504040204" pitchFamily="34" charset="0"/>
                <a:ea typeface="Verdana" panose="020B0604030504040204" pitchFamily="34" charset="0"/>
              </a:rPr>
              <a:t>	</a:t>
            </a:r>
          </a:p>
          <a:p>
            <a:r>
              <a:rPr lang="de-CH" dirty="0">
                <a:latin typeface="Verdana" panose="020B0604030504040204" pitchFamily="34" charset="0"/>
                <a:ea typeface="Verdana" panose="020B0604030504040204" pitchFamily="34" charset="0"/>
              </a:rPr>
              <a:t>						  </a:t>
            </a:r>
            <a:r>
              <a:rPr lang="de-CH" b="1" dirty="0">
                <a:latin typeface="Verdana" panose="020B0604030504040204" pitchFamily="34" charset="0"/>
                <a:ea typeface="Verdana" panose="020B0604030504040204" pitchFamily="34" charset="0"/>
              </a:rPr>
              <a:t>Buchwert</a:t>
            </a:r>
          </a:p>
          <a:p>
            <a:r>
              <a:rPr lang="de-CH" dirty="0">
                <a:latin typeface="Verdana" panose="020B0604030504040204" pitchFamily="34" charset="0"/>
                <a:ea typeface="Verdana" panose="020B0604030504040204" pitchFamily="34" charset="0"/>
              </a:rPr>
              <a:t>Darlehen  					  250’000.00</a:t>
            </a:r>
          </a:p>
          <a:p>
            <a:r>
              <a:rPr lang="de-CH" dirty="0">
                <a:latin typeface="Verdana" panose="020B0604030504040204" pitchFamily="34" charset="0"/>
                <a:ea typeface="Verdana" panose="020B0604030504040204" pitchFamily="34" charset="0"/>
              </a:rPr>
              <a:t>Bürgschaft				          2’037’944.32</a:t>
            </a:r>
          </a:p>
          <a:p>
            <a:r>
              <a:rPr lang="de-CH" dirty="0">
                <a:latin typeface="Verdana" panose="020B0604030504040204" pitchFamily="34" charset="0"/>
                <a:ea typeface="Verdana" panose="020B0604030504040204" pitchFamily="34" charset="0"/>
              </a:rPr>
              <a:t>Ausstände Munizipalgemeinde 		  197’211.95</a:t>
            </a:r>
          </a:p>
          <a:p>
            <a:r>
              <a:rPr lang="de-CH" dirty="0">
                <a:latin typeface="Verdana" panose="020B0604030504040204" pitchFamily="34" charset="0"/>
                <a:ea typeface="Verdana" panose="020B0604030504040204" pitchFamily="34" charset="0"/>
              </a:rPr>
              <a:t>Ausstände Burgergemeinde 		    	    20’836.55</a:t>
            </a:r>
          </a:p>
          <a:p>
            <a:r>
              <a:rPr lang="de-CH" b="1" dirty="0">
                <a:latin typeface="Verdana" panose="020B0604030504040204" pitchFamily="34" charset="0"/>
                <a:ea typeface="Verdana" panose="020B0604030504040204" pitchFamily="34" charset="0"/>
              </a:rPr>
              <a:t>Zwischentotal ohne Aktien                 2’505’992.82</a:t>
            </a:r>
          </a:p>
          <a:p>
            <a:endParaRPr lang="de-CH" dirty="0">
              <a:latin typeface="Verdana" panose="020B0604030504040204" pitchFamily="34" charset="0"/>
              <a:ea typeface="Verdana" panose="020B0604030504040204" pitchFamily="34" charset="0"/>
            </a:endParaRPr>
          </a:p>
          <a:p>
            <a:r>
              <a:rPr lang="de-CH" dirty="0">
                <a:latin typeface="Verdana" panose="020B0604030504040204" pitchFamily="34" charset="0"/>
                <a:ea typeface="Verdana" panose="020B0604030504040204" pitchFamily="34" charset="0"/>
              </a:rPr>
              <a:t>Aktien Munizipalgemeinde</a:t>
            </a:r>
          </a:p>
          <a:p>
            <a:r>
              <a:rPr lang="de-CH" dirty="0">
                <a:latin typeface="Verdana" panose="020B0604030504040204" pitchFamily="34" charset="0"/>
                <a:ea typeface="Verdana" panose="020B0604030504040204" pitchFamily="34" charset="0"/>
              </a:rPr>
              <a:t>(14’274 à CHF 250.00 = 3’568’500.00      1’707’300.00 (119.60)</a:t>
            </a:r>
          </a:p>
          <a:p>
            <a:endParaRPr lang="de-CH" dirty="0">
              <a:latin typeface="Verdana" panose="020B0604030504040204" pitchFamily="34" charset="0"/>
              <a:ea typeface="Verdana" panose="020B0604030504040204" pitchFamily="34" charset="0"/>
            </a:endParaRPr>
          </a:p>
          <a:p>
            <a:r>
              <a:rPr lang="de-CH" dirty="0">
                <a:latin typeface="Verdana" panose="020B0604030504040204" pitchFamily="34" charset="0"/>
                <a:ea typeface="Verdana" panose="020B0604030504040204" pitchFamily="34" charset="0"/>
              </a:rPr>
              <a:t>Aktien Burgergemeinde</a:t>
            </a:r>
          </a:p>
          <a:p>
            <a:r>
              <a:rPr lang="de-CH" dirty="0">
                <a:latin typeface="Verdana" panose="020B0604030504040204" pitchFamily="34" charset="0"/>
                <a:ea typeface="Verdana" panose="020B0604030504040204" pitchFamily="34" charset="0"/>
              </a:rPr>
              <a:t>(2’880 à CHF 250.00 = 720’000.00)	  163’600.00 (56.80)</a:t>
            </a:r>
          </a:p>
          <a:p>
            <a:endParaRPr lang="de-CH" dirty="0">
              <a:latin typeface="Verdana" panose="020B0604030504040204" pitchFamily="34" charset="0"/>
              <a:ea typeface="Verdana" panose="020B0604030504040204" pitchFamily="34" charset="0"/>
            </a:endParaRPr>
          </a:p>
          <a:p>
            <a:r>
              <a:rPr lang="de-CH" b="1" dirty="0">
                <a:latin typeface="Verdana" panose="020B0604030504040204" pitchFamily="34" charset="0"/>
                <a:ea typeface="Verdana" panose="020B0604030504040204" pitchFamily="34" charset="0"/>
              </a:rPr>
              <a:t>Total				                  4’376’892.82</a:t>
            </a:r>
          </a:p>
          <a:p>
            <a:endParaRPr lang="de-CH" b="1" dirty="0">
              <a:latin typeface="Verdana" panose="020B0604030504040204" pitchFamily="34" charset="0"/>
              <a:ea typeface="Verdana" panose="020B0604030504040204" pitchFamily="34" charset="0"/>
            </a:endParaRPr>
          </a:p>
          <a:p>
            <a:r>
              <a:rPr lang="de-CH" b="1" dirty="0">
                <a:latin typeface="Verdana" panose="020B0604030504040204" pitchFamily="34" charset="0"/>
                <a:ea typeface="Verdana" panose="020B0604030504040204" pitchFamily="34" charset="0"/>
              </a:rPr>
              <a:t>Eigenkapital der Gemeinde	           983’522.74</a:t>
            </a:r>
          </a:p>
        </p:txBody>
      </p:sp>
    </p:spTree>
    <p:extLst>
      <p:ext uri="{BB962C8B-B14F-4D97-AF65-F5344CB8AC3E}">
        <p14:creationId xmlns:p14="http://schemas.microsoft.com/office/powerpoint/2010/main" val="1109523754"/>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HSM_d">
  <a:themeElements>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25B1A48B-2767-41D9-B822-3809C8DEBC9E}" vid="{2CB437E4-CD0A-48AD-B862-73F89C6F7449}"/>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Bildschirmpräsentation (4:3)</PresentationFormat>
  <Paragraphs>246</Paragraphs>
  <Slides>27</Slides>
  <Notes>0</Notes>
  <HiddenSlides>0</HiddenSlides>
  <MMClips>0</MMClips>
  <ScaleCrop>false</ScaleCrop>
  <HeadingPairs>
    <vt:vector size="8" baseType="variant">
      <vt:variant>
        <vt:lpstr>Verwendete Schriftarten</vt:lpstr>
      </vt:variant>
      <vt:variant>
        <vt:i4>6</vt:i4>
      </vt:variant>
      <vt:variant>
        <vt:lpstr>Design</vt:lpstr>
      </vt:variant>
      <vt:variant>
        <vt:i4>3</vt:i4>
      </vt:variant>
      <vt:variant>
        <vt:lpstr>Eingebettete OLE-Server</vt:lpstr>
      </vt:variant>
      <vt:variant>
        <vt:i4>1</vt:i4>
      </vt:variant>
      <vt:variant>
        <vt:lpstr>Folientitel</vt:lpstr>
      </vt:variant>
      <vt:variant>
        <vt:i4>27</vt:i4>
      </vt:variant>
    </vt:vector>
  </HeadingPairs>
  <TitlesOfParts>
    <vt:vector size="37" baseType="lpstr">
      <vt:lpstr>Arial</vt:lpstr>
      <vt:lpstr>Arial Black</vt:lpstr>
      <vt:lpstr>Calibri</vt:lpstr>
      <vt:lpstr>Symbol</vt:lpstr>
      <vt:lpstr>Times New Roman</vt:lpstr>
      <vt:lpstr>Verdana</vt:lpstr>
      <vt:lpstr>Standarddesign</vt:lpstr>
      <vt:lpstr>blank</vt:lpstr>
      <vt:lpstr>EHSM_d</vt:lpstr>
      <vt:lpstr>Worksheet</vt:lpstr>
      <vt:lpstr>PowerPoint-Präsentation</vt:lpstr>
      <vt:lpstr>PowerPoint-Präsentation</vt:lpstr>
      <vt:lpstr>PowerPoint-Präsentation</vt:lpstr>
      <vt:lpstr>PowerPoint-Präsentation</vt:lpstr>
      <vt:lpstr>Verwendung Kurtaxe Gemeinde Saas-Grund</vt:lpstr>
      <vt:lpstr>Ausgangslage</vt:lpstr>
      <vt:lpstr>Ausgangslage</vt:lpstr>
      <vt:lpstr>Bergbahnen Hohsaas AG in def. Nachlassstundung. Ein Konkurs der BBH hätte fatale Folgen für Saas-Grund</vt:lpstr>
      <vt:lpstr>PowerPoint-Präsentation</vt:lpstr>
      <vt:lpstr>Geldfluss</vt:lpstr>
      <vt:lpstr>Zeitlicher Verlauf</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Gemeinde Saas Grund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Sandro Kalbermatten</dc:creator>
  <cp:lastModifiedBy>Sandro Kalbermatten</cp:lastModifiedBy>
  <cp:revision>309</cp:revision>
  <cp:lastPrinted>2014-12-17T16:01:35Z</cp:lastPrinted>
  <dcterms:created xsi:type="dcterms:W3CDTF">2008-05-28T07:58:19Z</dcterms:created>
  <dcterms:modified xsi:type="dcterms:W3CDTF">2018-12-19T15:15:37Z</dcterms:modified>
</cp:coreProperties>
</file>