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2" r:id="rId3"/>
    <p:sldMasterId id="2147483698" r:id="rId4"/>
    <p:sldMasterId id="2147483727" r:id="rId5"/>
  </p:sldMasterIdLst>
  <p:notesMasterIdLst>
    <p:notesMasterId r:id="rId40"/>
  </p:notesMasterIdLst>
  <p:sldIdLst>
    <p:sldId id="450" r:id="rId6"/>
    <p:sldId id="324" r:id="rId7"/>
    <p:sldId id="256" r:id="rId8"/>
    <p:sldId id="274" r:id="rId9"/>
    <p:sldId id="438" r:id="rId10"/>
    <p:sldId id="448" r:id="rId11"/>
    <p:sldId id="446" r:id="rId12"/>
    <p:sldId id="445" r:id="rId13"/>
    <p:sldId id="289" r:id="rId14"/>
    <p:sldId id="451" r:id="rId15"/>
    <p:sldId id="447" r:id="rId16"/>
    <p:sldId id="449" r:id="rId17"/>
    <p:sldId id="442" r:id="rId18"/>
    <p:sldId id="440" r:id="rId19"/>
    <p:sldId id="275" r:id="rId20"/>
    <p:sldId id="257" r:id="rId21"/>
    <p:sldId id="261" r:id="rId22"/>
    <p:sldId id="258" r:id="rId23"/>
    <p:sldId id="287" r:id="rId24"/>
    <p:sldId id="430" r:id="rId25"/>
    <p:sldId id="260" r:id="rId26"/>
    <p:sldId id="265" r:id="rId27"/>
    <p:sldId id="266" r:id="rId28"/>
    <p:sldId id="399" r:id="rId29"/>
    <p:sldId id="436" r:id="rId30"/>
    <p:sldId id="437" r:id="rId31"/>
    <p:sldId id="444" r:id="rId32"/>
    <p:sldId id="441" r:id="rId33"/>
    <p:sldId id="439" r:id="rId34"/>
    <p:sldId id="401" r:id="rId35"/>
    <p:sldId id="402" r:id="rId36"/>
    <p:sldId id="403" r:id="rId37"/>
    <p:sldId id="404" r:id="rId38"/>
    <p:sldId id="405" r:id="rId39"/>
  </p:sldIdLst>
  <p:sldSz cx="12192000" cy="6858000"/>
  <p:notesSz cx="6797675" cy="9926638"/>
  <p:defaultTextStyle>
    <a:defPPr>
      <a:defRPr lang="de-DE"/>
    </a:defPPr>
    <a:lvl1pPr algn="l" rtl="0" fontAlgn="base">
      <a:spcBef>
        <a:spcPct val="0"/>
      </a:spcBef>
      <a:spcAft>
        <a:spcPct val="0"/>
      </a:spcAft>
      <a:defRPr sz="2000" kern="1200">
        <a:solidFill>
          <a:schemeClr val="tx1"/>
        </a:solidFill>
        <a:latin typeface="Arial" charset="0"/>
        <a:ea typeface="+mn-ea"/>
        <a:cs typeface="+mn-cs"/>
      </a:defRPr>
    </a:lvl1pPr>
    <a:lvl2pPr marL="455613" indent="1588" algn="l" rtl="0" fontAlgn="base">
      <a:spcBef>
        <a:spcPct val="0"/>
      </a:spcBef>
      <a:spcAft>
        <a:spcPct val="0"/>
      </a:spcAft>
      <a:defRPr sz="2000" kern="1200">
        <a:solidFill>
          <a:schemeClr val="tx1"/>
        </a:solidFill>
        <a:latin typeface="Arial" charset="0"/>
        <a:ea typeface="+mn-ea"/>
        <a:cs typeface="+mn-cs"/>
      </a:defRPr>
    </a:lvl2pPr>
    <a:lvl3pPr marL="911225" indent="3175" algn="l" rtl="0" fontAlgn="base">
      <a:spcBef>
        <a:spcPct val="0"/>
      </a:spcBef>
      <a:spcAft>
        <a:spcPct val="0"/>
      </a:spcAft>
      <a:defRPr sz="2000" kern="1200">
        <a:solidFill>
          <a:schemeClr val="tx1"/>
        </a:solidFill>
        <a:latin typeface="Arial" charset="0"/>
        <a:ea typeface="+mn-ea"/>
        <a:cs typeface="+mn-cs"/>
      </a:defRPr>
    </a:lvl3pPr>
    <a:lvl4pPr marL="1366838" indent="4763" algn="l" rtl="0" fontAlgn="base">
      <a:spcBef>
        <a:spcPct val="0"/>
      </a:spcBef>
      <a:spcAft>
        <a:spcPct val="0"/>
      </a:spcAft>
      <a:defRPr sz="2000" kern="1200">
        <a:solidFill>
          <a:schemeClr val="tx1"/>
        </a:solidFill>
        <a:latin typeface="Arial" charset="0"/>
        <a:ea typeface="+mn-ea"/>
        <a:cs typeface="+mn-cs"/>
      </a:defRPr>
    </a:lvl4pPr>
    <a:lvl5pPr marL="1824038" indent="4763"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o.ruppen@bergblueten.ch" initials="b" lastIdx="1" clrIdx="0">
    <p:extLst>
      <p:ext uri="{19B8F6BF-5375-455C-9EA6-DF929625EA0E}">
        <p15:presenceInfo xmlns:p15="http://schemas.microsoft.com/office/powerpoint/2012/main" userId="0ecc98f404ee4e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C0000"/>
    <a:srgbClr val="009900"/>
    <a:srgbClr val="FF9933"/>
    <a:srgbClr val="FF9900"/>
    <a:srgbClr val="008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5223" autoAdjust="0"/>
  </p:normalViewPr>
  <p:slideViewPr>
    <p:cSldViewPr>
      <p:cViewPr varScale="1">
        <p:scale>
          <a:sx n="159" d="100"/>
          <a:sy n="159" d="100"/>
        </p:scale>
        <p:origin x="216" y="132"/>
      </p:cViewPr>
      <p:guideLst>
        <p:guide orient="horz" pos="2160"/>
        <p:guide pos="3840"/>
      </p:guideLst>
    </p:cSldViewPr>
  </p:slideViewPr>
  <p:outlineViewPr>
    <p:cViewPr>
      <p:scale>
        <a:sx n="33" d="100"/>
        <a:sy n="33" d="100"/>
      </p:scale>
      <p:origin x="0" y="-22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86C039F-FA0D-47FC-97AE-F48D28B71CD8}" type="datetimeFigureOut">
              <a:rPr lang="de-CH"/>
              <a:pPr>
                <a:defRPr/>
              </a:pPr>
              <a:t>19.12.2019</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de-CH"/>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4396B740-0B90-4DBA-9CD2-098A8B1B6EFB}" type="slidenum">
              <a:rPr lang="de-CH"/>
              <a:pPr>
                <a:defRPr/>
              </a:pPr>
              <a:t>‹Nr.›</a:t>
            </a:fld>
            <a:endParaRPr lang="de-CH"/>
          </a:p>
        </p:txBody>
      </p:sp>
    </p:spTree>
    <p:extLst>
      <p:ext uri="{BB962C8B-B14F-4D97-AF65-F5344CB8AC3E}">
        <p14:creationId xmlns:p14="http://schemas.microsoft.com/office/powerpoint/2010/main" val="1687177632"/>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mn-lt"/>
        <a:ea typeface="+mn-ea"/>
        <a:cs typeface="+mn-cs"/>
      </a:defRPr>
    </a:lvl1pPr>
    <a:lvl2pPr marL="455613" algn="l" defTabSz="911225" rtl="0" eaLnBrk="0" fontAlgn="base" hangingPunct="0">
      <a:spcBef>
        <a:spcPct val="30000"/>
      </a:spcBef>
      <a:spcAft>
        <a:spcPct val="0"/>
      </a:spcAft>
      <a:defRPr sz="1200" kern="1200">
        <a:solidFill>
          <a:schemeClr val="tx1"/>
        </a:solidFill>
        <a:latin typeface="+mn-lt"/>
        <a:ea typeface="+mn-ea"/>
        <a:cs typeface="+mn-cs"/>
      </a:defRPr>
    </a:lvl2pPr>
    <a:lvl3pPr marL="911225" algn="l" defTabSz="911225" rtl="0" eaLnBrk="0" fontAlgn="base" hangingPunct="0">
      <a:spcBef>
        <a:spcPct val="30000"/>
      </a:spcBef>
      <a:spcAft>
        <a:spcPct val="0"/>
      </a:spcAft>
      <a:defRPr sz="1200" kern="1200">
        <a:solidFill>
          <a:schemeClr val="tx1"/>
        </a:solidFill>
        <a:latin typeface="+mn-lt"/>
        <a:ea typeface="+mn-ea"/>
        <a:cs typeface="+mn-cs"/>
      </a:defRPr>
    </a:lvl3pPr>
    <a:lvl4pPr marL="1366838" algn="l" defTabSz="911225" rtl="0" eaLnBrk="0" fontAlgn="base" hangingPunct="0">
      <a:spcBef>
        <a:spcPct val="30000"/>
      </a:spcBef>
      <a:spcAft>
        <a:spcPct val="0"/>
      </a:spcAft>
      <a:defRPr sz="1200" kern="1200">
        <a:solidFill>
          <a:schemeClr val="tx1"/>
        </a:solidFill>
        <a:latin typeface="+mn-lt"/>
        <a:ea typeface="+mn-ea"/>
        <a:cs typeface="+mn-cs"/>
      </a:defRPr>
    </a:lvl4pPr>
    <a:lvl5pPr marL="1824038" algn="l" defTabSz="911225" rtl="0" eaLnBrk="0" fontAlgn="base" hangingPunct="0">
      <a:spcBef>
        <a:spcPct val="30000"/>
      </a:spcBef>
      <a:spcAft>
        <a:spcPct val="0"/>
      </a:spcAft>
      <a:defRPr sz="1200" kern="1200">
        <a:solidFill>
          <a:schemeClr val="tx1"/>
        </a:solidFill>
        <a:latin typeface="+mn-lt"/>
        <a:ea typeface="+mn-ea"/>
        <a:cs typeface="+mn-cs"/>
      </a:defRPr>
    </a:lvl5pPr>
    <a:lvl6pPr marL="2280353" algn="l" defTabSz="912141" rtl="0" eaLnBrk="1" latinLnBrk="0" hangingPunct="1">
      <a:defRPr sz="1200" kern="1200">
        <a:solidFill>
          <a:schemeClr val="tx1"/>
        </a:solidFill>
        <a:latin typeface="+mn-lt"/>
        <a:ea typeface="+mn-ea"/>
        <a:cs typeface="+mn-cs"/>
      </a:defRPr>
    </a:lvl6pPr>
    <a:lvl7pPr marL="2736424" algn="l" defTabSz="912141" rtl="0" eaLnBrk="1" latinLnBrk="0" hangingPunct="1">
      <a:defRPr sz="1200" kern="1200">
        <a:solidFill>
          <a:schemeClr val="tx1"/>
        </a:solidFill>
        <a:latin typeface="+mn-lt"/>
        <a:ea typeface="+mn-ea"/>
        <a:cs typeface="+mn-cs"/>
      </a:defRPr>
    </a:lvl7pPr>
    <a:lvl8pPr marL="3192496" algn="l" defTabSz="912141" rtl="0" eaLnBrk="1" latinLnBrk="0" hangingPunct="1">
      <a:defRPr sz="1200" kern="1200">
        <a:solidFill>
          <a:schemeClr val="tx1"/>
        </a:solidFill>
        <a:latin typeface="+mn-lt"/>
        <a:ea typeface="+mn-ea"/>
        <a:cs typeface="+mn-cs"/>
      </a:defRPr>
    </a:lvl8pPr>
    <a:lvl9pPr marL="3648566" algn="l" defTabSz="91214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6.jp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4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4" y="3886200"/>
            <a:ext cx="8534400" cy="1752600"/>
          </a:xfrm>
        </p:spPr>
        <p:txBody>
          <a:bodyPr/>
          <a:lstStyle>
            <a:lvl1pPr marL="0" indent="0" algn="ctr">
              <a:buNone/>
              <a:defRPr/>
            </a:lvl1pPr>
            <a:lvl2pPr marL="456065" indent="0" algn="ctr">
              <a:buNone/>
              <a:defRPr/>
            </a:lvl2pPr>
            <a:lvl3pPr marL="912141" indent="0" algn="ctr">
              <a:buNone/>
              <a:defRPr/>
            </a:lvl3pPr>
            <a:lvl4pPr marL="1368212" indent="0" algn="ctr">
              <a:buNone/>
              <a:defRPr/>
            </a:lvl4pPr>
            <a:lvl5pPr marL="1824282" indent="0" algn="ctr">
              <a:buNone/>
              <a:defRPr/>
            </a:lvl5pPr>
            <a:lvl6pPr marL="2280353" indent="0" algn="ctr">
              <a:buNone/>
              <a:defRPr/>
            </a:lvl6pPr>
            <a:lvl7pPr marL="2736424" indent="0" algn="ctr">
              <a:buNone/>
              <a:defRPr/>
            </a:lvl7pPr>
            <a:lvl8pPr marL="3192496" indent="0" algn="ctr">
              <a:buNone/>
              <a:defRPr/>
            </a:lvl8pPr>
            <a:lvl9pPr marL="3648566" indent="0" algn="ctr">
              <a:buNone/>
              <a:defRPr/>
            </a:lvl9pPr>
          </a:lstStyle>
          <a:p>
            <a:r>
              <a:rPr lang="de-DE"/>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5E05B92-0C6A-4267-BABD-13F42ABD2889}" type="slidenum">
              <a:rPr lang="de-DE"/>
              <a:pPr>
                <a:defRPr/>
              </a:pPr>
              <a:t>‹Nr.›</a:t>
            </a:fld>
            <a:endParaRPr lang="de-DE"/>
          </a:p>
        </p:txBody>
      </p:sp>
    </p:spTree>
    <p:extLst>
      <p:ext uri="{BB962C8B-B14F-4D97-AF65-F5344CB8AC3E}">
        <p14:creationId xmlns:p14="http://schemas.microsoft.com/office/powerpoint/2010/main" val="224361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4B918A3-E8E0-4BED-B914-74F738C6AEA4}" type="slidenum">
              <a:rPr lang="de-DE"/>
              <a:pPr>
                <a:defRPr/>
              </a:pPr>
              <a:t>‹Nr.›</a:t>
            </a:fld>
            <a:endParaRPr lang="de-DE"/>
          </a:p>
        </p:txBody>
      </p:sp>
    </p:spTree>
    <p:extLst>
      <p:ext uri="{BB962C8B-B14F-4D97-AF65-F5344CB8AC3E}">
        <p14:creationId xmlns:p14="http://schemas.microsoft.com/office/powerpoint/2010/main" val="20086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3"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0FE5876-C3BA-4987-B3C7-7CAE26056FD8}" type="slidenum">
              <a:rPr lang="de-DE"/>
              <a:pPr>
                <a:defRPr/>
              </a:pPr>
              <a:t>‹Nr.›</a:t>
            </a:fld>
            <a:endParaRPr lang="de-DE"/>
          </a:p>
        </p:txBody>
      </p:sp>
    </p:spTree>
    <p:extLst>
      <p:ext uri="{BB962C8B-B14F-4D97-AF65-F5344CB8AC3E}">
        <p14:creationId xmlns:p14="http://schemas.microsoft.com/office/powerpoint/2010/main" val="4029993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49309DE-172F-4228-8CD0-1B46E548762F}" type="slidenum">
              <a:rPr lang="de-DE"/>
              <a:pPr>
                <a:defRPr/>
              </a:pPr>
              <a:t>‹Nr.›</a:t>
            </a:fld>
            <a:endParaRPr lang="de-DE"/>
          </a:p>
        </p:txBody>
      </p:sp>
    </p:spTree>
    <p:extLst>
      <p:ext uri="{BB962C8B-B14F-4D97-AF65-F5344CB8AC3E}">
        <p14:creationId xmlns:p14="http://schemas.microsoft.com/office/powerpoint/2010/main" val="390998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814960"/>
            <a:ext cx="10363200" cy="1470025"/>
          </a:xfrm>
        </p:spPr>
        <p:txBody>
          <a:bodyPr/>
          <a:lstStyle>
            <a:lvl1pPr algn="ctr">
              <a:defRPr>
                <a:solidFill>
                  <a:srgbClr val="C1002C"/>
                </a:solidFill>
                <a:latin typeface="Arial" pitchFamily="34" charset="0"/>
                <a:cs typeface="Arial" pitchFamily="34" charset="0"/>
              </a:defRPr>
            </a:lvl1pPr>
          </a:lstStyle>
          <a:p>
            <a:r>
              <a:rPr lang="de-DE"/>
              <a:t>Titelmasterformat durch Klicken bearbeiten</a:t>
            </a:r>
            <a:endParaRPr lang="de-CH"/>
          </a:p>
        </p:txBody>
      </p:sp>
      <p:sp>
        <p:nvSpPr>
          <p:cNvPr id="3" name="Untertitel 2"/>
          <p:cNvSpPr>
            <a:spLocks noGrp="1"/>
          </p:cNvSpPr>
          <p:nvPr>
            <p:ph type="subTitle" idx="1"/>
          </p:nvPr>
        </p:nvSpPr>
        <p:spPr>
          <a:xfrm>
            <a:off x="1828800" y="3645024"/>
            <a:ext cx="8534400" cy="1752600"/>
          </a:xfrm>
          <a:prstGeom prst="rect">
            <a:avLst/>
          </a:prstGeo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051" r="14134"/>
          <a:stretch/>
        </p:blipFill>
        <p:spPr>
          <a:xfrm>
            <a:off x="524176" y="-2354"/>
            <a:ext cx="2499483" cy="1332000"/>
          </a:xfrm>
          <a:prstGeom prst="rect">
            <a:avLst/>
          </a:prstGeom>
        </p:spPr>
      </p:pic>
      <p:sp>
        <p:nvSpPr>
          <p:cNvPr id="10" name="Datumsplatzhalter 3"/>
          <p:cNvSpPr>
            <a:spLocks noGrp="1"/>
          </p:cNvSpPr>
          <p:nvPr>
            <p:ph type="dt" sz="half" idx="10"/>
          </p:nvPr>
        </p:nvSpPr>
        <p:spPr>
          <a:xfrm>
            <a:off x="8880309" y="6285954"/>
            <a:ext cx="2844800" cy="365125"/>
          </a:xfrm>
          <a:prstGeom prst="rect">
            <a:avLst/>
          </a:prstGeom>
        </p:spPr>
        <p:txBody>
          <a:bodyPr/>
          <a:lstStyle>
            <a:lvl1pPr algn="r">
              <a:defRPr/>
            </a:lvl1pPr>
          </a:lstStyle>
          <a:p>
            <a:pPr fontAlgn="auto">
              <a:spcBef>
                <a:spcPts val="0"/>
              </a:spcBef>
              <a:spcAft>
                <a:spcPts val="0"/>
              </a:spcAft>
            </a:pPr>
            <a:endParaRPr lang="de-CH" sz="1800" dirty="0">
              <a:solidFill>
                <a:prstClr val="black"/>
              </a:solidFill>
              <a:latin typeface="Arial"/>
            </a:endParaRPr>
          </a:p>
        </p:txBody>
      </p:sp>
      <p:sp>
        <p:nvSpPr>
          <p:cNvPr id="11" name="Rechteck 10"/>
          <p:cNvSpPr/>
          <p:nvPr userDrawn="1"/>
        </p:nvSpPr>
        <p:spPr>
          <a:xfrm>
            <a:off x="524176" y="6309320"/>
            <a:ext cx="182740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CH" sz="1800">
              <a:solidFill>
                <a:prstClr val="white"/>
              </a:solidFill>
            </a:endParaRPr>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176" y="6381329"/>
            <a:ext cx="6527800" cy="233519"/>
          </a:xfrm>
          <a:prstGeom prst="rect">
            <a:avLst/>
          </a:prstGeom>
        </p:spPr>
      </p:pic>
    </p:spTree>
    <p:extLst>
      <p:ext uri="{BB962C8B-B14F-4D97-AF65-F5344CB8AC3E}">
        <p14:creationId xmlns:p14="http://schemas.microsoft.com/office/powerpoint/2010/main" val="378038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a:t>Titelmasterformat durch Klicken bearbeiten</a:t>
            </a:r>
            <a:endParaRPr lang="de-CH"/>
          </a:p>
        </p:txBody>
      </p:sp>
      <p:sp>
        <p:nvSpPr>
          <p:cNvPr id="3" name="Inhaltsplatzhalter 2"/>
          <p:cNvSpPr>
            <a:spLocks noGrp="1"/>
          </p:cNvSpPr>
          <p:nvPr>
            <p:ph idx="1"/>
          </p:nvPr>
        </p:nvSpPr>
        <p:spPr>
          <a:xfrm>
            <a:off x="609600" y="1600201"/>
            <a:ext cx="10972800" cy="4525963"/>
          </a:xfrm>
          <a:prstGeom prst="rect">
            <a:avLst/>
          </a:prstGeom>
        </p:spPr>
        <p:txBody>
          <a:bodyPr/>
          <a:lstStyle>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Foliennummernplatzhalter 5"/>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cxnSp>
        <p:nvCxnSpPr>
          <p:cNvPr id="7" name="Gerade Verbindung 6"/>
          <p:cNvCxnSpPr/>
          <p:nvPr userDrawn="1"/>
        </p:nvCxnSpPr>
        <p:spPr>
          <a:xfrm>
            <a:off x="623392" y="1196752"/>
            <a:ext cx="10945216" cy="0"/>
          </a:xfrm>
          <a:prstGeom prst="line">
            <a:avLst/>
          </a:prstGeom>
          <a:ln w="12700" cmpd="sng">
            <a:solidFill>
              <a:srgbClr val="C10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209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
    <p:spTree>
      <p:nvGrpSpPr>
        <p:cNvPr id="1" name=""/>
        <p:cNvGrpSpPr/>
        <p:nvPr/>
      </p:nvGrpSpPr>
      <p:grpSpPr>
        <a:xfrm>
          <a:off x="0" y="0"/>
          <a:ext cx="0" cy="0"/>
          <a:chOff x="0" y="0"/>
          <a:chExt cx="0" cy="0"/>
        </a:xfrm>
      </p:grpSpPr>
      <p:sp>
        <p:nvSpPr>
          <p:cNvPr id="2" name="Titel 1"/>
          <p:cNvSpPr>
            <a:spLocks noGrp="1"/>
          </p:cNvSpPr>
          <p:nvPr>
            <p:ph type="title"/>
          </p:nvPr>
        </p:nvSpPr>
        <p:spPr>
          <a:xfrm>
            <a:off x="963084" y="2498974"/>
            <a:ext cx="10363200" cy="1866131"/>
          </a:xfrm>
        </p:spPr>
        <p:txBody>
          <a:bodyPr anchor="t"/>
          <a:lstStyle>
            <a:lvl1pPr algn="ctr">
              <a:defRPr sz="4000" b="1" cap="all"/>
            </a:lvl1pPr>
          </a:lstStyle>
          <a:p>
            <a:r>
              <a:rPr lang="de-DE"/>
              <a:t>Titelmasterformat durch Klicken bearbeiten</a:t>
            </a:r>
            <a:endParaRPr lang="de-CH" dirty="0"/>
          </a:p>
        </p:txBody>
      </p:sp>
      <p:sp>
        <p:nvSpPr>
          <p:cNvPr id="3" name="Textplatzhalter 2"/>
          <p:cNvSpPr>
            <a:spLocks noGrp="1"/>
          </p:cNvSpPr>
          <p:nvPr>
            <p:ph type="body" idx="1"/>
          </p:nvPr>
        </p:nvSpPr>
        <p:spPr>
          <a:xfrm>
            <a:off x="963084" y="980729"/>
            <a:ext cx="10363200" cy="1500187"/>
          </a:xfrm>
          <a:prstGeom prst="rect">
            <a:avLst/>
          </a:prstGeom>
        </p:spPr>
        <p:txBody>
          <a:bodyPr anchor="b"/>
          <a:lstStyle>
            <a:lvl1pPr marL="0" indent="0" algn="ctr">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84518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628800"/>
            <a:ext cx="5384800" cy="4525963"/>
          </a:xfrm>
          <a:prstGeom prst="rect">
            <a:avLst/>
          </a:prstGeo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dirty="0">
              <a:solidFill>
                <a:prstClr val="black">
                  <a:tint val="75000"/>
                </a:prstClr>
              </a:solidFill>
            </a:endParaRPr>
          </a:p>
        </p:txBody>
      </p:sp>
      <p:sp>
        <p:nvSpPr>
          <p:cNvPr id="8" name="Inhaltsplatzhalter 2"/>
          <p:cNvSpPr>
            <a:spLocks noGrp="1"/>
          </p:cNvSpPr>
          <p:nvPr>
            <p:ph sz="half" idx="13"/>
          </p:nvPr>
        </p:nvSpPr>
        <p:spPr>
          <a:xfrm>
            <a:off x="6192011" y="1628800"/>
            <a:ext cx="5384800" cy="4525963"/>
          </a:xfrm>
          <a:prstGeom prst="rect">
            <a:avLst/>
          </a:prstGeo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2" name="Titel 1"/>
          <p:cNvSpPr>
            <a:spLocks noGrp="1"/>
          </p:cNvSpPr>
          <p:nvPr>
            <p:ph type="title"/>
          </p:nvPr>
        </p:nvSpPr>
        <p:spPr>
          <a:xfrm>
            <a:off x="609600" y="274638"/>
            <a:ext cx="10972800" cy="1143000"/>
          </a:xfrm>
        </p:spPr>
        <p:txBody>
          <a:bodyPr/>
          <a:lstStyle/>
          <a:p>
            <a:r>
              <a:rPr lang="de-DE"/>
              <a:t>Titelmasterformat durch Klicken bearbeiten</a:t>
            </a:r>
            <a:endParaRPr lang="de-CH"/>
          </a:p>
        </p:txBody>
      </p:sp>
      <p:cxnSp>
        <p:nvCxnSpPr>
          <p:cNvPr id="13" name="Gerade Verbindung 12"/>
          <p:cNvCxnSpPr/>
          <p:nvPr userDrawn="1"/>
        </p:nvCxnSpPr>
        <p:spPr>
          <a:xfrm>
            <a:off x="623392" y="1196752"/>
            <a:ext cx="10945216" cy="0"/>
          </a:xfrm>
          <a:prstGeom prst="line">
            <a:avLst/>
          </a:prstGeom>
          <a:ln w="12700" cmpd="sng">
            <a:solidFill>
              <a:srgbClr val="C10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70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solidFill>
                  <a:srgbClr val="C1002C"/>
                </a:solidFill>
              </a:defRPr>
            </a:lvl1pPr>
          </a:lstStyle>
          <a:p>
            <a:r>
              <a:rPr lang="de-DE"/>
              <a:t>Titelmasterformat durch Klicken bearbeiten</a:t>
            </a:r>
            <a:endParaRPr lang="de-CH" dirty="0"/>
          </a:p>
        </p:txBody>
      </p:sp>
      <p:sp>
        <p:nvSpPr>
          <p:cNvPr id="3" name="Inhaltsplatzhalter 2"/>
          <p:cNvSpPr>
            <a:spLocks noGrp="1"/>
          </p:cNvSpPr>
          <p:nvPr>
            <p:ph idx="1"/>
          </p:nvPr>
        </p:nvSpPr>
        <p:spPr>
          <a:xfrm>
            <a:off x="4766733" y="273051"/>
            <a:ext cx="6815667" cy="5853113"/>
          </a:xfrm>
          <a:prstGeom prst="rect">
            <a:avLst/>
          </a:prstGeo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4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760294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Foliennummernplatzhalter 5"/>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dirty="0">
              <a:solidFill>
                <a:prstClr val="black">
                  <a:tint val="75000"/>
                </a:prstClr>
              </a:solidFill>
            </a:endParaRPr>
          </a:p>
        </p:txBody>
      </p:sp>
      <p:sp>
        <p:nvSpPr>
          <p:cNvPr id="7" name="Titel 1"/>
          <p:cNvSpPr>
            <a:spLocks noGrp="1"/>
          </p:cNvSpPr>
          <p:nvPr>
            <p:ph type="title"/>
          </p:nvPr>
        </p:nvSpPr>
        <p:spPr>
          <a:xfrm>
            <a:off x="609600" y="274638"/>
            <a:ext cx="10972800" cy="1143000"/>
          </a:xfrm>
        </p:spPr>
        <p:txBody>
          <a:bodyPr/>
          <a:lstStyle/>
          <a:p>
            <a:r>
              <a:rPr lang="de-DE"/>
              <a:t>Titelmasterformat durch Klicken bearbeiten</a:t>
            </a:r>
            <a:endParaRPr lang="de-CH"/>
          </a:p>
        </p:txBody>
      </p:sp>
      <p:cxnSp>
        <p:nvCxnSpPr>
          <p:cNvPr id="8" name="Gerade Verbindung 7"/>
          <p:cNvCxnSpPr/>
          <p:nvPr userDrawn="1"/>
        </p:nvCxnSpPr>
        <p:spPr>
          <a:xfrm>
            <a:off x="623392" y="1196752"/>
            <a:ext cx="10945216" cy="0"/>
          </a:xfrm>
          <a:prstGeom prst="line">
            <a:avLst/>
          </a:prstGeom>
          <a:ln w="12700" cmpd="sng">
            <a:solidFill>
              <a:srgbClr val="C10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14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solidFill>
                  <a:srgbClr val="C1002C"/>
                </a:solidFill>
              </a:defRPr>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61901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8E28397-3A05-4F56-87CD-34950C301F87}" type="slidenum">
              <a:rPr lang="de-DE"/>
              <a:pPr>
                <a:defRPr/>
              </a:pPr>
              <a:t>‹Nr.›</a:t>
            </a:fld>
            <a:endParaRPr lang="de-DE"/>
          </a:p>
        </p:txBody>
      </p:sp>
    </p:spTree>
    <p:extLst>
      <p:ext uri="{BB962C8B-B14F-4D97-AF65-F5344CB8AC3E}">
        <p14:creationId xmlns:p14="http://schemas.microsoft.com/office/powerpoint/2010/main" val="38553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r hochformati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27381" y="1196752"/>
            <a:ext cx="355239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
        <p:nvSpPr>
          <p:cNvPr id="6" name="Bildplatzhalter 2"/>
          <p:cNvSpPr>
            <a:spLocks noGrp="1"/>
          </p:cNvSpPr>
          <p:nvPr>
            <p:ph type="pic" idx="13"/>
          </p:nvPr>
        </p:nvSpPr>
        <p:spPr>
          <a:xfrm>
            <a:off x="4271797" y="1196752"/>
            <a:ext cx="355239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8" name="Bildplatzhalter 2"/>
          <p:cNvSpPr>
            <a:spLocks noGrp="1"/>
          </p:cNvSpPr>
          <p:nvPr>
            <p:ph type="pic" idx="14"/>
          </p:nvPr>
        </p:nvSpPr>
        <p:spPr>
          <a:xfrm>
            <a:off x="8016213" y="1196752"/>
            <a:ext cx="355239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Tree>
    <p:extLst>
      <p:ext uri="{BB962C8B-B14F-4D97-AF65-F5344CB8AC3E}">
        <p14:creationId xmlns:p14="http://schemas.microsoft.com/office/powerpoint/2010/main" val="3790706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 querformati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27381" y="1196752"/>
            <a:ext cx="3552395" cy="20162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
        <p:nvSpPr>
          <p:cNvPr id="6" name="Bildplatzhalter 2"/>
          <p:cNvSpPr>
            <a:spLocks noGrp="1"/>
          </p:cNvSpPr>
          <p:nvPr>
            <p:ph type="pic" idx="13"/>
          </p:nvPr>
        </p:nvSpPr>
        <p:spPr>
          <a:xfrm>
            <a:off x="527381" y="3356992"/>
            <a:ext cx="3552395" cy="20162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8" name="Bildplatzhalter 2"/>
          <p:cNvSpPr>
            <a:spLocks noGrp="1"/>
          </p:cNvSpPr>
          <p:nvPr>
            <p:ph type="pic" idx="14"/>
          </p:nvPr>
        </p:nvSpPr>
        <p:spPr>
          <a:xfrm>
            <a:off x="4271797" y="1196752"/>
            <a:ext cx="7296811" cy="41764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Tree>
    <p:extLst>
      <p:ext uri="{BB962C8B-B14F-4D97-AF65-F5344CB8AC3E}">
        <p14:creationId xmlns:p14="http://schemas.microsoft.com/office/powerpoint/2010/main" val="2771871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Fusszeile">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810748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Nur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06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p:nvPicPr>
        <p:blipFill>
          <a:blip r:embed="rId2" cstate="print"/>
          <a:srcRect/>
          <a:stretch>
            <a:fillRect/>
          </a:stretch>
        </p:blipFill>
        <p:spPr bwMode="auto">
          <a:xfrm>
            <a:off x="1245704" y="381000"/>
            <a:ext cx="4876800" cy="509588"/>
          </a:xfrm>
          <a:prstGeom prst="rect">
            <a:avLst/>
          </a:prstGeom>
          <a:noFill/>
        </p:spPr>
      </p:pic>
      <p:pic>
        <p:nvPicPr>
          <p:cNvPr id="4" name="Grafik 3" descr="BFH_Logo_B_de_100_4CC.gif"/>
          <p:cNvPicPr>
            <a:picLocks noChangeAspect="1"/>
          </p:cNvPicPr>
          <p:nvPr userDrawn="1"/>
        </p:nvPicPr>
        <p:blipFill>
          <a:blip r:embed="rId3" cstate="print"/>
          <a:stretch>
            <a:fillRect/>
          </a:stretch>
        </p:blipFill>
        <p:spPr>
          <a:xfrm>
            <a:off x="10295069" y="5609119"/>
            <a:ext cx="1465131" cy="630031"/>
          </a:xfrm>
          <a:prstGeom prst="rect">
            <a:avLst/>
          </a:prstGeom>
        </p:spPr>
      </p:pic>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7066" y="1412876"/>
            <a:ext cx="1824935" cy="1048001"/>
          </a:xfrm>
          <a:prstGeom prst="rect">
            <a:avLst/>
          </a:prstGeom>
        </p:spPr>
      </p:pic>
    </p:spTree>
    <p:extLst>
      <p:ext uri="{BB962C8B-B14F-4D97-AF65-F5344CB8AC3E}">
        <p14:creationId xmlns:p14="http://schemas.microsoft.com/office/powerpoint/2010/main" val="450079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9045" y="1412876"/>
            <a:ext cx="1002956" cy="575965"/>
          </a:xfrm>
          <a:prstGeom prst="rect">
            <a:avLst/>
          </a:prstGeom>
        </p:spPr>
      </p:pic>
      <p:sp>
        <p:nvSpPr>
          <p:cNvPr id="6" name="Rectangle 3"/>
          <p:cNvSpPr>
            <a:spLocks noGrp="1" noChangeArrowheads="1"/>
          </p:cNvSpPr>
          <p:nvPr>
            <p:ph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146610377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und Inhalt ohne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p>
            <a:r>
              <a:rPr lang="de-DE" dirty="0"/>
              <a:t>Titelmaster durch Klicken bearbeiten</a:t>
            </a:r>
            <a:endParaRPr lang="de-CH" dirty="0"/>
          </a:p>
        </p:txBody>
      </p:sp>
      <p:sp>
        <p:nvSpPr>
          <p:cNvPr id="4" name="Rectangle 3"/>
          <p:cNvSpPr>
            <a:spLocks noGrp="1" noChangeArrowheads="1"/>
          </p:cNvSpPr>
          <p:nvPr>
            <p:ph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43346299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lie_mit_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38399" y="280526"/>
            <a:ext cx="10327504" cy="648072"/>
          </a:xfrm>
        </p:spPr>
        <p:txBody>
          <a:bodyPr/>
          <a:lstStyle/>
          <a:p>
            <a:r>
              <a:rPr lang="de-DE" dirty="0"/>
              <a:t>Titelmaster durch Klicken bearbeiten</a:t>
            </a:r>
            <a:endParaRPr lang="de-CH" dirty="0"/>
          </a:p>
        </p:txBody>
      </p:sp>
      <p:sp>
        <p:nvSpPr>
          <p:cNvPr id="4" name="Bildplatzhalter 3"/>
          <p:cNvSpPr>
            <a:spLocks noGrp="1"/>
          </p:cNvSpPr>
          <p:nvPr>
            <p:ph type="pic" sz="quarter" idx="10"/>
          </p:nvPr>
        </p:nvSpPr>
        <p:spPr>
          <a:xfrm>
            <a:off x="1775885" y="1412876"/>
            <a:ext cx="9977967" cy="4824413"/>
          </a:xfrm>
        </p:spPr>
        <p:txBody>
          <a:bodyPr anchor="ctr"/>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1618862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anzseitiges_Bild">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12192000" cy="6858000"/>
          </a:xfrm>
        </p:spPr>
        <p:txBody>
          <a:bodyPr/>
          <a:lstStyle/>
          <a:p>
            <a:r>
              <a:rPr lang="de-DE"/>
              <a:t>Bild durch Klicken auf Symbol hinzufügen</a:t>
            </a:r>
            <a:endParaRPr lang="de-CH"/>
          </a:p>
        </p:txBody>
      </p:sp>
    </p:spTree>
    <p:extLst>
      <p:ext uri="{BB962C8B-B14F-4D97-AF65-F5344CB8AC3E}">
        <p14:creationId xmlns:p14="http://schemas.microsoft.com/office/powerpoint/2010/main" val="3264205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folie_hel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0" y="3004457"/>
            <a:ext cx="10515600" cy="1558018"/>
          </a:xfrm>
        </p:spPr>
        <p:txBody>
          <a:bodyPr anchor="t" anchorCtr="0">
            <a:normAutofit/>
          </a:bodyPr>
          <a:lstStyle>
            <a:lvl1pPr>
              <a:defRPr sz="4800">
                <a:solidFill>
                  <a:schemeClr val="accent1">
                    <a:lumMod val="75000"/>
                  </a:schemeClr>
                </a:solidFill>
              </a:defRPr>
            </a:lvl1pPr>
          </a:lstStyle>
          <a:p>
            <a:r>
              <a:rPr lang="de-DE"/>
              <a:t>Titelmasterformat durch Klicken bearbeiten</a:t>
            </a:r>
            <a:endParaRPr lang="de-CH" dirty="0"/>
          </a:p>
        </p:txBody>
      </p:sp>
      <p:sp>
        <p:nvSpPr>
          <p:cNvPr id="3" name="Textplatzhalter 2"/>
          <p:cNvSpPr>
            <a:spLocks noGrp="1"/>
          </p:cNvSpPr>
          <p:nvPr>
            <p:ph type="body" idx="1" hasCustomPrompt="1"/>
          </p:nvPr>
        </p:nvSpPr>
        <p:spPr>
          <a:xfrm>
            <a:off x="831850" y="4589463"/>
            <a:ext cx="10515600" cy="1500187"/>
          </a:xfrm>
        </p:spPr>
        <p:txBody>
          <a:bodyPr/>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Vortragender, Rolle</a:t>
            </a:r>
          </a:p>
        </p:txBody>
      </p:sp>
      <p:sp>
        <p:nvSpPr>
          <p:cNvPr id="8" name="Ellipse 7"/>
          <p:cNvSpPr/>
          <p:nvPr/>
        </p:nvSpPr>
        <p:spPr>
          <a:xfrm>
            <a:off x="-562708" y="2873828"/>
            <a:ext cx="1125415" cy="112541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platzhalter 9"/>
          <p:cNvSpPr>
            <a:spLocks noGrp="1"/>
          </p:cNvSpPr>
          <p:nvPr>
            <p:ph type="body" sz="quarter" idx="10" hasCustomPrompt="1"/>
          </p:nvPr>
        </p:nvSpPr>
        <p:spPr>
          <a:xfrm>
            <a:off x="831850" y="6116638"/>
            <a:ext cx="10515600" cy="394693"/>
          </a:xfrm>
        </p:spPr>
        <p:txBody>
          <a:bodyPr>
            <a:noAutofit/>
          </a:bodyPr>
          <a:lstStyle>
            <a:lvl1pPr marL="0" indent="0" algn="l">
              <a:buNone/>
              <a:defRPr sz="1200" baseline="0">
                <a:solidFill>
                  <a:schemeClr val="tx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de-DE" dirty="0"/>
              <a:t>Ort, Datum</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9783" y="471719"/>
            <a:ext cx="3128738" cy="792000"/>
          </a:xfrm>
          <a:prstGeom prst="rect">
            <a:avLst/>
          </a:prstGeom>
        </p:spPr>
      </p:pic>
    </p:spTree>
    <p:extLst>
      <p:ext uri="{BB962C8B-B14F-4D97-AF65-F5344CB8AC3E}">
        <p14:creationId xmlns:p14="http://schemas.microsoft.com/office/powerpoint/2010/main" val="321700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2"/>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34"/>
            <a:ext cx="10363200" cy="1500187"/>
          </a:xfrm>
        </p:spPr>
        <p:txBody>
          <a:bodyPr anchor="b"/>
          <a:lstStyle>
            <a:lvl1pPr marL="0" indent="0">
              <a:buNone/>
              <a:defRPr sz="2000"/>
            </a:lvl1pPr>
            <a:lvl2pPr marL="456065" indent="0">
              <a:buNone/>
              <a:defRPr sz="1800"/>
            </a:lvl2pPr>
            <a:lvl3pPr marL="912141" indent="0">
              <a:buNone/>
              <a:defRPr sz="1600"/>
            </a:lvl3pPr>
            <a:lvl4pPr marL="1368212" indent="0">
              <a:buNone/>
              <a:defRPr sz="1400"/>
            </a:lvl4pPr>
            <a:lvl5pPr marL="1824282" indent="0">
              <a:buNone/>
              <a:defRPr sz="1400"/>
            </a:lvl5pPr>
            <a:lvl6pPr marL="2280353" indent="0">
              <a:buNone/>
              <a:defRPr sz="1400"/>
            </a:lvl6pPr>
            <a:lvl7pPr marL="2736424" indent="0">
              <a:buNone/>
              <a:defRPr sz="1400"/>
            </a:lvl7pPr>
            <a:lvl8pPr marL="3192496" indent="0">
              <a:buNone/>
              <a:defRPr sz="1400"/>
            </a:lvl8pPr>
            <a:lvl9pPr marL="3648566"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1F3DE0E-1366-4ECB-AC6B-87B75BF10E7E}" type="slidenum">
              <a:rPr lang="de-DE"/>
              <a:pPr>
                <a:defRPr/>
              </a:pPr>
              <a:t>‹Nr.›</a:t>
            </a:fld>
            <a:endParaRPr lang="de-DE"/>
          </a:p>
        </p:txBody>
      </p:sp>
    </p:spTree>
    <p:extLst>
      <p:ext uri="{BB962C8B-B14F-4D97-AF65-F5344CB8AC3E}">
        <p14:creationId xmlns:p14="http://schemas.microsoft.com/office/powerpoint/2010/main" val="3516146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folie_dunkel">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0" y="3004457"/>
            <a:ext cx="10515600" cy="1558018"/>
          </a:xfrm>
        </p:spPr>
        <p:txBody>
          <a:bodyPr anchor="t" anchorCtr="0">
            <a:normAutofit/>
          </a:bodyPr>
          <a:lstStyle>
            <a:lvl1pPr>
              <a:defRPr sz="4800">
                <a:solidFill>
                  <a:schemeClr val="bg1"/>
                </a:solidFill>
              </a:defRPr>
            </a:lvl1pPr>
          </a:lstStyle>
          <a:p>
            <a:r>
              <a:rPr lang="de-DE"/>
              <a:t>Titelmasterformat durch Klicken bearbeiten</a:t>
            </a:r>
            <a:endParaRPr lang="de-CH" dirty="0"/>
          </a:p>
        </p:txBody>
      </p:sp>
      <p:sp>
        <p:nvSpPr>
          <p:cNvPr id="3" name="Textplatzhalt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Vortragender, Rolle</a:t>
            </a:r>
          </a:p>
        </p:txBody>
      </p:sp>
      <p:sp>
        <p:nvSpPr>
          <p:cNvPr id="8" name="Ellipse 7"/>
          <p:cNvSpPr/>
          <p:nvPr/>
        </p:nvSpPr>
        <p:spPr>
          <a:xfrm>
            <a:off x="-562708" y="2873828"/>
            <a:ext cx="1125415" cy="11254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platzhalter 9"/>
          <p:cNvSpPr>
            <a:spLocks noGrp="1"/>
          </p:cNvSpPr>
          <p:nvPr>
            <p:ph type="body" sz="quarter" idx="10" hasCustomPrompt="1"/>
          </p:nvPr>
        </p:nvSpPr>
        <p:spPr>
          <a:xfrm>
            <a:off x="831850" y="6116638"/>
            <a:ext cx="10515600" cy="394693"/>
          </a:xfrm>
        </p:spPr>
        <p:txBody>
          <a:bodyPr>
            <a:noAutofit/>
          </a:bodyPr>
          <a:lstStyle>
            <a:lvl1pPr marL="0" indent="0" algn="l">
              <a:buNone/>
              <a:defRPr sz="1200" baseline="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de-DE" dirty="0"/>
              <a:t>Ort, Datum</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9783" y="471719"/>
            <a:ext cx="3128738" cy="792000"/>
          </a:xfrm>
          <a:prstGeom prst="rect">
            <a:avLst/>
          </a:prstGeom>
        </p:spPr>
      </p:pic>
    </p:spTree>
    <p:extLst>
      <p:ext uri="{BB962C8B-B14F-4D97-AF65-F5344CB8AC3E}">
        <p14:creationId xmlns:p14="http://schemas.microsoft.com/office/powerpoint/2010/main" val="360613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elfolie_grün">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0" y="3004457"/>
            <a:ext cx="10515600" cy="1558018"/>
          </a:xfrm>
        </p:spPr>
        <p:txBody>
          <a:bodyPr anchor="t" anchorCtr="0">
            <a:normAutofit/>
          </a:bodyPr>
          <a:lstStyle>
            <a:lvl1pPr>
              <a:defRPr sz="4800">
                <a:solidFill>
                  <a:schemeClr val="bg1"/>
                </a:solidFill>
              </a:defRPr>
            </a:lvl1pPr>
          </a:lstStyle>
          <a:p>
            <a:r>
              <a:rPr lang="de-DE"/>
              <a:t>Titelmasterformat durch Klicken bearbeiten</a:t>
            </a:r>
            <a:endParaRPr lang="de-CH" dirty="0"/>
          </a:p>
        </p:txBody>
      </p:sp>
      <p:sp>
        <p:nvSpPr>
          <p:cNvPr id="3" name="Textplatzhalt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Vortragender, Rolle</a:t>
            </a:r>
          </a:p>
        </p:txBody>
      </p:sp>
      <p:sp>
        <p:nvSpPr>
          <p:cNvPr id="8" name="Ellipse 7"/>
          <p:cNvSpPr/>
          <p:nvPr/>
        </p:nvSpPr>
        <p:spPr>
          <a:xfrm>
            <a:off x="-562708" y="2873828"/>
            <a:ext cx="1125415" cy="11254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platzhalter 9"/>
          <p:cNvSpPr>
            <a:spLocks noGrp="1"/>
          </p:cNvSpPr>
          <p:nvPr>
            <p:ph type="body" sz="quarter" idx="10" hasCustomPrompt="1"/>
          </p:nvPr>
        </p:nvSpPr>
        <p:spPr>
          <a:xfrm>
            <a:off x="831850" y="6116638"/>
            <a:ext cx="10515600" cy="394693"/>
          </a:xfrm>
        </p:spPr>
        <p:txBody>
          <a:bodyPr>
            <a:noAutofit/>
          </a:bodyPr>
          <a:lstStyle>
            <a:lvl1pPr marL="0" indent="0" algn="l">
              <a:buNone/>
              <a:defRPr sz="1200" baseline="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de-DE" dirty="0"/>
              <a:t>Ort, Datum</a:t>
            </a:r>
          </a:p>
        </p:txBody>
      </p:sp>
      <p:pic>
        <p:nvPicPr>
          <p:cNvPr id="12" name="Grafik 11"/>
          <p:cNvPicPr>
            <a:picLocks noChangeAspect="1"/>
          </p:cNvPicPr>
          <p:nvPr/>
        </p:nvPicPr>
        <p:blipFill>
          <a:blip r:embed="rId2">
            <a:clrChange>
              <a:clrFrom>
                <a:srgbClr val="6CAB36"/>
              </a:clrFrom>
              <a:clrTo>
                <a:srgbClr val="6CAB36">
                  <a:alpha val="0"/>
                </a:srgbClr>
              </a:clrTo>
            </a:clrChange>
          </a:blip>
          <a:stretch>
            <a:fillRect/>
          </a:stretch>
        </p:blipFill>
        <p:spPr>
          <a:xfrm>
            <a:off x="8608129" y="328589"/>
            <a:ext cx="3417090" cy="1134362"/>
          </a:xfrm>
          <a:prstGeom prst="rect">
            <a:avLst/>
          </a:prstGeom>
        </p:spPr>
      </p:pic>
    </p:spTree>
    <p:extLst>
      <p:ext uri="{BB962C8B-B14F-4D97-AF65-F5344CB8AC3E}">
        <p14:creationId xmlns:p14="http://schemas.microsoft.com/office/powerpoint/2010/main" val="3139621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bschnittsfolie_hel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6" name="Ellipse 5"/>
          <p:cNvSpPr/>
          <p:nvPr/>
        </p:nvSpPr>
        <p:spPr>
          <a:xfrm>
            <a:off x="-562708" y="2873828"/>
            <a:ext cx="1125415" cy="112541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Titel 1"/>
          <p:cNvSpPr>
            <a:spLocks noGrp="1"/>
          </p:cNvSpPr>
          <p:nvPr>
            <p:ph type="title" hasCustomPrompt="1"/>
          </p:nvPr>
        </p:nvSpPr>
        <p:spPr>
          <a:xfrm>
            <a:off x="831850" y="2594343"/>
            <a:ext cx="10515600" cy="1722475"/>
          </a:xfrm>
        </p:spPr>
        <p:txBody>
          <a:bodyPr lIns="0" anchor="ctr" anchorCtr="0">
            <a:normAutofit/>
          </a:bodyPr>
          <a:lstStyle>
            <a:lvl1pPr marL="0" indent="0">
              <a:buFont typeface="+mj-lt"/>
              <a:buNone/>
              <a:defRPr sz="4800">
                <a:solidFill>
                  <a:schemeClr val="accent1">
                    <a:lumMod val="75000"/>
                  </a:schemeClr>
                </a:solidFill>
              </a:defRPr>
            </a:lvl1pPr>
          </a:lstStyle>
          <a:p>
            <a:r>
              <a:rPr lang="de-DE" dirty="0"/>
              <a:t>Abschnittstitel</a:t>
            </a:r>
            <a:endParaRPr lang="de-CH" dirty="0"/>
          </a:p>
        </p:txBody>
      </p:sp>
      <p:sp>
        <p:nvSpPr>
          <p:cNvPr id="4" name="Freihandform 3"/>
          <p:cNvSpPr/>
          <p:nvPr/>
        </p:nvSpPr>
        <p:spPr>
          <a:xfrm>
            <a:off x="583369" y="4253031"/>
            <a:ext cx="8879606" cy="95692"/>
          </a:xfrm>
          <a:custGeom>
            <a:avLst/>
            <a:gdLst>
              <a:gd name="connsiteX0" fmla="*/ 150275 w 5147578"/>
              <a:gd name="connsiteY0" fmla="*/ 10633 h 98025"/>
              <a:gd name="connsiteX1" fmla="*/ 469252 w 5147578"/>
              <a:gd name="connsiteY1" fmla="*/ 63795 h 98025"/>
              <a:gd name="connsiteX2" fmla="*/ 4063057 w 5147578"/>
              <a:gd name="connsiteY2" fmla="*/ 95693 h 98025"/>
              <a:gd name="connsiteX3" fmla="*/ 5147578 w 5147578"/>
              <a:gd name="connsiteY3" fmla="*/ 0 h 98025"/>
            </a:gdLst>
            <a:ahLst/>
            <a:cxnLst>
              <a:cxn ang="0">
                <a:pos x="connsiteX0" y="connsiteY0"/>
              </a:cxn>
              <a:cxn ang="0">
                <a:pos x="connsiteX1" y="connsiteY1"/>
              </a:cxn>
              <a:cxn ang="0">
                <a:pos x="connsiteX2" y="connsiteY2"/>
              </a:cxn>
              <a:cxn ang="0">
                <a:pos x="connsiteX3" y="connsiteY3"/>
              </a:cxn>
            </a:cxnLst>
            <a:rect l="l" t="t" r="r" b="b"/>
            <a:pathLst>
              <a:path w="5147578" h="98025">
                <a:moveTo>
                  <a:pt x="150275" y="10633"/>
                </a:moveTo>
                <a:cubicBezTo>
                  <a:pt x="-16302" y="30125"/>
                  <a:pt x="-182878" y="49618"/>
                  <a:pt x="469252" y="63795"/>
                </a:cubicBezTo>
                <a:cubicBezTo>
                  <a:pt x="1121382" y="77972"/>
                  <a:pt x="3283336" y="106325"/>
                  <a:pt x="4063057" y="95693"/>
                </a:cubicBezTo>
                <a:cubicBezTo>
                  <a:pt x="4842778" y="85061"/>
                  <a:pt x="4995178" y="42530"/>
                  <a:pt x="5147578" y="0"/>
                </a:cubicBezTo>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57287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bschnittsfolie_dunkel">
    <p:bg>
      <p:bgPr>
        <a:solidFill>
          <a:schemeClr val="tx2"/>
        </a:solidFill>
        <a:effectLst/>
      </p:bgPr>
    </p:bg>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bg1"/>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6" name="Ellipse 5"/>
          <p:cNvSpPr/>
          <p:nvPr/>
        </p:nvSpPr>
        <p:spPr>
          <a:xfrm>
            <a:off x="-562708" y="2873828"/>
            <a:ext cx="1125415" cy="112541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Freihandform 10"/>
          <p:cNvSpPr/>
          <p:nvPr/>
        </p:nvSpPr>
        <p:spPr>
          <a:xfrm>
            <a:off x="583369" y="4253031"/>
            <a:ext cx="8879606" cy="95692"/>
          </a:xfrm>
          <a:custGeom>
            <a:avLst/>
            <a:gdLst>
              <a:gd name="connsiteX0" fmla="*/ 150275 w 5147578"/>
              <a:gd name="connsiteY0" fmla="*/ 10633 h 98025"/>
              <a:gd name="connsiteX1" fmla="*/ 469252 w 5147578"/>
              <a:gd name="connsiteY1" fmla="*/ 63795 h 98025"/>
              <a:gd name="connsiteX2" fmla="*/ 4063057 w 5147578"/>
              <a:gd name="connsiteY2" fmla="*/ 95693 h 98025"/>
              <a:gd name="connsiteX3" fmla="*/ 5147578 w 5147578"/>
              <a:gd name="connsiteY3" fmla="*/ 0 h 98025"/>
            </a:gdLst>
            <a:ahLst/>
            <a:cxnLst>
              <a:cxn ang="0">
                <a:pos x="connsiteX0" y="connsiteY0"/>
              </a:cxn>
              <a:cxn ang="0">
                <a:pos x="connsiteX1" y="connsiteY1"/>
              </a:cxn>
              <a:cxn ang="0">
                <a:pos x="connsiteX2" y="connsiteY2"/>
              </a:cxn>
              <a:cxn ang="0">
                <a:pos x="connsiteX3" y="connsiteY3"/>
              </a:cxn>
            </a:cxnLst>
            <a:rect l="l" t="t" r="r" b="b"/>
            <a:pathLst>
              <a:path w="5147578" h="98025">
                <a:moveTo>
                  <a:pt x="150275" y="10633"/>
                </a:moveTo>
                <a:cubicBezTo>
                  <a:pt x="-16302" y="30125"/>
                  <a:pt x="-182878" y="49618"/>
                  <a:pt x="469252" y="63795"/>
                </a:cubicBezTo>
                <a:cubicBezTo>
                  <a:pt x="1121382" y="77972"/>
                  <a:pt x="3283336" y="106325"/>
                  <a:pt x="4063057" y="95693"/>
                </a:cubicBezTo>
                <a:cubicBezTo>
                  <a:pt x="4842778" y="85061"/>
                  <a:pt x="4995178" y="42530"/>
                  <a:pt x="5147578"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itel 1"/>
          <p:cNvSpPr>
            <a:spLocks noGrp="1"/>
          </p:cNvSpPr>
          <p:nvPr>
            <p:ph type="title" hasCustomPrompt="1"/>
          </p:nvPr>
        </p:nvSpPr>
        <p:spPr>
          <a:xfrm>
            <a:off x="831850" y="2594343"/>
            <a:ext cx="10515600" cy="1722475"/>
          </a:xfrm>
        </p:spPr>
        <p:txBody>
          <a:bodyPr lIns="0" anchor="ctr" anchorCtr="0">
            <a:normAutofit/>
          </a:bodyPr>
          <a:lstStyle>
            <a:lvl1pPr marL="0" indent="0">
              <a:buFont typeface="+mj-lt"/>
              <a:buNone/>
              <a:defRPr sz="4800">
                <a:solidFill>
                  <a:schemeClr val="bg1"/>
                </a:solidFill>
              </a:defRPr>
            </a:lvl1pPr>
          </a:lstStyle>
          <a:p>
            <a:r>
              <a:rPr lang="de-DE" dirty="0"/>
              <a:t>Abschnittstitel</a:t>
            </a:r>
            <a:endParaRPr lang="de-CH" dirty="0"/>
          </a:p>
        </p:txBody>
      </p:sp>
    </p:spTree>
    <p:extLst>
      <p:ext uri="{BB962C8B-B14F-4D97-AF65-F5344CB8AC3E}">
        <p14:creationId xmlns:p14="http://schemas.microsoft.com/office/powerpoint/2010/main" val="3609077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bschnittsfolie_grün">
    <p:bg>
      <p:bgPr>
        <a:solidFill>
          <a:schemeClr val="accent1">
            <a:lumMod val="75000"/>
          </a:schemeClr>
        </a:solidFill>
        <a:effectLst/>
      </p:bgPr>
    </p:bg>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bg1"/>
                </a:solidFill>
              </a:defRPr>
            </a:lvl1pPr>
          </a:lstStyle>
          <a:p>
            <a:fld id="{F712ED2E-5FD5-4D9D-AA40-4AB98F8BFE40}" type="slidenum">
              <a:rPr lang="de-CH" smtClean="0"/>
              <a:pPr/>
              <a:t>‹Nr.›</a:t>
            </a:fld>
            <a:endParaRPr lang="de-CH"/>
          </a:p>
        </p:txBody>
      </p:sp>
      <p:sp>
        <p:nvSpPr>
          <p:cNvPr id="6" name="Ellipse 5"/>
          <p:cNvSpPr/>
          <p:nvPr/>
        </p:nvSpPr>
        <p:spPr>
          <a:xfrm>
            <a:off x="-562708" y="2873828"/>
            <a:ext cx="1125415" cy="11254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1" name="Grafik 10"/>
          <p:cNvPicPr>
            <a:picLocks noChangeAspect="1"/>
          </p:cNvPicPr>
          <p:nvPr/>
        </p:nvPicPr>
        <p:blipFill>
          <a:blip r:embed="rId2">
            <a:clrChange>
              <a:clrFrom>
                <a:srgbClr val="6CAB36"/>
              </a:clrFrom>
              <a:clrTo>
                <a:srgbClr val="6CAB36">
                  <a:alpha val="0"/>
                </a:srgbClr>
              </a:clrTo>
            </a:clrChange>
          </a:blip>
          <a:stretch>
            <a:fillRect/>
          </a:stretch>
        </p:blipFill>
        <p:spPr>
          <a:xfrm>
            <a:off x="10068381" y="328589"/>
            <a:ext cx="1956838" cy="649606"/>
          </a:xfrm>
          <a:prstGeom prst="rect">
            <a:avLst/>
          </a:prstGeom>
        </p:spPr>
      </p:pic>
      <p:sp>
        <p:nvSpPr>
          <p:cNvPr id="12" name="Freihandform 11"/>
          <p:cNvSpPr/>
          <p:nvPr/>
        </p:nvSpPr>
        <p:spPr>
          <a:xfrm>
            <a:off x="583369" y="4253031"/>
            <a:ext cx="8879606" cy="95692"/>
          </a:xfrm>
          <a:custGeom>
            <a:avLst/>
            <a:gdLst>
              <a:gd name="connsiteX0" fmla="*/ 150275 w 5147578"/>
              <a:gd name="connsiteY0" fmla="*/ 10633 h 98025"/>
              <a:gd name="connsiteX1" fmla="*/ 469252 w 5147578"/>
              <a:gd name="connsiteY1" fmla="*/ 63795 h 98025"/>
              <a:gd name="connsiteX2" fmla="*/ 4063057 w 5147578"/>
              <a:gd name="connsiteY2" fmla="*/ 95693 h 98025"/>
              <a:gd name="connsiteX3" fmla="*/ 5147578 w 5147578"/>
              <a:gd name="connsiteY3" fmla="*/ 0 h 98025"/>
            </a:gdLst>
            <a:ahLst/>
            <a:cxnLst>
              <a:cxn ang="0">
                <a:pos x="connsiteX0" y="connsiteY0"/>
              </a:cxn>
              <a:cxn ang="0">
                <a:pos x="connsiteX1" y="connsiteY1"/>
              </a:cxn>
              <a:cxn ang="0">
                <a:pos x="connsiteX2" y="connsiteY2"/>
              </a:cxn>
              <a:cxn ang="0">
                <a:pos x="connsiteX3" y="connsiteY3"/>
              </a:cxn>
            </a:cxnLst>
            <a:rect l="l" t="t" r="r" b="b"/>
            <a:pathLst>
              <a:path w="5147578" h="98025">
                <a:moveTo>
                  <a:pt x="150275" y="10633"/>
                </a:moveTo>
                <a:cubicBezTo>
                  <a:pt x="-16302" y="30125"/>
                  <a:pt x="-182878" y="49618"/>
                  <a:pt x="469252" y="63795"/>
                </a:cubicBezTo>
                <a:cubicBezTo>
                  <a:pt x="1121382" y="77972"/>
                  <a:pt x="3283336" y="106325"/>
                  <a:pt x="4063057" y="95693"/>
                </a:cubicBezTo>
                <a:cubicBezTo>
                  <a:pt x="4842778" y="85061"/>
                  <a:pt x="4995178" y="42530"/>
                  <a:pt x="5147578"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Titel 1"/>
          <p:cNvSpPr>
            <a:spLocks noGrp="1"/>
          </p:cNvSpPr>
          <p:nvPr>
            <p:ph type="title" hasCustomPrompt="1"/>
          </p:nvPr>
        </p:nvSpPr>
        <p:spPr>
          <a:xfrm>
            <a:off x="831850" y="2594343"/>
            <a:ext cx="10515600" cy="1722475"/>
          </a:xfrm>
        </p:spPr>
        <p:txBody>
          <a:bodyPr lIns="0" anchor="ctr" anchorCtr="0">
            <a:normAutofit/>
          </a:bodyPr>
          <a:lstStyle>
            <a:lvl1pPr marL="0" indent="0">
              <a:buFont typeface="+mj-lt"/>
              <a:buNone/>
              <a:defRPr sz="4800">
                <a:solidFill>
                  <a:schemeClr val="bg1"/>
                </a:solidFill>
              </a:defRPr>
            </a:lvl1pPr>
          </a:lstStyle>
          <a:p>
            <a:r>
              <a:rPr lang="de-DE" dirty="0"/>
              <a:t>Abschnittstitel</a:t>
            </a:r>
            <a:endParaRPr lang="de-CH" dirty="0"/>
          </a:p>
        </p:txBody>
      </p:sp>
    </p:spTree>
    <p:extLst>
      <p:ext uri="{BB962C8B-B14F-4D97-AF65-F5344CB8AC3E}">
        <p14:creationId xmlns:p14="http://schemas.microsoft.com/office/powerpoint/2010/main" val="2744429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ormale Folie_hel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976020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22" name="Titel 1"/>
          <p:cNvSpPr>
            <a:spLocks noGrp="1"/>
          </p:cNvSpPr>
          <p:nvPr>
            <p:ph type="title"/>
          </p:nvPr>
        </p:nvSpPr>
        <p:spPr>
          <a:xfrm>
            <a:off x="-1" y="0"/>
            <a:ext cx="10122196" cy="818711"/>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25"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190264901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ormale Folie_dunke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976020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Titel 1"/>
          <p:cNvSpPr>
            <a:spLocks noGrp="1"/>
          </p:cNvSpPr>
          <p:nvPr>
            <p:ph type="title"/>
          </p:nvPr>
        </p:nvSpPr>
        <p:spPr>
          <a:xfrm>
            <a:off x="0"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1"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393888520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ormale Folie_grün">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976020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Titel 1"/>
          <p:cNvSpPr>
            <a:spLocks noGrp="1"/>
          </p:cNvSpPr>
          <p:nvPr>
            <p:ph type="title"/>
          </p:nvPr>
        </p:nvSpPr>
        <p:spPr>
          <a:xfrm>
            <a:off x="-1"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1"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65841913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Inhalte_hel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Titel 1"/>
          <p:cNvSpPr>
            <a:spLocks noGrp="1"/>
          </p:cNvSpPr>
          <p:nvPr>
            <p:ph type="title"/>
          </p:nvPr>
        </p:nvSpPr>
        <p:spPr>
          <a:xfrm>
            <a:off x="-1" y="0"/>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3"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198726650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Inhalte_dunke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reihandform 6"/>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10" name="Titel 1"/>
          <p:cNvSpPr>
            <a:spLocks noGrp="1"/>
          </p:cNvSpPr>
          <p:nvPr>
            <p:ph type="title"/>
          </p:nvPr>
        </p:nvSpPr>
        <p:spPr>
          <a:xfrm>
            <a:off x="0"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4"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4457403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2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2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72F89A6-29BB-451D-95AB-12365F5ADD7F}" type="slidenum">
              <a:rPr lang="de-DE"/>
              <a:pPr>
                <a:defRPr/>
              </a:pPr>
              <a:t>‹Nr.›</a:t>
            </a:fld>
            <a:endParaRPr lang="de-DE"/>
          </a:p>
        </p:txBody>
      </p:sp>
    </p:spTree>
    <p:extLst>
      <p:ext uri="{BB962C8B-B14F-4D97-AF65-F5344CB8AC3E}">
        <p14:creationId xmlns:p14="http://schemas.microsoft.com/office/powerpoint/2010/main" val="3881635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Inhalte_grün">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0" name="Freihandform 9"/>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11" name="Titel 1"/>
          <p:cNvSpPr>
            <a:spLocks noGrp="1"/>
          </p:cNvSpPr>
          <p:nvPr>
            <p:ph type="title"/>
          </p:nvPr>
        </p:nvSpPr>
        <p:spPr>
          <a:xfrm>
            <a:off x="0" y="0"/>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4"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362663483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gleich_hel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Textplatzhalter 2"/>
          <p:cNvSpPr>
            <a:spLocks noGrp="1"/>
          </p:cNvSpPr>
          <p:nvPr>
            <p:ph type="body" sz="quarter" idx="13" hasCustomPrompt="1"/>
          </p:nvPr>
        </p:nvSpPr>
        <p:spPr>
          <a:xfrm>
            <a:off x="287079"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0" name="Textplatzhalter 2"/>
          <p:cNvSpPr>
            <a:spLocks noGrp="1"/>
          </p:cNvSpPr>
          <p:nvPr>
            <p:ph type="body" sz="quarter" idx="14" hasCustomPrompt="1"/>
          </p:nvPr>
        </p:nvSpPr>
        <p:spPr>
          <a:xfrm>
            <a:off x="5825245"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1" name="Titel 1"/>
          <p:cNvSpPr>
            <a:spLocks noGrp="1"/>
          </p:cNvSpPr>
          <p:nvPr>
            <p:ph type="title"/>
          </p:nvPr>
        </p:nvSpPr>
        <p:spPr>
          <a:xfrm>
            <a:off x="-1"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5"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168014545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ergleich_dunke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Textplatzhalter 2"/>
          <p:cNvSpPr>
            <a:spLocks noGrp="1"/>
          </p:cNvSpPr>
          <p:nvPr>
            <p:ph type="body" sz="quarter" idx="13" hasCustomPrompt="1"/>
          </p:nvPr>
        </p:nvSpPr>
        <p:spPr>
          <a:xfrm>
            <a:off x="287079"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0" name="Textplatzhalter 2"/>
          <p:cNvSpPr>
            <a:spLocks noGrp="1"/>
          </p:cNvSpPr>
          <p:nvPr>
            <p:ph type="body" sz="quarter" idx="14" hasCustomPrompt="1"/>
          </p:nvPr>
        </p:nvSpPr>
        <p:spPr>
          <a:xfrm>
            <a:off x="5825245"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1" name="Freihandform 10"/>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13" name="Titel 1"/>
          <p:cNvSpPr>
            <a:spLocks noGrp="1"/>
          </p:cNvSpPr>
          <p:nvPr>
            <p:ph type="title"/>
          </p:nvPr>
        </p:nvSpPr>
        <p:spPr>
          <a:xfrm>
            <a:off x="0"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6"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239060999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ergleich_grün">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Textplatzhalter 2"/>
          <p:cNvSpPr>
            <a:spLocks noGrp="1"/>
          </p:cNvSpPr>
          <p:nvPr>
            <p:ph type="body" sz="quarter" idx="13" hasCustomPrompt="1"/>
          </p:nvPr>
        </p:nvSpPr>
        <p:spPr>
          <a:xfrm>
            <a:off x="287079"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0" name="Textplatzhalter 2"/>
          <p:cNvSpPr>
            <a:spLocks noGrp="1"/>
          </p:cNvSpPr>
          <p:nvPr>
            <p:ph type="body" sz="quarter" idx="14" hasCustomPrompt="1"/>
          </p:nvPr>
        </p:nvSpPr>
        <p:spPr>
          <a:xfrm>
            <a:off x="5825245"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13" name="Titel 1"/>
          <p:cNvSpPr>
            <a:spLocks noGrp="1"/>
          </p:cNvSpPr>
          <p:nvPr>
            <p:ph type="title"/>
          </p:nvPr>
        </p:nvSpPr>
        <p:spPr>
          <a:xfrm>
            <a:off x="0"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8"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412994775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ur Titel_hel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5" name="Freihandform 4"/>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6" name="Titel 1"/>
          <p:cNvSpPr>
            <a:spLocks noGrp="1"/>
          </p:cNvSpPr>
          <p:nvPr>
            <p:ph type="title"/>
          </p:nvPr>
        </p:nvSpPr>
        <p:spPr>
          <a:xfrm>
            <a:off x="0" y="0"/>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1"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3716385050"/>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ur Titel_dunke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5" name="Freihandform 4"/>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6" name="Titel 1"/>
          <p:cNvSpPr>
            <a:spLocks noGrp="1"/>
          </p:cNvSpPr>
          <p:nvPr>
            <p:ph type="title"/>
          </p:nvPr>
        </p:nvSpPr>
        <p:spPr>
          <a:xfrm>
            <a:off x="0" y="0"/>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1"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1917778847"/>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ur Titel_grün">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6" name="Freihandform 5"/>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7" name="Titel 1"/>
          <p:cNvSpPr>
            <a:spLocks noGrp="1"/>
          </p:cNvSpPr>
          <p:nvPr>
            <p:ph type="title"/>
          </p:nvPr>
        </p:nvSpPr>
        <p:spPr>
          <a:xfrm>
            <a:off x="0" y="0"/>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0"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351831311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03275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rich-Folie">
    <p:spTree>
      <p:nvGrpSpPr>
        <p:cNvPr id="1" name=""/>
        <p:cNvGrpSpPr/>
        <p:nvPr/>
      </p:nvGrpSpPr>
      <p:grpSpPr>
        <a:xfrm>
          <a:off x="0" y="0"/>
          <a:ext cx="0" cy="0"/>
          <a:chOff x="0" y="0"/>
          <a:chExt cx="0" cy="0"/>
        </a:xfrm>
      </p:grpSpPr>
      <p:cxnSp>
        <p:nvCxnSpPr>
          <p:cNvPr id="14" name="Gerader Verbinder 13"/>
          <p:cNvCxnSpPr/>
          <p:nvPr userDrawn="1"/>
        </p:nvCxnSpPr>
        <p:spPr>
          <a:xfrm>
            <a:off x="12565476" y="-119641"/>
            <a:ext cx="0" cy="6858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 name="Richtungspfeil 16"/>
          <p:cNvSpPr/>
          <p:nvPr userDrawn="1"/>
        </p:nvSpPr>
        <p:spPr>
          <a:xfrm>
            <a:off x="-2" y="4755839"/>
            <a:ext cx="1512000" cy="2088000"/>
          </a:xfrm>
          <a:prstGeom prst="homePlate">
            <a:avLst>
              <a:gd name="adj" fmla="val 11351"/>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0"/>
          <a:lstStyle/>
          <a:p>
            <a:r>
              <a:rPr lang="de-CH" b="1" dirty="0">
                <a:solidFill>
                  <a:schemeClr val="bg1"/>
                </a:solidFill>
              </a:rPr>
              <a:t>Gläubiger / </a:t>
            </a:r>
            <a:r>
              <a:rPr lang="de-CH" b="1" baseline="0" dirty="0">
                <a:solidFill>
                  <a:schemeClr val="bg1"/>
                </a:solidFill>
              </a:rPr>
              <a:t>Aktionäre</a:t>
            </a:r>
            <a:endParaRPr lang="de-CH" b="1" dirty="0">
              <a:solidFill>
                <a:schemeClr val="bg1"/>
              </a:solidFill>
            </a:endParaRPr>
          </a:p>
        </p:txBody>
      </p:sp>
      <p:sp>
        <p:nvSpPr>
          <p:cNvPr id="18" name="Richtungspfeil 17"/>
          <p:cNvSpPr/>
          <p:nvPr userDrawn="1"/>
        </p:nvSpPr>
        <p:spPr>
          <a:xfrm>
            <a:off x="-1" y="2650304"/>
            <a:ext cx="1512000" cy="2088000"/>
          </a:xfrm>
          <a:prstGeom prst="homePlate">
            <a:avLst>
              <a:gd name="adj" fmla="val 11351"/>
            </a:avLst>
          </a:prstGeom>
          <a:solidFill>
            <a:srgbClr val="4FA929"/>
          </a:solidFill>
          <a:ln>
            <a:solidFill>
              <a:srgbClr val="4FA929"/>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0"/>
          <a:lstStyle/>
          <a:p>
            <a:r>
              <a:rPr lang="de-CH" b="1" dirty="0">
                <a:solidFill>
                  <a:schemeClr val="bg1"/>
                </a:solidFill>
              </a:rPr>
              <a:t>Gemeinde</a:t>
            </a:r>
          </a:p>
        </p:txBody>
      </p:sp>
      <p:cxnSp>
        <p:nvCxnSpPr>
          <p:cNvPr id="19" name="Gerader Verbinder 18"/>
          <p:cNvCxnSpPr/>
          <p:nvPr userDrawn="1"/>
        </p:nvCxnSpPr>
        <p:spPr>
          <a:xfrm>
            <a:off x="0" y="4746112"/>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6" descr="Bildergebnis fÃ¼r personen vektor"/>
          <p:cNvPicPr>
            <a:picLocks noChangeAspect="1" noChangeArrowheads="1"/>
          </p:cNvPicPr>
          <p:nvPr userDrawn="1"/>
        </p:nvPicPr>
        <p:blipFill rotWithShape="1">
          <a:blip r:embed="rId2" cstate="print">
            <a:clrChange>
              <a:clrFrom>
                <a:srgbClr val="F1F1F3"/>
              </a:clrFrom>
              <a:clrTo>
                <a:srgbClr val="F1F1F3">
                  <a:alpha val="0"/>
                </a:srgbClr>
              </a:clrTo>
            </a:clrChange>
            <a:extLst>
              <a:ext uri="{28A0092B-C50C-407E-A947-70E740481C1C}">
                <a14:useLocalDpi xmlns:a14="http://schemas.microsoft.com/office/drawing/2010/main" val="0"/>
              </a:ext>
            </a:extLst>
          </a:blip>
          <a:srcRect t="11608" b="31319"/>
          <a:stretch/>
        </p:blipFill>
        <p:spPr bwMode="auto">
          <a:xfrm>
            <a:off x="-2389" y="5263615"/>
            <a:ext cx="1389952" cy="7932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ildergebnis fÃ¼r gemeindewappen saas grun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0850870">
            <a:off x="330700" y="3146464"/>
            <a:ext cx="834432" cy="1076224"/>
          </a:xfrm>
          <a:prstGeom prst="rect">
            <a:avLst/>
          </a:prstGeom>
          <a:noFill/>
          <a:extLst>
            <a:ext uri="{909E8E84-426E-40DD-AFC4-6F175D3DCCD1}">
              <a14:hiddenFill xmlns:a14="http://schemas.microsoft.com/office/drawing/2010/main">
                <a:solidFill>
                  <a:srgbClr val="FFFFFF"/>
                </a:solidFill>
              </a14:hiddenFill>
            </a:ext>
          </a:extLst>
        </p:spPr>
      </p:pic>
      <p:sp>
        <p:nvSpPr>
          <p:cNvPr id="22" name="Richtungspfeil 21"/>
          <p:cNvSpPr/>
          <p:nvPr userDrawn="1"/>
        </p:nvSpPr>
        <p:spPr>
          <a:xfrm>
            <a:off x="0" y="544768"/>
            <a:ext cx="1512000" cy="2088000"/>
          </a:xfrm>
          <a:prstGeom prst="homePlate">
            <a:avLst>
              <a:gd name="adj" fmla="val 11351"/>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0"/>
          <a:lstStyle/>
          <a:p>
            <a:r>
              <a:rPr lang="de-CH" b="1" dirty="0">
                <a:solidFill>
                  <a:schemeClr val="bg1"/>
                </a:solidFill>
              </a:rPr>
              <a:t>Bergbahn</a:t>
            </a:r>
          </a:p>
        </p:txBody>
      </p:sp>
      <p:pic>
        <p:nvPicPr>
          <p:cNvPr id="23" name="Picture 4" descr="Bildergebnis fÃ¼r bergbahnen hohsaas logo"/>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0" b="68359" l="60677" r="87435">
                        <a14:foregroundMark x1="69141" y1="2344" x2="68685" y2="16797"/>
                        <a14:foregroundMark x1="69466" y1="22135" x2="74219" y2="22786"/>
                        <a14:foregroundMark x1="67383" y1="2734" x2="67969" y2="4557"/>
                        <a14:foregroundMark x1="72135" y1="24870" x2="66536" y2="27734"/>
                        <a14:foregroundMark x1="77214" y1="20703" x2="77214" y2="20703"/>
                        <a14:foregroundMark x1="77669" y1="23177" x2="80794" y2="27734"/>
                        <a14:foregroundMark x1="74414" y1="19661" x2="74414" y2="19661"/>
                        <a14:foregroundMark x1="71615" y1="20703" x2="71615" y2="20703"/>
                        <a14:foregroundMark x1="70378" y1="23438" x2="70378" y2="23438"/>
                        <a14:foregroundMark x1="68685" y1="20443" x2="68685" y2="20443"/>
                        <a14:foregroundMark x1="63672" y1="55859" x2="64974" y2="58464"/>
                        <a14:foregroundMark x1="65104" y1="61849" x2="65104" y2="61849"/>
                        <a14:foregroundMark x1="62695" y1="44661" x2="62695" y2="44661"/>
                        <a14:foregroundMark x1="67904" y1="5990" x2="67904" y2="5990"/>
                        <a14:foregroundMark x1="76563" y1="21094" x2="76563" y2="21094"/>
                        <a14:foregroundMark x1="77604" y1="19401" x2="77604" y2="19401"/>
                      </a14:backgroundRemoval>
                    </a14:imgEffect>
                  </a14:imgLayer>
                </a14:imgProps>
              </a:ext>
              <a:ext uri="{28A0092B-C50C-407E-A947-70E740481C1C}">
                <a14:useLocalDpi xmlns:a14="http://schemas.microsoft.com/office/drawing/2010/main" val="0"/>
              </a:ext>
            </a:extLst>
          </a:blip>
          <a:srcRect l="58860" r="12629" b="31606"/>
          <a:stretch/>
        </p:blipFill>
        <p:spPr bwMode="auto">
          <a:xfrm>
            <a:off x="38910" y="551131"/>
            <a:ext cx="1306052" cy="1566523"/>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Gerader Verbinder 23"/>
          <p:cNvCxnSpPr/>
          <p:nvPr userDrawn="1"/>
        </p:nvCxnSpPr>
        <p:spPr>
          <a:xfrm>
            <a:off x="0" y="2640576"/>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userDrawn="1"/>
        </p:nvCxnSpPr>
        <p:spPr>
          <a:xfrm>
            <a:off x="0" y="54476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139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r mit Logo">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3"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Tree>
    <p:extLst>
      <p:ext uri="{BB962C8B-B14F-4D97-AF65-F5344CB8AC3E}">
        <p14:creationId xmlns:p14="http://schemas.microsoft.com/office/powerpoint/2010/main" val="15165738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6"/>
            <a:ext cx="5386917" cy="639762"/>
          </a:xfrm>
        </p:spPr>
        <p:txBody>
          <a:bodyPr anchor="b"/>
          <a:lstStyle>
            <a:lvl1pPr marL="0" indent="0">
              <a:buNone/>
              <a:defRPr sz="2400" b="1"/>
            </a:lvl1pPr>
            <a:lvl2pPr marL="456065" indent="0">
              <a:buNone/>
              <a:defRPr sz="2000" b="1"/>
            </a:lvl2pPr>
            <a:lvl3pPr marL="912141" indent="0">
              <a:buNone/>
              <a:defRPr sz="1800" b="1"/>
            </a:lvl3pPr>
            <a:lvl4pPr marL="1368212" indent="0">
              <a:buNone/>
              <a:defRPr sz="1600" b="1"/>
            </a:lvl4pPr>
            <a:lvl5pPr marL="1824282" indent="0">
              <a:buNone/>
              <a:defRPr sz="1600" b="1"/>
            </a:lvl5pPr>
            <a:lvl6pPr marL="2280353" indent="0">
              <a:buNone/>
              <a:defRPr sz="1600" b="1"/>
            </a:lvl6pPr>
            <a:lvl7pPr marL="2736424" indent="0">
              <a:buNone/>
              <a:defRPr sz="1600" b="1"/>
            </a:lvl7pPr>
            <a:lvl8pPr marL="3192496" indent="0">
              <a:buNone/>
              <a:defRPr sz="1600" b="1"/>
            </a:lvl8pPr>
            <a:lvl9pPr marL="3648566"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9"/>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6"/>
            <a:ext cx="5389033" cy="639762"/>
          </a:xfrm>
        </p:spPr>
        <p:txBody>
          <a:bodyPr anchor="b"/>
          <a:lstStyle>
            <a:lvl1pPr marL="0" indent="0">
              <a:buNone/>
              <a:defRPr sz="2400" b="1"/>
            </a:lvl1pPr>
            <a:lvl2pPr marL="456065" indent="0">
              <a:buNone/>
              <a:defRPr sz="2000" b="1"/>
            </a:lvl2pPr>
            <a:lvl3pPr marL="912141" indent="0">
              <a:buNone/>
              <a:defRPr sz="1800" b="1"/>
            </a:lvl3pPr>
            <a:lvl4pPr marL="1368212" indent="0">
              <a:buNone/>
              <a:defRPr sz="1600" b="1"/>
            </a:lvl4pPr>
            <a:lvl5pPr marL="1824282" indent="0">
              <a:buNone/>
              <a:defRPr sz="1600" b="1"/>
            </a:lvl5pPr>
            <a:lvl6pPr marL="2280353" indent="0">
              <a:buNone/>
              <a:defRPr sz="1600" b="1"/>
            </a:lvl6pPr>
            <a:lvl7pPr marL="2736424" indent="0">
              <a:buNone/>
              <a:defRPr sz="1600" b="1"/>
            </a:lvl7pPr>
            <a:lvl8pPr marL="3192496" indent="0">
              <a:buNone/>
              <a:defRPr sz="1600" b="1"/>
            </a:lvl8pPr>
            <a:lvl9pPr marL="3648566"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9"/>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016630BC-EFA4-4E01-A41F-F1E6D222C219}" type="slidenum">
              <a:rPr lang="de-DE"/>
              <a:pPr>
                <a:defRPr/>
              </a:pPr>
              <a:t>‹Nr.›</a:t>
            </a:fld>
            <a:endParaRPr lang="de-DE"/>
          </a:p>
        </p:txBody>
      </p:sp>
    </p:spTree>
    <p:extLst>
      <p:ext uri="{BB962C8B-B14F-4D97-AF65-F5344CB8AC3E}">
        <p14:creationId xmlns:p14="http://schemas.microsoft.com/office/powerpoint/2010/main" val="20103347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ontaktfolie_hell">
    <p:spTree>
      <p:nvGrpSpPr>
        <p:cNvPr id="1" name=""/>
        <p:cNvGrpSpPr/>
        <p:nvPr/>
      </p:nvGrpSpPr>
      <p:grpSpPr>
        <a:xfrm>
          <a:off x="0" y="0"/>
          <a:ext cx="0" cy="0"/>
          <a:chOff x="0" y="0"/>
          <a:chExt cx="0" cy="0"/>
        </a:xfrm>
      </p:grpSpPr>
      <p:sp>
        <p:nvSpPr>
          <p:cNvPr id="14" name="Freihandform 13"/>
          <p:cNvSpPr/>
          <p:nvPr/>
        </p:nvSpPr>
        <p:spPr>
          <a:xfrm>
            <a:off x="-2" y="0"/>
            <a:ext cx="12192001" cy="6858000"/>
          </a:xfrm>
          <a:custGeom>
            <a:avLst/>
            <a:gdLst>
              <a:gd name="connsiteX0" fmla="*/ 0 w 12192001"/>
              <a:gd name="connsiteY0" fmla="*/ 0 h 6858000"/>
              <a:gd name="connsiteX1" fmla="*/ 9332290 w 12192001"/>
              <a:gd name="connsiteY1" fmla="*/ 0 h 6858000"/>
              <a:gd name="connsiteX2" fmla="*/ 9330039 w 12192001"/>
              <a:gd name="connsiteY2" fmla="*/ 6150 h 6858000"/>
              <a:gd name="connsiteX3" fmla="*/ 9239694 w 12192001"/>
              <a:gd name="connsiteY3" fmla="*/ 603730 h 6858000"/>
              <a:gd name="connsiteX4" fmla="*/ 11249248 w 12192001"/>
              <a:gd name="connsiteY4" fmla="*/ 2613284 h 6858000"/>
              <a:gd name="connsiteX5" fmla="*/ 12031457 w 12192001"/>
              <a:gd name="connsiteY5" fmla="*/ 2455363 h 6858000"/>
              <a:gd name="connsiteX6" fmla="*/ 12192001 w 12192001"/>
              <a:gd name="connsiteY6" fmla="*/ 2378025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0" y="0"/>
                </a:moveTo>
                <a:lnTo>
                  <a:pt x="9332290" y="0"/>
                </a:lnTo>
                <a:lnTo>
                  <a:pt x="9330039" y="6150"/>
                </a:lnTo>
                <a:cubicBezTo>
                  <a:pt x="9271324" y="194926"/>
                  <a:pt x="9239694" y="395634"/>
                  <a:pt x="9239694" y="603730"/>
                </a:cubicBezTo>
                <a:cubicBezTo>
                  <a:pt x="9239694" y="1713576"/>
                  <a:pt x="10139402" y="2613284"/>
                  <a:pt x="11249248" y="2613284"/>
                </a:cubicBezTo>
                <a:cubicBezTo>
                  <a:pt x="11526710" y="2613284"/>
                  <a:pt x="11791037" y="2557052"/>
                  <a:pt x="12031457" y="2455363"/>
                </a:cubicBezTo>
                <a:lnTo>
                  <a:pt x="12192001" y="2378025"/>
                </a:lnTo>
                <a:lnTo>
                  <a:pt x="12192001"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5" name="Flussdiagramm: Prozess 4"/>
          <p:cNvSpPr/>
          <p:nvPr/>
        </p:nvSpPr>
        <p:spPr>
          <a:xfrm>
            <a:off x="450504" y="5863663"/>
            <a:ext cx="111780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200" b="1" dirty="0">
                <a:solidFill>
                  <a:schemeClr val="tx1"/>
                </a:solidFill>
                <a:latin typeface="+mj-lt"/>
              </a:rPr>
              <a:t>AVALUA AG</a:t>
            </a:r>
          </a:p>
        </p:txBody>
      </p:sp>
      <p:sp>
        <p:nvSpPr>
          <p:cNvPr id="16" name="Flussdiagramm: Prozess 15"/>
          <p:cNvSpPr/>
          <p:nvPr/>
        </p:nvSpPr>
        <p:spPr>
          <a:xfrm>
            <a:off x="9913510"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tx1"/>
                </a:solidFill>
              </a:rPr>
              <a:t>St. Niklaus</a:t>
            </a:r>
          </a:p>
          <a:p>
            <a:pPr algn="l"/>
            <a:r>
              <a:rPr lang="de-CH" sz="1200" dirty="0">
                <a:solidFill>
                  <a:schemeClr val="tx1"/>
                </a:solidFill>
              </a:rPr>
              <a:t>Bahnhofstrasse 11</a:t>
            </a:r>
          </a:p>
          <a:p>
            <a:pPr algn="l"/>
            <a:r>
              <a:rPr lang="de-CH" sz="1200" dirty="0">
                <a:solidFill>
                  <a:schemeClr val="tx1"/>
                </a:solidFill>
              </a:rPr>
              <a:t>3924 St. Niklaus</a:t>
            </a:r>
          </a:p>
        </p:txBody>
      </p:sp>
      <p:sp>
        <p:nvSpPr>
          <p:cNvPr id="10" name="Flussdiagramm: Prozess 9"/>
          <p:cNvSpPr/>
          <p:nvPr/>
        </p:nvSpPr>
        <p:spPr>
          <a:xfrm>
            <a:off x="8241998"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tx1"/>
                </a:solidFill>
              </a:rPr>
              <a:t>Naters</a:t>
            </a:r>
          </a:p>
          <a:p>
            <a:pPr algn="l"/>
            <a:r>
              <a:rPr lang="de-CH" sz="1200" dirty="0">
                <a:solidFill>
                  <a:schemeClr val="tx1"/>
                </a:solidFill>
              </a:rPr>
              <a:t>Bahnhofstrasse 9d</a:t>
            </a:r>
          </a:p>
          <a:p>
            <a:pPr algn="l"/>
            <a:r>
              <a:rPr lang="de-CH" sz="1200" dirty="0">
                <a:solidFill>
                  <a:schemeClr val="tx1"/>
                </a:solidFill>
              </a:rPr>
              <a:t>3904 Naters</a:t>
            </a:r>
          </a:p>
        </p:txBody>
      </p:sp>
      <p:sp>
        <p:nvSpPr>
          <p:cNvPr id="26" name="Flussdiagramm: Prozess 25"/>
          <p:cNvSpPr/>
          <p:nvPr/>
        </p:nvSpPr>
        <p:spPr>
          <a:xfrm>
            <a:off x="407468" y="1955527"/>
            <a:ext cx="3422477" cy="32533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400" b="1" dirty="0">
                <a:solidFill>
                  <a:schemeClr val="accent1">
                    <a:lumMod val="75000"/>
                  </a:schemeClr>
                </a:solidFill>
                <a:latin typeface="+mj-lt"/>
              </a:rPr>
              <a:t>Ihre Ansprechperson</a:t>
            </a:r>
          </a:p>
          <a:p>
            <a:pPr algn="l"/>
            <a:endParaRPr lang="de-CH" sz="1400" b="0" dirty="0">
              <a:solidFill>
                <a:schemeClr val="bg1"/>
              </a:solidFill>
              <a:latin typeface="+mj-lt"/>
            </a:endParaRPr>
          </a:p>
        </p:txBody>
      </p:sp>
      <p:cxnSp>
        <p:nvCxnSpPr>
          <p:cNvPr id="17" name="Gerader Verbinder 16"/>
          <p:cNvCxnSpPr/>
          <p:nvPr/>
        </p:nvCxnSpPr>
        <p:spPr>
          <a:xfrm>
            <a:off x="1547759" y="5853574"/>
            <a:ext cx="0" cy="9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ussdiagramm: Prozess 30"/>
          <p:cNvSpPr/>
          <p:nvPr/>
        </p:nvSpPr>
        <p:spPr>
          <a:xfrm>
            <a:off x="1568308" y="5863475"/>
            <a:ext cx="204805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a:spcAft>
                <a:spcPts val="300"/>
              </a:spcAft>
              <a:buFontTx/>
              <a:buBlip>
                <a:blip r:embed="rId3"/>
              </a:buBlip>
              <a:tabLst>
                <a:tab pos="228600" algn="l"/>
              </a:tabLst>
            </a:pPr>
            <a:r>
              <a:rPr lang="de-CH" sz="1200" dirty="0">
                <a:solidFill>
                  <a:schemeClr val="tx1"/>
                </a:solidFill>
                <a:effectLst/>
                <a:latin typeface="+mj-lt"/>
                <a:ea typeface="Calibri" panose="020F0502020204030204" pitchFamily="34" charset="0"/>
                <a:cs typeface="Times New Roman" panose="02020603050405020304" pitchFamily="18" charset="0"/>
              </a:rPr>
              <a:t>027 922 20 50</a:t>
            </a:r>
          </a:p>
          <a:p>
            <a:pPr marL="285750" lvl="0" indent="-285750">
              <a:spcAft>
                <a:spcPts val="300"/>
              </a:spcAft>
              <a:buFontTx/>
              <a:buBlip>
                <a:blip r:embed="rId4"/>
              </a:buBlip>
              <a:tabLst>
                <a:tab pos="228600" algn="l"/>
              </a:tabLst>
            </a:pPr>
            <a:r>
              <a:rPr lang="de-CH" sz="1200" dirty="0">
                <a:solidFill>
                  <a:schemeClr val="tx1"/>
                </a:solidFill>
                <a:effectLst/>
                <a:latin typeface="+mj-lt"/>
                <a:ea typeface="Calibri" panose="020F0502020204030204" pitchFamily="34" charset="0"/>
                <a:cs typeface="Times New Roman" panose="02020603050405020304" pitchFamily="18" charset="0"/>
              </a:rPr>
              <a:t>info@avalua.ch</a:t>
            </a:r>
          </a:p>
          <a:p>
            <a:pPr marL="285750" lvl="0" indent="-285750">
              <a:spcAft>
                <a:spcPts val="300"/>
              </a:spcAft>
              <a:buFontTx/>
              <a:buBlip>
                <a:blip r:embed="rId5"/>
              </a:buBlip>
              <a:tabLst>
                <a:tab pos="228600" algn="l"/>
              </a:tabLst>
            </a:pPr>
            <a:r>
              <a:rPr lang="de-CH" sz="1200" dirty="0">
                <a:solidFill>
                  <a:schemeClr val="tx1"/>
                </a:solidFill>
                <a:effectLst/>
                <a:latin typeface="+mj-lt"/>
                <a:ea typeface="Calibri" panose="020F0502020204030204" pitchFamily="34" charset="0"/>
                <a:cs typeface="Times New Roman" panose="02020603050405020304" pitchFamily="18" charset="0"/>
              </a:rPr>
              <a:t>avalua.ch</a:t>
            </a:r>
          </a:p>
          <a:p>
            <a:pPr algn="l">
              <a:spcAft>
                <a:spcPts val="300"/>
              </a:spcAft>
            </a:pPr>
            <a:endParaRPr lang="de-CH" sz="1200" dirty="0">
              <a:solidFill>
                <a:schemeClr val="tx1"/>
              </a:solidFill>
            </a:endParaRPr>
          </a:p>
        </p:txBody>
      </p:sp>
      <p:cxnSp>
        <p:nvCxnSpPr>
          <p:cNvPr id="33" name="Gerader Verbinder 32"/>
          <p:cNvCxnSpPr/>
          <p:nvPr/>
        </p:nvCxnSpPr>
        <p:spPr>
          <a:xfrm>
            <a:off x="8142062" y="5853574"/>
            <a:ext cx="0" cy="9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9816750" y="5853574"/>
            <a:ext cx="0" cy="9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Name"/>
          <p:cNvSpPr>
            <a:spLocks noGrp="1"/>
          </p:cNvSpPr>
          <p:nvPr>
            <p:ph type="body" sz="quarter" idx="10" hasCustomPrompt="1"/>
          </p:nvPr>
        </p:nvSpPr>
        <p:spPr>
          <a:xfrm>
            <a:off x="389205" y="2433407"/>
            <a:ext cx="2903459" cy="1522144"/>
          </a:xfrm>
        </p:spPr>
        <p:txBody>
          <a:bodyPr>
            <a:noAutofit/>
          </a:bodyPr>
          <a:lstStyle>
            <a:lvl1pPr marL="0" indent="0">
              <a:spcBef>
                <a:spcPts val="0"/>
              </a:spcBef>
              <a:spcAft>
                <a:spcPts val="300"/>
              </a:spcAft>
              <a:buNone/>
              <a:defRPr sz="1400" baseline="0">
                <a:solidFill>
                  <a:schemeClr val="tx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de-DE" dirty="0"/>
              <a:t>Vorname Name</a:t>
            </a:r>
          </a:p>
          <a:p>
            <a:pPr lvl="0"/>
            <a:r>
              <a:rPr lang="de-DE" dirty="0"/>
              <a:t>Rolle</a:t>
            </a:r>
          </a:p>
          <a:p>
            <a:pPr lvl="0"/>
            <a:endParaRPr lang="de-DE" dirty="0"/>
          </a:p>
          <a:p>
            <a:pPr lvl="0"/>
            <a:r>
              <a:rPr lang="de-DE" dirty="0"/>
              <a:t>Tel. 027</a:t>
            </a:r>
          </a:p>
          <a:p>
            <a:pPr lvl="0"/>
            <a:r>
              <a:rPr lang="de-DE" dirty="0"/>
              <a:t>vorname.name@avalua.ch</a:t>
            </a:r>
          </a:p>
        </p:txBody>
      </p:sp>
    </p:spTree>
    <p:extLst>
      <p:ext uri="{BB962C8B-B14F-4D97-AF65-F5344CB8AC3E}">
        <p14:creationId xmlns:p14="http://schemas.microsoft.com/office/powerpoint/2010/main" val="2142561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Kontaktfolie_dunkel">
    <p:spTree>
      <p:nvGrpSpPr>
        <p:cNvPr id="1" name=""/>
        <p:cNvGrpSpPr/>
        <p:nvPr/>
      </p:nvGrpSpPr>
      <p:grpSpPr>
        <a:xfrm>
          <a:off x="0" y="0"/>
          <a:ext cx="0" cy="0"/>
          <a:chOff x="0" y="0"/>
          <a:chExt cx="0" cy="0"/>
        </a:xfrm>
      </p:grpSpPr>
      <p:sp>
        <p:nvSpPr>
          <p:cNvPr id="14" name="Freihandform 13"/>
          <p:cNvSpPr/>
          <p:nvPr/>
        </p:nvSpPr>
        <p:spPr>
          <a:xfrm>
            <a:off x="-2" y="0"/>
            <a:ext cx="12192001" cy="6858000"/>
          </a:xfrm>
          <a:custGeom>
            <a:avLst/>
            <a:gdLst>
              <a:gd name="connsiteX0" fmla="*/ 0 w 12192001"/>
              <a:gd name="connsiteY0" fmla="*/ 0 h 6858000"/>
              <a:gd name="connsiteX1" fmla="*/ 9332290 w 12192001"/>
              <a:gd name="connsiteY1" fmla="*/ 0 h 6858000"/>
              <a:gd name="connsiteX2" fmla="*/ 9330039 w 12192001"/>
              <a:gd name="connsiteY2" fmla="*/ 6150 h 6858000"/>
              <a:gd name="connsiteX3" fmla="*/ 9239694 w 12192001"/>
              <a:gd name="connsiteY3" fmla="*/ 603730 h 6858000"/>
              <a:gd name="connsiteX4" fmla="*/ 11249248 w 12192001"/>
              <a:gd name="connsiteY4" fmla="*/ 2613284 h 6858000"/>
              <a:gd name="connsiteX5" fmla="*/ 12031457 w 12192001"/>
              <a:gd name="connsiteY5" fmla="*/ 2455363 h 6858000"/>
              <a:gd name="connsiteX6" fmla="*/ 12192001 w 12192001"/>
              <a:gd name="connsiteY6" fmla="*/ 2378025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0" y="0"/>
                </a:moveTo>
                <a:lnTo>
                  <a:pt x="9332290" y="0"/>
                </a:lnTo>
                <a:lnTo>
                  <a:pt x="9330039" y="6150"/>
                </a:lnTo>
                <a:cubicBezTo>
                  <a:pt x="9271324" y="194926"/>
                  <a:pt x="9239694" y="395634"/>
                  <a:pt x="9239694" y="603730"/>
                </a:cubicBezTo>
                <a:cubicBezTo>
                  <a:pt x="9239694" y="1713576"/>
                  <a:pt x="10139402" y="2613284"/>
                  <a:pt x="11249248" y="2613284"/>
                </a:cubicBezTo>
                <a:cubicBezTo>
                  <a:pt x="11526710" y="2613284"/>
                  <a:pt x="11791037" y="2557052"/>
                  <a:pt x="12031457" y="2455363"/>
                </a:cubicBezTo>
                <a:lnTo>
                  <a:pt x="12192001" y="2378025"/>
                </a:lnTo>
                <a:lnTo>
                  <a:pt x="12192001"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5" name="Flussdiagramm: Prozess 4"/>
          <p:cNvSpPr/>
          <p:nvPr/>
        </p:nvSpPr>
        <p:spPr>
          <a:xfrm>
            <a:off x="450504" y="5863663"/>
            <a:ext cx="111780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200" b="1" dirty="0">
                <a:solidFill>
                  <a:schemeClr val="bg1"/>
                </a:solidFill>
                <a:latin typeface="+mj-lt"/>
              </a:rPr>
              <a:t>AVALUA AG</a:t>
            </a:r>
          </a:p>
        </p:txBody>
      </p:sp>
      <p:sp>
        <p:nvSpPr>
          <p:cNvPr id="16" name="Flussdiagramm: Prozess 15"/>
          <p:cNvSpPr/>
          <p:nvPr/>
        </p:nvSpPr>
        <p:spPr>
          <a:xfrm>
            <a:off x="9913510"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bg1"/>
                </a:solidFill>
              </a:rPr>
              <a:t>St. Niklaus</a:t>
            </a:r>
          </a:p>
          <a:p>
            <a:pPr algn="l"/>
            <a:r>
              <a:rPr lang="de-CH" sz="1200" dirty="0">
                <a:solidFill>
                  <a:schemeClr val="bg1"/>
                </a:solidFill>
              </a:rPr>
              <a:t>Bahnhofstrasse 11</a:t>
            </a:r>
          </a:p>
          <a:p>
            <a:pPr algn="l"/>
            <a:r>
              <a:rPr lang="de-CH" sz="1200" dirty="0">
                <a:solidFill>
                  <a:schemeClr val="bg1"/>
                </a:solidFill>
              </a:rPr>
              <a:t>3924 St. Niklaus</a:t>
            </a:r>
          </a:p>
        </p:txBody>
      </p:sp>
      <p:sp>
        <p:nvSpPr>
          <p:cNvPr id="10" name="Flussdiagramm: Prozess 9"/>
          <p:cNvSpPr/>
          <p:nvPr/>
        </p:nvSpPr>
        <p:spPr>
          <a:xfrm>
            <a:off x="8241998"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bg1"/>
                </a:solidFill>
              </a:rPr>
              <a:t>Naters</a:t>
            </a:r>
          </a:p>
          <a:p>
            <a:pPr algn="l"/>
            <a:r>
              <a:rPr lang="de-CH" sz="1200" dirty="0">
                <a:solidFill>
                  <a:schemeClr val="bg1"/>
                </a:solidFill>
              </a:rPr>
              <a:t>Bahnhofstrasse 9d</a:t>
            </a:r>
          </a:p>
          <a:p>
            <a:pPr algn="l"/>
            <a:r>
              <a:rPr lang="de-CH" sz="1200" dirty="0">
                <a:solidFill>
                  <a:schemeClr val="bg1"/>
                </a:solidFill>
              </a:rPr>
              <a:t>3904 Naters</a:t>
            </a:r>
          </a:p>
        </p:txBody>
      </p:sp>
      <p:sp>
        <p:nvSpPr>
          <p:cNvPr id="26" name="Flussdiagramm: Prozess 25"/>
          <p:cNvSpPr/>
          <p:nvPr/>
        </p:nvSpPr>
        <p:spPr>
          <a:xfrm>
            <a:off x="407468" y="1955527"/>
            <a:ext cx="3422477" cy="32533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400" b="1" dirty="0">
                <a:solidFill>
                  <a:schemeClr val="accent1">
                    <a:lumMod val="75000"/>
                  </a:schemeClr>
                </a:solidFill>
                <a:latin typeface="+mj-lt"/>
              </a:rPr>
              <a:t>Ihre Ansprechperson</a:t>
            </a:r>
          </a:p>
          <a:p>
            <a:pPr algn="l"/>
            <a:endParaRPr lang="de-CH" sz="1400" b="0" dirty="0">
              <a:solidFill>
                <a:schemeClr val="bg1"/>
              </a:solidFill>
              <a:latin typeface="+mj-lt"/>
            </a:endParaRPr>
          </a:p>
        </p:txBody>
      </p:sp>
      <p:cxnSp>
        <p:nvCxnSpPr>
          <p:cNvPr id="17" name="Gerader Verbinder 16"/>
          <p:cNvCxnSpPr/>
          <p:nvPr/>
        </p:nvCxnSpPr>
        <p:spPr>
          <a:xfrm>
            <a:off x="1547759"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Flussdiagramm: Prozess 30"/>
          <p:cNvSpPr/>
          <p:nvPr/>
        </p:nvSpPr>
        <p:spPr>
          <a:xfrm>
            <a:off x="1568308" y="5863475"/>
            <a:ext cx="204805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a:spcAft>
                <a:spcPts val="300"/>
              </a:spcAft>
              <a:buFontTx/>
              <a:buBlip>
                <a:blip r:embed="rId3"/>
              </a:buBlip>
              <a:tabLst>
                <a:tab pos="228600" algn="l"/>
              </a:tabLst>
            </a:pPr>
            <a:r>
              <a:rPr lang="de-CH" sz="1200" dirty="0">
                <a:effectLst/>
                <a:latin typeface="+mj-lt"/>
                <a:ea typeface="Calibri" panose="020F0502020204030204" pitchFamily="34" charset="0"/>
                <a:cs typeface="Times New Roman" panose="02020603050405020304" pitchFamily="18" charset="0"/>
              </a:rPr>
              <a:t>027 922 20 50</a:t>
            </a:r>
          </a:p>
          <a:p>
            <a:pPr marL="285750" lvl="0" indent="-285750">
              <a:spcAft>
                <a:spcPts val="300"/>
              </a:spcAft>
              <a:buFontTx/>
              <a:buBlip>
                <a:blip r:embed="rId4"/>
              </a:buBlip>
              <a:tabLst>
                <a:tab pos="228600" algn="l"/>
              </a:tabLst>
            </a:pPr>
            <a:r>
              <a:rPr lang="de-CH" sz="1200" dirty="0">
                <a:effectLst/>
                <a:latin typeface="+mj-lt"/>
                <a:ea typeface="Calibri" panose="020F0502020204030204" pitchFamily="34" charset="0"/>
                <a:cs typeface="Times New Roman" panose="02020603050405020304" pitchFamily="18" charset="0"/>
              </a:rPr>
              <a:t>info@avalua.ch</a:t>
            </a:r>
          </a:p>
          <a:p>
            <a:pPr marL="285750" lvl="0" indent="-285750">
              <a:spcAft>
                <a:spcPts val="300"/>
              </a:spcAft>
              <a:buFontTx/>
              <a:buBlip>
                <a:blip r:embed="rId5"/>
              </a:buBlip>
              <a:tabLst>
                <a:tab pos="228600" algn="l"/>
              </a:tabLst>
            </a:pPr>
            <a:r>
              <a:rPr lang="de-CH" sz="1200" dirty="0">
                <a:effectLst/>
                <a:latin typeface="+mj-lt"/>
                <a:ea typeface="Calibri" panose="020F0502020204030204" pitchFamily="34" charset="0"/>
                <a:cs typeface="Times New Roman" panose="02020603050405020304" pitchFamily="18" charset="0"/>
              </a:rPr>
              <a:t>avalua.ch</a:t>
            </a:r>
          </a:p>
          <a:p>
            <a:pPr algn="l">
              <a:spcAft>
                <a:spcPts val="300"/>
              </a:spcAft>
            </a:pPr>
            <a:endParaRPr lang="de-CH" sz="1200" dirty="0">
              <a:solidFill>
                <a:schemeClr val="bg1"/>
              </a:solidFill>
            </a:endParaRPr>
          </a:p>
        </p:txBody>
      </p:sp>
      <p:cxnSp>
        <p:nvCxnSpPr>
          <p:cNvPr id="33" name="Gerader Verbinder 32"/>
          <p:cNvCxnSpPr/>
          <p:nvPr/>
        </p:nvCxnSpPr>
        <p:spPr>
          <a:xfrm>
            <a:off x="8142062"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9816750"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Name"/>
          <p:cNvSpPr>
            <a:spLocks noGrp="1"/>
          </p:cNvSpPr>
          <p:nvPr>
            <p:ph type="body" sz="quarter" idx="10" hasCustomPrompt="1"/>
          </p:nvPr>
        </p:nvSpPr>
        <p:spPr>
          <a:xfrm>
            <a:off x="389205" y="2433407"/>
            <a:ext cx="2907649" cy="1563240"/>
          </a:xfrm>
        </p:spPr>
        <p:txBody>
          <a:bodyPr>
            <a:noAutofit/>
          </a:bodyPr>
          <a:lstStyle>
            <a:lvl1pPr marL="0" indent="0">
              <a:spcBef>
                <a:spcPts val="0"/>
              </a:spcBef>
              <a:spcAft>
                <a:spcPts val="300"/>
              </a:spcAft>
              <a:buNone/>
              <a:defRPr sz="14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de-DE" dirty="0"/>
              <a:t>Vorname Name</a:t>
            </a:r>
          </a:p>
          <a:p>
            <a:pPr lvl="0"/>
            <a:r>
              <a:rPr lang="de-DE" dirty="0"/>
              <a:t>Rolle</a:t>
            </a:r>
          </a:p>
          <a:p>
            <a:pPr lvl="0"/>
            <a:endParaRPr lang="de-DE" dirty="0"/>
          </a:p>
          <a:p>
            <a:pPr lvl="0"/>
            <a:r>
              <a:rPr lang="de-DE" dirty="0"/>
              <a:t>Tel. 027</a:t>
            </a:r>
          </a:p>
          <a:p>
            <a:pPr lvl="0"/>
            <a:r>
              <a:rPr lang="de-DE" dirty="0"/>
              <a:t>vorname.name@avalua.ch</a:t>
            </a:r>
          </a:p>
        </p:txBody>
      </p:sp>
    </p:spTree>
    <p:extLst>
      <p:ext uri="{BB962C8B-B14F-4D97-AF65-F5344CB8AC3E}">
        <p14:creationId xmlns:p14="http://schemas.microsoft.com/office/powerpoint/2010/main" val="742743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ontaktfolie_grün">
    <p:spTree>
      <p:nvGrpSpPr>
        <p:cNvPr id="1" name=""/>
        <p:cNvGrpSpPr/>
        <p:nvPr/>
      </p:nvGrpSpPr>
      <p:grpSpPr>
        <a:xfrm>
          <a:off x="0" y="0"/>
          <a:ext cx="0" cy="0"/>
          <a:chOff x="0" y="0"/>
          <a:chExt cx="0" cy="0"/>
        </a:xfrm>
      </p:grpSpPr>
      <p:sp>
        <p:nvSpPr>
          <p:cNvPr id="14" name="Freihandform 13"/>
          <p:cNvSpPr/>
          <p:nvPr/>
        </p:nvSpPr>
        <p:spPr>
          <a:xfrm>
            <a:off x="-2" y="0"/>
            <a:ext cx="12192001" cy="6858000"/>
          </a:xfrm>
          <a:custGeom>
            <a:avLst/>
            <a:gdLst>
              <a:gd name="connsiteX0" fmla="*/ 0 w 12192001"/>
              <a:gd name="connsiteY0" fmla="*/ 0 h 6858000"/>
              <a:gd name="connsiteX1" fmla="*/ 9332290 w 12192001"/>
              <a:gd name="connsiteY1" fmla="*/ 0 h 6858000"/>
              <a:gd name="connsiteX2" fmla="*/ 9330039 w 12192001"/>
              <a:gd name="connsiteY2" fmla="*/ 6150 h 6858000"/>
              <a:gd name="connsiteX3" fmla="*/ 9239694 w 12192001"/>
              <a:gd name="connsiteY3" fmla="*/ 603730 h 6858000"/>
              <a:gd name="connsiteX4" fmla="*/ 11249248 w 12192001"/>
              <a:gd name="connsiteY4" fmla="*/ 2613284 h 6858000"/>
              <a:gd name="connsiteX5" fmla="*/ 12031457 w 12192001"/>
              <a:gd name="connsiteY5" fmla="*/ 2455363 h 6858000"/>
              <a:gd name="connsiteX6" fmla="*/ 12192001 w 12192001"/>
              <a:gd name="connsiteY6" fmla="*/ 2378025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0" y="0"/>
                </a:moveTo>
                <a:lnTo>
                  <a:pt x="9332290" y="0"/>
                </a:lnTo>
                <a:lnTo>
                  <a:pt x="9330039" y="6150"/>
                </a:lnTo>
                <a:cubicBezTo>
                  <a:pt x="9271324" y="194926"/>
                  <a:pt x="9239694" y="395634"/>
                  <a:pt x="9239694" y="603730"/>
                </a:cubicBezTo>
                <a:cubicBezTo>
                  <a:pt x="9239694" y="1713576"/>
                  <a:pt x="10139402" y="2613284"/>
                  <a:pt x="11249248" y="2613284"/>
                </a:cubicBezTo>
                <a:cubicBezTo>
                  <a:pt x="11526710" y="2613284"/>
                  <a:pt x="11791037" y="2557052"/>
                  <a:pt x="12031457" y="2455363"/>
                </a:cubicBezTo>
                <a:lnTo>
                  <a:pt x="12192001" y="2378025"/>
                </a:lnTo>
                <a:lnTo>
                  <a:pt x="12192001"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5" name="Flussdiagramm: Prozess 4"/>
          <p:cNvSpPr/>
          <p:nvPr/>
        </p:nvSpPr>
        <p:spPr>
          <a:xfrm>
            <a:off x="450504" y="5863663"/>
            <a:ext cx="111780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200" b="1" dirty="0">
                <a:solidFill>
                  <a:schemeClr val="bg1"/>
                </a:solidFill>
                <a:latin typeface="+mj-lt"/>
              </a:rPr>
              <a:t>AVALUA AG</a:t>
            </a:r>
          </a:p>
        </p:txBody>
      </p:sp>
      <p:sp>
        <p:nvSpPr>
          <p:cNvPr id="16" name="Flussdiagramm: Prozess 15"/>
          <p:cNvSpPr/>
          <p:nvPr/>
        </p:nvSpPr>
        <p:spPr>
          <a:xfrm>
            <a:off x="9913510"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bg1"/>
                </a:solidFill>
              </a:rPr>
              <a:t>St. Niklaus</a:t>
            </a:r>
          </a:p>
          <a:p>
            <a:pPr algn="l"/>
            <a:r>
              <a:rPr lang="de-CH" sz="1200" dirty="0">
                <a:solidFill>
                  <a:schemeClr val="bg1"/>
                </a:solidFill>
              </a:rPr>
              <a:t>Bahnhofstrasse 11</a:t>
            </a:r>
          </a:p>
          <a:p>
            <a:pPr algn="l"/>
            <a:r>
              <a:rPr lang="de-CH" sz="1200" dirty="0">
                <a:solidFill>
                  <a:schemeClr val="bg1"/>
                </a:solidFill>
              </a:rPr>
              <a:t>3924 St. Niklaus</a:t>
            </a:r>
          </a:p>
        </p:txBody>
      </p:sp>
      <p:sp>
        <p:nvSpPr>
          <p:cNvPr id="10" name="Flussdiagramm: Prozess 9"/>
          <p:cNvSpPr/>
          <p:nvPr/>
        </p:nvSpPr>
        <p:spPr>
          <a:xfrm>
            <a:off x="8241998"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bg1"/>
                </a:solidFill>
              </a:rPr>
              <a:t>Naters</a:t>
            </a:r>
          </a:p>
          <a:p>
            <a:pPr algn="l"/>
            <a:r>
              <a:rPr lang="de-CH" sz="1200" dirty="0">
                <a:solidFill>
                  <a:schemeClr val="bg1"/>
                </a:solidFill>
              </a:rPr>
              <a:t>Bahnhofstrasse 9d</a:t>
            </a:r>
          </a:p>
          <a:p>
            <a:pPr algn="l"/>
            <a:r>
              <a:rPr lang="de-CH" sz="1200" dirty="0">
                <a:solidFill>
                  <a:schemeClr val="bg1"/>
                </a:solidFill>
              </a:rPr>
              <a:t>3904 Naters</a:t>
            </a:r>
          </a:p>
        </p:txBody>
      </p:sp>
      <p:sp>
        <p:nvSpPr>
          <p:cNvPr id="26" name="Flussdiagramm: Prozess 25"/>
          <p:cNvSpPr/>
          <p:nvPr/>
        </p:nvSpPr>
        <p:spPr>
          <a:xfrm>
            <a:off x="407468" y="1955527"/>
            <a:ext cx="3422477" cy="32533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400" b="1" dirty="0">
                <a:solidFill>
                  <a:schemeClr val="bg1"/>
                </a:solidFill>
                <a:latin typeface="+mj-lt"/>
              </a:rPr>
              <a:t>Ihre Ansprechperson</a:t>
            </a:r>
          </a:p>
          <a:p>
            <a:pPr algn="l"/>
            <a:endParaRPr lang="de-CH" sz="1400" b="0" dirty="0">
              <a:solidFill>
                <a:schemeClr val="bg1"/>
              </a:solidFill>
              <a:latin typeface="+mj-lt"/>
            </a:endParaRPr>
          </a:p>
        </p:txBody>
      </p:sp>
      <p:cxnSp>
        <p:nvCxnSpPr>
          <p:cNvPr id="17" name="Gerader Verbinder 16"/>
          <p:cNvCxnSpPr/>
          <p:nvPr/>
        </p:nvCxnSpPr>
        <p:spPr>
          <a:xfrm>
            <a:off x="1547759"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Flussdiagramm: Prozess 30"/>
          <p:cNvSpPr/>
          <p:nvPr/>
        </p:nvSpPr>
        <p:spPr>
          <a:xfrm>
            <a:off x="1568308" y="5863475"/>
            <a:ext cx="204805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a:spcAft>
                <a:spcPts val="300"/>
              </a:spcAft>
              <a:buFontTx/>
              <a:buBlip>
                <a:blip r:embed="rId3"/>
              </a:buBlip>
              <a:tabLst>
                <a:tab pos="228600" algn="l"/>
              </a:tabLst>
            </a:pPr>
            <a:r>
              <a:rPr lang="de-CH" sz="1200" dirty="0">
                <a:effectLst/>
                <a:latin typeface="+mj-lt"/>
                <a:ea typeface="Calibri" panose="020F0502020204030204" pitchFamily="34" charset="0"/>
                <a:cs typeface="Times New Roman" panose="02020603050405020304" pitchFamily="18" charset="0"/>
              </a:rPr>
              <a:t>027 922 20 50</a:t>
            </a:r>
          </a:p>
          <a:p>
            <a:pPr marL="285750" lvl="0" indent="-285750">
              <a:spcAft>
                <a:spcPts val="300"/>
              </a:spcAft>
              <a:buFontTx/>
              <a:buBlip>
                <a:blip r:embed="rId4"/>
              </a:buBlip>
              <a:tabLst>
                <a:tab pos="228600" algn="l"/>
              </a:tabLst>
            </a:pPr>
            <a:r>
              <a:rPr lang="de-CH" sz="1200" dirty="0">
                <a:effectLst/>
                <a:latin typeface="+mj-lt"/>
                <a:ea typeface="Calibri" panose="020F0502020204030204" pitchFamily="34" charset="0"/>
                <a:cs typeface="Times New Roman" panose="02020603050405020304" pitchFamily="18" charset="0"/>
              </a:rPr>
              <a:t>info@avalua.ch</a:t>
            </a:r>
          </a:p>
          <a:p>
            <a:pPr marL="285750" lvl="0" indent="-285750">
              <a:spcAft>
                <a:spcPts val="300"/>
              </a:spcAft>
              <a:buFontTx/>
              <a:buBlip>
                <a:blip r:embed="rId5"/>
              </a:buBlip>
              <a:tabLst>
                <a:tab pos="228600" algn="l"/>
              </a:tabLst>
            </a:pPr>
            <a:r>
              <a:rPr lang="de-CH" sz="1200" dirty="0">
                <a:effectLst/>
                <a:latin typeface="+mj-lt"/>
                <a:ea typeface="Calibri" panose="020F0502020204030204" pitchFamily="34" charset="0"/>
                <a:cs typeface="Times New Roman" panose="02020603050405020304" pitchFamily="18" charset="0"/>
              </a:rPr>
              <a:t>avalua.ch</a:t>
            </a:r>
          </a:p>
          <a:p>
            <a:pPr algn="l">
              <a:spcAft>
                <a:spcPts val="300"/>
              </a:spcAft>
            </a:pPr>
            <a:endParaRPr lang="de-CH" sz="1200" dirty="0">
              <a:solidFill>
                <a:schemeClr val="bg1"/>
              </a:solidFill>
            </a:endParaRPr>
          </a:p>
        </p:txBody>
      </p:sp>
      <p:cxnSp>
        <p:nvCxnSpPr>
          <p:cNvPr id="33" name="Gerader Verbinder 32"/>
          <p:cNvCxnSpPr/>
          <p:nvPr/>
        </p:nvCxnSpPr>
        <p:spPr>
          <a:xfrm>
            <a:off x="8142062"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9816750"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Name"/>
          <p:cNvSpPr>
            <a:spLocks noGrp="1"/>
          </p:cNvSpPr>
          <p:nvPr>
            <p:ph type="body" sz="quarter" idx="10" hasCustomPrompt="1"/>
          </p:nvPr>
        </p:nvSpPr>
        <p:spPr>
          <a:xfrm>
            <a:off x="389205" y="2433407"/>
            <a:ext cx="2908789" cy="1409128"/>
          </a:xfrm>
        </p:spPr>
        <p:txBody>
          <a:bodyPr>
            <a:noAutofit/>
          </a:bodyPr>
          <a:lstStyle>
            <a:lvl1pPr marL="0" indent="0">
              <a:spcBef>
                <a:spcPts val="0"/>
              </a:spcBef>
              <a:spcAft>
                <a:spcPts val="300"/>
              </a:spcAft>
              <a:buNone/>
              <a:defRPr sz="14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de-DE" dirty="0"/>
              <a:t>Vorname Name</a:t>
            </a:r>
          </a:p>
          <a:p>
            <a:pPr lvl="0"/>
            <a:r>
              <a:rPr lang="de-DE" dirty="0"/>
              <a:t>Rolle</a:t>
            </a:r>
          </a:p>
          <a:p>
            <a:pPr lvl="0"/>
            <a:endParaRPr lang="de-DE" dirty="0"/>
          </a:p>
          <a:p>
            <a:pPr lvl="0"/>
            <a:r>
              <a:rPr lang="de-DE" dirty="0"/>
              <a:t>Tel. 027</a:t>
            </a:r>
          </a:p>
          <a:p>
            <a:pPr lvl="0"/>
            <a:r>
              <a:rPr lang="de-DE" dirty="0"/>
              <a:t>vorname.name@avalua.ch</a:t>
            </a:r>
          </a:p>
        </p:txBody>
      </p:sp>
    </p:spTree>
    <p:extLst>
      <p:ext uri="{BB962C8B-B14F-4D97-AF65-F5344CB8AC3E}">
        <p14:creationId xmlns:p14="http://schemas.microsoft.com/office/powerpoint/2010/main" val="2487997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dirty="0"/>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0F86304E-9A6C-4AFF-93AA-DF45A0D12924}" type="datetimeFigureOut">
              <a:rPr lang="de-CH" smtClean="0"/>
              <a:t>19.12.2019</a:t>
            </a:fld>
            <a:endParaRPr lang="de-CH"/>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F712ED2E-5FD5-4D9D-AA40-4AB98F8BFE40}" type="slidenum">
              <a:rPr lang="de-CH" smtClean="0"/>
              <a:t>‹Nr.›</a:t>
            </a:fld>
            <a:endParaRPr lang="de-CH"/>
          </a:p>
        </p:txBody>
      </p:sp>
    </p:spTree>
    <p:extLst>
      <p:ext uri="{BB962C8B-B14F-4D97-AF65-F5344CB8AC3E}">
        <p14:creationId xmlns:p14="http://schemas.microsoft.com/office/powerpoint/2010/main" val="134793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0F86304E-9A6C-4AFF-93AA-DF45A0D12924}" type="datetimeFigureOut">
              <a:rPr lang="de-CH" smtClean="0"/>
              <a:t>19.12.2019</a:t>
            </a:fld>
            <a:endParaRPr lang="de-CH"/>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F712ED2E-5FD5-4D9D-AA40-4AB98F8BFE40}" type="slidenum">
              <a:rPr lang="de-CH" smtClean="0"/>
              <a:t>‹Nr.›</a:t>
            </a:fld>
            <a:endParaRPr lang="de-CH"/>
          </a:p>
        </p:txBody>
      </p:sp>
    </p:spTree>
    <p:extLst>
      <p:ext uri="{BB962C8B-B14F-4D97-AF65-F5344CB8AC3E}">
        <p14:creationId xmlns:p14="http://schemas.microsoft.com/office/powerpoint/2010/main" val="642535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0F86304E-9A6C-4AFF-93AA-DF45A0D12924}" type="datetimeFigureOut">
              <a:rPr lang="de-CH" smtClean="0"/>
              <a:t>19.12.2019</a:t>
            </a:fld>
            <a:endParaRPr lang="de-CH"/>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F712ED2E-5FD5-4D9D-AA40-4AB98F8BFE40}" type="slidenum">
              <a:rPr lang="de-CH" smtClean="0"/>
              <a:t>‹Nr.›</a:t>
            </a:fld>
            <a:endParaRPr lang="de-CH"/>
          </a:p>
        </p:txBody>
      </p:sp>
    </p:spTree>
    <p:extLst>
      <p:ext uri="{BB962C8B-B14F-4D97-AF65-F5344CB8AC3E}">
        <p14:creationId xmlns:p14="http://schemas.microsoft.com/office/powerpoint/2010/main" val="450400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0F86304E-9A6C-4AFF-93AA-DF45A0D12924}" type="datetimeFigureOut">
              <a:rPr lang="de-CH" smtClean="0"/>
              <a:t>19.12.2019</a:t>
            </a:fld>
            <a:endParaRPr lang="de-CH"/>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F712ED2E-5FD5-4D9D-AA40-4AB98F8BFE40}" type="slidenum">
              <a:rPr lang="de-CH" smtClean="0"/>
              <a:t>‹Nr.›</a:t>
            </a:fld>
            <a:endParaRPr lang="de-CH"/>
          </a:p>
        </p:txBody>
      </p:sp>
    </p:spTree>
    <p:extLst>
      <p:ext uri="{BB962C8B-B14F-4D97-AF65-F5344CB8AC3E}">
        <p14:creationId xmlns:p14="http://schemas.microsoft.com/office/powerpoint/2010/main" val="1448358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FCC5F-7C20-4EFF-8BC9-559F750FF44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69037F44-1A88-424A-A5F1-6F91FD6036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F7608BC8-50E0-450E-B7E0-FA72E372DD87}"/>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5" name="Fußzeilenplatzhalter 4">
            <a:extLst>
              <a:ext uri="{FF2B5EF4-FFF2-40B4-BE49-F238E27FC236}">
                <a16:creationId xmlns:a16="http://schemas.microsoft.com/office/drawing/2014/main" id="{0CABF87A-F6FA-47B4-88CF-FB5D1C5D3E7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E5C6EE2-E793-4203-B188-ADC9049A3952}"/>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1280746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37599-0FF2-47B2-A3E0-C027C383E86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A1D69BE-3BFE-4E83-AC2B-4E82ABDF3B1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7B8DB00-EA79-4CE3-805E-223B442CA259}"/>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5" name="Fußzeilenplatzhalter 4">
            <a:extLst>
              <a:ext uri="{FF2B5EF4-FFF2-40B4-BE49-F238E27FC236}">
                <a16:creationId xmlns:a16="http://schemas.microsoft.com/office/drawing/2014/main" id="{FBBFCCB7-32DB-4D8B-A9B5-4878D10D1EC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BC81739-419D-4543-A46F-C86793BC82F3}"/>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2877299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ADCF0-5AD2-49C9-BD52-02F40A727D9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62337DC2-620A-4AE4-99E5-337CB9CE21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4645828-A058-4861-B84B-6D62FCF96812}"/>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5" name="Fußzeilenplatzhalter 4">
            <a:extLst>
              <a:ext uri="{FF2B5EF4-FFF2-40B4-BE49-F238E27FC236}">
                <a16:creationId xmlns:a16="http://schemas.microsoft.com/office/drawing/2014/main" id="{FF4C669D-F1E9-47BD-9BF3-7722BD62AEA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456AC80-8736-4B00-9231-B9B91535A1AA}"/>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68411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18BA58B-75D3-4718-8F8F-EFD5D2F410C6}" type="slidenum">
              <a:rPr lang="de-DE"/>
              <a:pPr>
                <a:defRPr/>
              </a:pPr>
              <a:t>‹Nr.›</a:t>
            </a:fld>
            <a:endParaRPr lang="de-DE"/>
          </a:p>
        </p:txBody>
      </p:sp>
    </p:spTree>
    <p:extLst>
      <p:ext uri="{BB962C8B-B14F-4D97-AF65-F5344CB8AC3E}">
        <p14:creationId xmlns:p14="http://schemas.microsoft.com/office/powerpoint/2010/main" val="13199186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27463-0844-4E34-9C90-956DEA9C9A4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DA9F6A15-1363-4D7D-8F40-4BF2028F5CD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11043CB-79C9-4358-8938-B13DD4F1B86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89A335DF-4968-4093-AFC3-3FF8606E82F0}"/>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6" name="Fußzeilenplatzhalter 5">
            <a:extLst>
              <a:ext uri="{FF2B5EF4-FFF2-40B4-BE49-F238E27FC236}">
                <a16:creationId xmlns:a16="http://schemas.microsoft.com/office/drawing/2014/main" id="{A94FAB61-D7B9-4376-B034-B677936D976A}"/>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A0D3485-DBE4-47F6-8DB3-A2A45C4CBBC7}"/>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2390651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01DB7-CC29-49A7-972E-2EB813E193E7}"/>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FD86264F-E01A-4F71-93A8-11561D1287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C546998-1872-44E5-B006-3C962333DCF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7EE9E8BC-A18E-4EA1-A738-ED1A1588B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99EDFD3-A59D-4838-A653-8947067B618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9D29393-8A35-4EE1-A7F8-35C664F7DE71}"/>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8" name="Fußzeilenplatzhalter 7">
            <a:extLst>
              <a:ext uri="{FF2B5EF4-FFF2-40B4-BE49-F238E27FC236}">
                <a16:creationId xmlns:a16="http://schemas.microsoft.com/office/drawing/2014/main" id="{977FB958-52D6-4F8A-950A-B709A02323AF}"/>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96150168-627B-432C-B610-0DB1F85656FF}"/>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30840501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02FDE-6ADF-42F0-87E9-9F7C0D8E1C81}"/>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AD5E7715-A282-4DC2-A475-F68EA7DECD6C}"/>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4" name="Fußzeilenplatzhalter 3">
            <a:extLst>
              <a:ext uri="{FF2B5EF4-FFF2-40B4-BE49-F238E27FC236}">
                <a16:creationId xmlns:a16="http://schemas.microsoft.com/office/drawing/2014/main" id="{A8E3F984-79C4-4363-9681-E8A714898F7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7D961AA0-92C9-4AEB-AFB2-ACD580777FE6}"/>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22164934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2F37787-C7CB-47D9-9BDA-34DC04890342}"/>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3" name="Fußzeilenplatzhalter 2">
            <a:extLst>
              <a:ext uri="{FF2B5EF4-FFF2-40B4-BE49-F238E27FC236}">
                <a16:creationId xmlns:a16="http://schemas.microsoft.com/office/drawing/2014/main" id="{F45A3A1D-8BE5-451A-8C4C-3227C88DACD4}"/>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5EF18F0C-BD0C-403D-A86E-E57E089E1013}"/>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616251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5A680-6B7C-4E0A-91B8-78489CDE903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2B8751D7-7FAB-45DF-A955-4D88FF3117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0087CE78-A71A-44D8-9F15-79A9180E4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F38366-17D9-4D12-9C0E-C8565966FE16}"/>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6" name="Fußzeilenplatzhalter 5">
            <a:extLst>
              <a:ext uri="{FF2B5EF4-FFF2-40B4-BE49-F238E27FC236}">
                <a16:creationId xmlns:a16="http://schemas.microsoft.com/office/drawing/2014/main" id="{DE7F7E78-143A-4525-AB98-2BDC0138EAB8}"/>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C611D6F-8248-4331-9D56-88087253AFEA}"/>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2403900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43B15-A502-4731-9645-4874BE6E879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3055F500-DE10-4932-82BA-37396494B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3909E10D-EE30-47FB-8941-B2DB97EFE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910B540-0AEC-40ED-BEEA-7D1D2F7C7DA4}"/>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6" name="Fußzeilenplatzhalter 5">
            <a:extLst>
              <a:ext uri="{FF2B5EF4-FFF2-40B4-BE49-F238E27FC236}">
                <a16:creationId xmlns:a16="http://schemas.microsoft.com/office/drawing/2014/main" id="{03602E0D-1738-4F81-B887-FD4114BF4E6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C312803-2D21-4F7E-BC7A-37EF5EC8A0DF}"/>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38580951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E5177-A793-4B2D-848D-827550D633B9}"/>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C649D6BA-2918-4B4A-B684-7F4C3CBAB23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2A765B4-0FCA-4675-B690-E3CB49D2E0DB}"/>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5" name="Fußzeilenplatzhalter 4">
            <a:extLst>
              <a:ext uri="{FF2B5EF4-FFF2-40B4-BE49-F238E27FC236}">
                <a16:creationId xmlns:a16="http://schemas.microsoft.com/office/drawing/2014/main" id="{6D32D23E-8B6D-4C62-A4E5-456C5FC162B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88EF3CB-2788-4C0A-B1D1-64B8D00B83BE}"/>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35202095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4B559AC-6462-4E8A-91EB-2998A5D3DAEE}"/>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D3D2E1EC-D537-4A53-95BA-14FDF6F80A2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965A76A-D2BE-4F98-94EB-874769B47BDA}"/>
              </a:ext>
            </a:extLst>
          </p:cNvPr>
          <p:cNvSpPr>
            <a:spLocks noGrp="1"/>
          </p:cNvSpPr>
          <p:nvPr>
            <p:ph type="dt" sz="half" idx="10"/>
          </p:nvPr>
        </p:nvSpPr>
        <p:spPr/>
        <p:txBody>
          <a:bodyPr/>
          <a:lstStyle/>
          <a:p>
            <a:fld id="{B0C082DD-CA47-48D8-A46F-BAC22C23D799}" type="datetimeFigureOut">
              <a:rPr lang="de-CH" smtClean="0"/>
              <a:t>19.12.2019</a:t>
            </a:fld>
            <a:endParaRPr lang="de-CH"/>
          </a:p>
        </p:txBody>
      </p:sp>
      <p:sp>
        <p:nvSpPr>
          <p:cNvPr id="5" name="Fußzeilenplatzhalter 4">
            <a:extLst>
              <a:ext uri="{FF2B5EF4-FFF2-40B4-BE49-F238E27FC236}">
                <a16:creationId xmlns:a16="http://schemas.microsoft.com/office/drawing/2014/main" id="{FE1DE969-551B-4523-B3EA-A7812214163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57F40AC-BD64-4ED5-A228-CE5055F22BC1}"/>
              </a:ext>
            </a:extLst>
          </p:cNvPr>
          <p:cNvSpPr>
            <a:spLocks noGrp="1"/>
          </p:cNvSpPr>
          <p:nvPr>
            <p:ph type="sldNum" sz="quarter" idx="12"/>
          </p:nvPr>
        </p:nvSpPr>
        <p:spPr/>
        <p:txBody>
          <a:bodyPr/>
          <a:lstStyle/>
          <a:p>
            <a:fld id="{A1D92487-4194-4BA5-9632-0FDEB17D5629}" type="slidenum">
              <a:rPr lang="de-CH" smtClean="0"/>
              <a:t>‹Nr.›</a:t>
            </a:fld>
            <a:endParaRPr lang="de-CH"/>
          </a:p>
        </p:txBody>
      </p:sp>
    </p:spTree>
    <p:extLst>
      <p:ext uri="{BB962C8B-B14F-4D97-AF65-F5344CB8AC3E}">
        <p14:creationId xmlns:p14="http://schemas.microsoft.com/office/powerpoint/2010/main" val="151194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C1982660-3245-48BF-865A-F5C5B0EB8F5B}" type="slidenum">
              <a:rPr lang="de-DE"/>
              <a:pPr>
                <a:defRPr/>
              </a:pPr>
              <a:t>‹Nr.›</a:t>
            </a:fld>
            <a:endParaRPr lang="de-DE"/>
          </a:p>
        </p:txBody>
      </p:sp>
    </p:spTree>
    <p:extLst>
      <p:ext uri="{BB962C8B-B14F-4D97-AF65-F5344CB8AC3E}">
        <p14:creationId xmlns:p14="http://schemas.microsoft.com/office/powerpoint/2010/main" val="55047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5"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5" y="1435102"/>
            <a:ext cx="4011084" cy="4691063"/>
          </a:xfrm>
        </p:spPr>
        <p:txBody>
          <a:bodyPr/>
          <a:lstStyle>
            <a:lvl1pPr marL="0" indent="0">
              <a:buNone/>
              <a:defRPr sz="1400"/>
            </a:lvl1pPr>
            <a:lvl2pPr marL="456065" indent="0">
              <a:buNone/>
              <a:defRPr sz="1200"/>
            </a:lvl2pPr>
            <a:lvl3pPr marL="912141" indent="0">
              <a:buNone/>
              <a:defRPr sz="1000"/>
            </a:lvl3pPr>
            <a:lvl4pPr marL="1368212" indent="0">
              <a:buNone/>
              <a:defRPr sz="900"/>
            </a:lvl4pPr>
            <a:lvl5pPr marL="1824282" indent="0">
              <a:buNone/>
              <a:defRPr sz="900"/>
            </a:lvl5pPr>
            <a:lvl6pPr marL="2280353" indent="0">
              <a:buNone/>
              <a:defRPr sz="900"/>
            </a:lvl6pPr>
            <a:lvl7pPr marL="2736424" indent="0">
              <a:buNone/>
              <a:defRPr sz="900"/>
            </a:lvl7pPr>
            <a:lvl8pPr marL="3192496" indent="0">
              <a:buNone/>
              <a:defRPr sz="900"/>
            </a:lvl8pPr>
            <a:lvl9pPr marL="3648566"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BE6B622-E3CF-417C-AC5B-5A651C451FE1}" type="slidenum">
              <a:rPr lang="de-DE"/>
              <a:pPr>
                <a:defRPr/>
              </a:pPr>
              <a:t>‹Nr.›</a:t>
            </a:fld>
            <a:endParaRPr lang="de-DE"/>
          </a:p>
        </p:txBody>
      </p:sp>
    </p:spTree>
    <p:extLst>
      <p:ext uri="{BB962C8B-B14F-4D97-AF65-F5344CB8AC3E}">
        <p14:creationId xmlns:p14="http://schemas.microsoft.com/office/powerpoint/2010/main" val="269449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9"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9" y="612775"/>
            <a:ext cx="7315200" cy="4114800"/>
          </a:xfrm>
        </p:spPr>
        <p:txBody>
          <a:bodyPr/>
          <a:lstStyle>
            <a:lvl1pPr marL="0" indent="0">
              <a:buNone/>
              <a:defRPr sz="3200"/>
            </a:lvl1pPr>
            <a:lvl2pPr marL="456065" indent="0">
              <a:buNone/>
              <a:defRPr sz="2800"/>
            </a:lvl2pPr>
            <a:lvl3pPr marL="912141" indent="0">
              <a:buNone/>
              <a:defRPr sz="2400"/>
            </a:lvl3pPr>
            <a:lvl4pPr marL="1368212" indent="0">
              <a:buNone/>
              <a:defRPr sz="2000"/>
            </a:lvl4pPr>
            <a:lvl5pPr marL="1824282" indent="0">
              <a:buNone/>
              <a:defRPr sz="2000"/>
            </a:lvl5pPr>
            <a:lvl6pPr marL="2280353" indent="0">
              <a:buNone/>
              <a:defRPr sz="2000"/>
            </a:lvl6pPr>
            <a:lvl7pPr marL="2736424" indent="0">
              <a:buNone/>
              <a:defRPr sz="2000"/>
            </a:lvl7pPr>
            <a:lvl8pPr marL="3192496" indent="0">
              <a:buNone/>
              <a:defRPr sz="2000"/>
            </a:lvl8pPr>
            <a:lvl9pPr marL="3648566" indent="0">
              <a:buNone/>
              <a:defRPr sz="2000"/>
            </a:lvl9pPr>
          </a:lstStyle>
          <a:p>
            <a:pPr lvl="0"/>
            <a:endParaRPr lang="de-CH" noProof="0"/>
          </a:p>
        </p:txBody>
      </p:sp>
      <p:sp>
        <p:nvSpPr>
          <p:cNvPr id="4" name="Textplatzhalter 3"/>
          <p:cNvSpPr>
            <a:spLocks noGrp="1"/>
          </p:cNvSpPr>
          <p:nvPr>
            <p:ph type="body" sz="half" idx="2"/>
          </p:nvPr>
        </p:nvSpPr>
        <p:spPr>
          <a:xfrm>
            <a:off x="2389719" y="5367338"/>
            <a:ext cx="7315200" cy="804862"/>
          </a:xfrm>
        </p:spPr>
        <p:txBody>
          <a:bodyPr/>
          <a:lstStyle>
            <a:lvl1pPr marL="0" indent="0">
              <a:buNone/>
              <a:defRPr sz="1400"/>
            </a:lvl1pPr>
            <a:lvl2pPr marL="456065" indent="0">
              <a:buNone/>
              <a:defRPr sz="1200"/>
            </a:lvl2pPr>
            <a:lvl3pPr marL="912141" indent="0">
              <a:buNone/>
              <a:defRPr sz="1000"/>
            </a:lvl3pPr>
            <a:lvl4pPr marL="1368212" indent="0">
              <a:buNone/>
              <a:defRPr sz="900"/>
            </a:lvl4pPr>
            <a:lvl5pPr marL="1824282" indent="0">
              <a:buNone/>
              <a:defRPr sz="900"/>
            </a:lvl5pPr>
            <a:lvl6pPr marL="2280353" indent="0">
              <a:buNone/>
              <a:defRPr sz="900"/>
            </a:lvl6pPr>
            <a:lvl7pPr marL="2736424" indent="0">
              <a:buNone/>
              <a:defRPr sz="900"/>
            </a:lvl7pPr>
            <a:lvl8pPr marL="3192496" indent="0">
              <a:buNone/>
              <a:defRPr sz="900"/>
            </a:lvl8pPr>
            <a:lvl9pPr marL="3648566"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CB9671-21B2-4C0A-8330-2151E6EA5A37}" type="slidenum">
              <a:rPr lang="de-DE"/>
              <a:pPr>
                <a:defRPr/>
              </a:pPr>
              <a:t>‹Nr.›</a:t>
            </a:fld>
            <a:endParaRPr lang="de-DE"/>
          </a:p>
        </p:txBody>
      </p:sp>
    </p:spTree>
    <p:extLst>
      <p:ext uri="{BB962C8B-B14F-4D97-AF65-F5344CB8AC3E}">
        <p14:creationId xmlns:p14="http://schemas.microsoft.com/office/powerpoint/2010/main" val="114155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4" tIns="45605" rIns="91214" bIns="45605"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4" tIns="45605" rIns="91214" bIns="45605"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lgn="r">
              <a:defRPr sz="1400"/>
            </a:lvl1pPr>
          </a:lstStyle>
          <a:p>
            <a:pPr>
              <a:defRPr/>
            </a:pPr>
            <a:fld id="{C5F7776A-55AA-4BBC-A10C-253761BDFFCB}"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065" algn="ctr" rtl="0" fontAlgn="base">
        <a:spcBef>
          <a:spcPct val="0"/>
        </a:spcBef>
        <a:spcAft>
          <a:spcPct val="0"/>
        </a:spcAft>
        <a:defRPr sz="4400">
          <a:solidFill>
            <a:schemeClr val="tx2"/>
          </a:solidFill>
          <a:latin typeface="Arial" charset="0"/>
        </a:defRPr>
      </a:lvl6pPr>
      <a:lvl7pPr marL="912141" algn="ctr" rtl="0" fontAlgn="base">
        <a:spcBef>
          <a:spcPct val="0"/>
        </a:spcBef>
        <a:spcAft>
          <a:spcPct val="0"/>
        </a:spcAft>
        <a:defRPr sz="4400">
          <a:solidFill>
            <a:schemeClr val="tx2"/>
          </a:solidFill>
          <a:latin typeface="Arial" charset="0"/>
        </a:defRPr>
      </a:lvl7pPr>
      <a:lvl8pPr marL="1368212" algn="ctr" rtl="0" fontAlgn="base">
        <a:spcBef>
          <a:spcPct val="0"/>
        </a:spcBef>
        <a:spcAft>
          <a:spcPct val="0"/>
        </a:spcAft>
        <a:defRPr sz="4400">
          <a:solidFill>
            <a:schemeClr val="tx2"/>
          </a:solidFill>
          <a:latin typeface="Arial" charset="0"/>
        </a:defRPr>
      </a:lvl8pPr>
      <a:lvl9pPr marL="1824282"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39775" indent="-284163" algn="l" rtl="0" eaLnBrk="0" fontAlgn="base" hangingPunct="0">
        <a:spcBef>
          <a:spcPct val="20000"/>
        </a:spcBef>
        <a:spcAft>
          <a:spcPct val="0"/>
        </a:spcAft>
        <a:buChar char="–"/>
        <a:defRPr sz="2800">
          <a:solidFill>
            <a:schemeClr val="tx1"/>
          </a:solidFill>
          <a:latin typeface="+mn-lt"/>
        </a:defRPr>
      </a:lvl2pPr>
      <a:lvl3pPr marL="1139825" indent="-227013" algn="l" rtl="0" eaLnBrk="0" fontAlgn="base" hangingPunct="0">
        <a:spcBef>
          <a:spcPct val="20000"/>
        </a:spcBef>
        <a:spcAft>
          <a:spcPct val="0"/>
        </a:spcAft>
        <a:buChar char="•"/>
        <a:defRPr sz="2400">
          <a:solidFill>
            <a:schemeClr val="tx1"/>
          </a:solidFill>
          <a:latin typeface="+mn-lt"/>
        </a:defRPr>
      </a:lvl3pPr>
      <a:lvl4pPr marL="1595438" indent="-227013" algn="l" rtl="0" eaLnBrk="0" fontAlgn="base" hangingPunct="0">
        <a:spcBef>
          <a:spcPct val="20000"/>
        </a:spcBef>
        <a:spcAft>
          <a:spcPct val="0"/>
        </a:spcAft>
        <a:buChar char="–"/>
        <a:defRPr sz="2000">
          <a:solidFill>
            <a:schemeClr val="tx1"/>
          </a:solidFill>
          <a:latin typeface="+mn-lt"/>
        </a:defRPr>
      </a:lvl4pPr>
      <a:lvl5pPr marL="2051050" indent="-227013" algn="l" rtl="0" eaLnBrk="0" fontAlgn="base" hangingPunct="0">
        <a:spcBef>
          <a:spcPct val="20000"/>
        </a:spcBef>
        <a:spcAft>
          <a:spcPct val="0"/>
        </a:spcAft>
        <a:buChar char="»"/>
        <a:defRPr sz="2000">
          <a:solidFill>
            <a:schemeClr val="tx1"/>
          </a:solidFill>
          <a:latin typeface="+mn-lt"/>
        </a:defRPr>
      </a:lvl5pPr>
      <a:lvl6pPr marL="2508388" indent="-228031" algn="l" rtl="0" fontAlgn="base">
        <a:spcBef>
          <a:spcPct val="20000"/>
        </a:spcBef>
        <a:spcAft>
          <a:spcPct val="0"/>
        </a:spcAft>
        <a:buChar char="»"/>
        <a:defRPr sz="2000">
          <a:solidFill>
            <a:schemeClr val="tx1"/>
          </a:solidFill>
          <a:latin typeface="+mn-lt"/>
        </a:defRPr>
      </a:lvl6pPr>
      <a:lvl7pPr marL="2964460" indent="-228031" algn="l" rtl="0" fontAlgn="base">
        <a:spcBef>
          <a:spcPct val="20000"/>
        </a:spcBef>
        <a:spcAft>
          <a:spcPct val="0"/>
        </a:spcAft>
        <a:buChar char="»"/>
        <a:defRPr sz="2000">
          <a:solidFill>
            <a:schemeClr val="tx1"/>
          </a:solidFill>
          <a:latin typeface="+mn-lt"/>
        </a:defRPr>
      </a:lvl7pPr>
      <a:lvl8pPr marL="3420531" indent="-228031" algn="l" rtl="0" fontAlgn="base">
        <a:spcBef>
          <a:spcPct val="20000"/>
        </a:spcBef>
        <a:spcAft>
          <a:spcPct val="0"/>
        </a:spcAft>
        <a:buChar char="»"/>
        <a:defRPr sz="2000">
          <a:solidFill>
            <a:schemeClr val="tx1"/>
          </a:solidFill>
          <a:latin typeface="+mn-lt"/>
        </a:defRPr>
      </a:lvl8pPr>
      <a:lvl9pPr marL="3876601" indent="-228031" algn="l" rtl="0" fontAlgn="base">
        <a:spcBef>
          <a:spcPct val="20000"/>
        </a:spcBef>
        <a:spcAft>
          <a:spcPct val="0"/>
        </a:spcAft>
        <a:buChar char="»"/>
        <a:defRPr sz="2000">
          <a:solidFill>
            <a:schemeClr val="tx1"/>
          </a:solidFill>
          <a:latin typeface="+mn-lt"/>
        </a:defRPr>
      </a:lvl9pPr>
    </p:bodyStyle>
    <p:otherStyle>
      <a:defPPr>
        <a:defRPr lang="de-DE"/>
      </a:defPPr>
      <a:lvl1pPr marL="0" algn="l" defTabSz="912141" rtl="0" eaLnBrk="1" latinLnBrk="0" hangingPunct="1">
        <a:defRPr sz="1800" kern="1200">
          <a:solidFill>
            <a:schemeClr val="tx1"/>
          </a:solidFill>
          <a:latin typeface="+mn-lt"/>
          <a:ea typeface="+mn-ea"/>
          <a:cs typeface="+mn-cs"/>
        </a:defRPr>
      </a:lvl1pPr>
      <a:lvl2pPr marL="456065" algn="l" defTabSz="912141" rtl="0" eaLnBrk="1" latinLnBrk="0" hangingPunct="1">
        <a:defRPr sz="1800" kern="1200">
          <a:solidFill>
            <a:schemeClr val="tx1"/>
          </a:solidFill>
          <a:latin typeface="+mn-lt"/>
          <a:ea typeface="+mn-ea"/>
          <a:cs typeface="+mn-cs"/>
        </a:defRPr>
      </a:lvl2pPr>
      <a:lvl3pPr marL="912141" algn="l" defTabSz="912141" rtl="0" eaLnBrk="1" latinLnBrk="0" hangingPunct="1">
        <a:defRPr sz="1800" kern="1200">
          <a:solidFill>
            <a:schemeClr val="tx1"/>
          </a:solidFill>
          <a:latin typeface="+mn-lt"/>
          <a:ea typeface="+mn-ea"/>
          <a:cs typeface="+mn-cs"/>
        </a:defRPr>
      </a:lvl3pPr>
      <a:lvl4pPr marL="1368212" algn="l" defTabSz="912141" rtl="0" eaLnBrk="1" latinLnBrk="0" hangingPunct="1">
        <a:defRPr sz="1800" kern="1200">
          <a:solidFill>
            <a:schemeClr val="tx1"/>
          </a:solidFill>
          <a:latin typeface="+mn-lt"/>
          <a:ea typeface="+mn-ea"/>
          <a:cs typeface="+mn-cs"/>
        </a:defRPr>
      </a:lvl4pPr>
      <a:lvl5pPr marL="1824282" algn="l" defTabSz="912141" rtl="0" eaLnBrk="1" latinLnBrk="0" hangingPunct="1">
        <a:defRPr sz="1800" kern="1200">
          <a:solidFill>
            <a:schemeClr val="tx1"/>
          </a:solidFill>
          <a:latin typeface="+mn-lt"/>
          <a:ea typeface="+mn-ea"/>
          <a:cs typeface="+mn-cs"/>
        </a:defRPr>
      </a:lvl5pPr>
      <a:lvl6pPr marL="2280353" algn="l" defTabSz="912141" rtl="0" eaLnBrk="1" latinLnBrk="0" hangingPunct="1">
        <a:defRPr sz="1800" kern="1200">
          <a:solidFill>
            <a:schemeClr val="tx1"/>
          </a:solidFill>
          <a:latin typeface="+mn-lt"/>
          <a:ea typeface="+mn-ea"/>
          <a:cs typeface="+mn-cs"/>
        </a:defRPr>
      </a:lvl6pPr>
      <a:lvl7pPr marL="2736424" algn="l" defTabSz="912141" rtl="0" eaLnBrk="1" latinLnBrk="0" hangingPunct="1">
        <a:defRPr sz="1800" kern="1200">
          <a:solidFill>
            <a:schemeClr val="tx1"/>
          </a:solidFill>
          <a:latin typeface="+mn-lt"/>
          <a:ea typeface="+mn-ea"/>
          <a:cs typeface="+mn-cs"/>
        </a:defRPr>
      </a:lvl7pPr>
      <a:lvl8pPr marL="3192496" algn="l" defTabSz="912141" rtl="0" eaLnBrk="1" latinLnBrk="0" hangingPunct="1">
        <a:defRPr sz="1800" kern="1200">
          <a:solidFill>
            <a:schemeClr val="tx1"/>
          </a:solidFill>
          <a:latin typeface="+mn-lt"/>
          <a:ea typeface="+mn-ea"/>
          <a:cs typeface="+mn-cs"/>
        </a:defRPr>
      </a:lvl8pPr>
      <a:lvl9pPr marL="3648566" algn="l" defTabSz="91214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6" name="Foliennummernplatzhalter 5"/>
          <p:cNvSpPr>
            <a:spLocks noGrp="1"/>
          </p:cNvSpPr>
          <p:nvPr>
            <p:ph type="sldNum" sz="quarter" idx="4"/>
          </p:nvPr>
        </p:nvSpPr>
        <p:spPr>
          <a:xfrm>
            <a:off x="623392" y="6356351"/>
            <a:ext cx="109590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9CA546-30A1-46D0-9798-19AB3B21EF8D}" type="slidenum">
              <a:rPr lang="de-CH" smtClean="0">
                <a:solidFill>
                  <a:prstClr val="black">
                    <a:tint val="75000"/>
                  </a:prstClr>
                </a:solidFill>
                <a:latin typeface="Arial"/>
              </a:rPr>
              <a:pPr fontAlgn="auto">
                <a:spcBef>
                  <a:spcPts val="0"/>
                </a:spcBef>
                <a:spcAft>
                  <a:spcPts val="0"/>
                </a:spcAft>
              </a:pPr>
              <a:t>‹Nr.›</a:t>
            </a:fld>
            <a:endParaRPr lang="de-CH">
              <a:solidFill>
                <a:prstClr val="black">
                  <a:tint val="75000"/>
                </a:prstClr>
              </a:solidFill>
              <a:latin typeface="Arial"/>
            </a:endParaRPr>
          </a:p>
        </p:txBody>
      </p:sp>
      <p:pic>
        <p:nvPicPr>
          <p:cNvPr id="7" name="Grafik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15051" t="27520" r="14134" b="27825"/>
          <a:stretch/>
        </p:blipFill>
        <p:spPr>
          <a:xfrm>
            <a:off x="524181" y="6309320"/>
            <a:ext cx="1815345" cy="432000"/>
          </a:xfrm>
          <a:prstGeom prst="rect">
            <a:avLst/>
          </a:prstGeom>
        </p:spPr>
      </p:pic>
    </p:spTree>
    <p:extLst>
      <p:ext uri="{BB962C8B-B14F-4D97-AF65-F5344CB8AC3E}">
        <p14:creationId xmlns:p14="http://schemas.microsoft.com/office/powerpoint/2010/main" val="8731595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spcBef>
          <a:spcPct val="0"/>
        </a:spcBef>
        <a:buNone/>
        <a:defRPr sz="3200" kern="1200">
          <a:solidFill>
            <a:srgbClr val="C1002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457200"/>
          </a:xfrm>
          <a:prstGeom prst="rect">
            <a:avLst/>
          </a:prstGeom>
          <a:noFill/>
          <a:ln w="9525">
            <a:noFill/>
            <a:miter lim="800000"/>
            <a:headEnd/>
            <a:tailEnd/>
          </a:ln>
          <a:effectLst/>
        </p:spPr>
        <p:txBody>
          <a:bodyPr>
            <a:spAutoFit/>
          </a:bodyPr>
          <a:lstStyle/>
          <a:p>
            <a:pPr eaLnBrk="0" hangingPunct="0">
              <a:spcBef>
                <a:spcPct val="50000"/>
              </a:spcBef>
            </a:pPr>
            <a:endParaRPr lang="en-CA" sz="2400" dirty="0"/>
          </a:p>
        </p:txBody>
      </p:sp>
      <p:sp>
        <p:nvSpPr>
          <p:cNvPr id="15363" name="Rectangle 3"/>
          <p:cNvSpPr>
            <a:spLocks noGrp="1" noChangeArrowheads="1"/>
          </p:cNvSpPr>
          <p:nvPr>
            <p:ph type="body"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9"/>
            <a:ext cx="2976331" cy="135293"/>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‹Nr.›</a:t>
            </a:fld>
            <a:r>
              <a:rPr lang="de-CH" sz="900" dirty="0"/>
              <a:t> </a:t>
            </a:r>
          </a:p>
        </p:txBody>
      </p:sp>
      <p:sp>
        <p:nvSpPr>
          <p:cNvPr id="15365" name="AutoShape 5"/>
          <p:cNvSpPr>
            <a:spLocks noChangeArrowheads="1"/>
          </p:cNvSpPr>
          <p:nvPr/>
        </p:nvSpPr>
        <p:spPr bwMode="auto">
          <a:xfrm>
            <a:off x="1675423" y="6353175"/>
            <a:ext cx="4897967" cy="432792"/>
          </a:xfrm>
          <a:prstGeom prst="octagon">
            <a:avLst>
              <a:gd name="adj" fmla="val 29287"/>
            </a:avLst>
          </a:prstGeom>
          <a:noFill/>
          <a:ln w="9525">
            <a:noFill/>
            <a:miter lim="800000"/>
            <a:headEnd/>
            <a:tailEnd/>
          </a:ln>
          <a:effectLst/>
        </p:spPr>
        <p:txBody>
          <a:bodyPr lIns="0" tIns="0" rIns="0" bIns="0">
            <a:spAutoFit/>
          </a:bodyPr>
          <a:lstStyle/>
          <a:p>
            <a:pPr eaLnBrk="0" hangingPunct="0">
              <a:lnSpc>
                <a:spcPts val="1200"/>
              </a:lnSpc>
              <a:spcBef>
                <a:spcPct val="50000"/>
              </a:spcBef>
            </a:pPr>
            <a:r>
              <a:rPr lang="de-CH" sz="900" b="1" dirty="0"/>
              <a:t>Bundesamt für Sport BASPO</a:t>
            </a:r>
            <a:br>
              <a:rPr lang="de-CH" sz="900" b="1" dirty="0"/>
            </a:br>
            <a:r>
              <a:rPr lang="de-CH" sz="900" dirty="0"/>
              <a:t>Eidgenössische Hochschule für Sport Magglingen EHSM</a:t>
            </a:r>
          </a:p>
        </p:txBody>
      </p:sp>
      <p:pic>
        <p:nvPicPr>
          <p:cNvPr id="15366" name="Picture 6" descr="Logo_col_wappen"/>
          <p:cNvPicPr>
            <a:picLocks noChangeAspect="1" noChangeArrowheads="1"/>
          </p:cNvPicPr>
          <p:nvPr/>
        </p:nvPicPr>
        <p:blipFill>
          <a:blip r:embed="rId7" cstate="print"/>
          <a:srcRect/>
          <a:stretch>
            <a:fillRect/>
          </a:stretch>
        </p:blipFill>
        <p:spPr bwMode="auto">
          <a:xfrm>
            <a:off x="480484" y="390525"/>
            <a:ext cx="355600" cy="304800"/>
          </a:xfrm>
          <a:prstGeom prst="rect">
            <a:avLst/>
          </a:prstGeom>
          <a:noFill/>
          <a:ln w="9525">
            <a:noFill/>
            <a:miter lim="800000"/>
            <a:headEnd/>
            <a:tailEnd/>
          </a:ln>
        </p:spPr>
      </p:pic>
      <p:sp>
        <p:nvSpPr>
          <p:cNvPr id="15367" name="Line 7"/>
          <p:cNvSpPr>
            <a:spLocks noChangeShapeType="1"/>
          </p:cNvSpPr>
          <p:nvPr/>
        </p:nvSpPr>
        <p:spPr bwMode="auto">
          <a:xfrm flipH="1">
            <a:off x="1767418" y="6384925"/>
            <a:ext cx="9994900" cy="0"/>
          </a:xfrm>
          <a:prstGeom prst="line">
            <a:avLst/>
          </a:prstGeom>
          <a:noFill/>
          <a:ln w="9525">
            <a:solidFill>
              <a:schemeClr val="tx1"/>
            </a:solidFill>
            <a:round/>
            <a:headEnd/>
            <a:tailEnd/>
          </a:ln>
          <a:effectLst/>
        </p:spPr>
        <p:txBody>
          <a:bodyPr/>
          <a:lstStyle/>
          <a:p>
            <a:endParaRPr lang="de-CH" sz="2000" dirty="0"/>
          </a:p>
        </p:txBody>
      </p:sp>
      <p:sp>
        <p:nvSpPr>
          <p:cNvPr id="15370" name="Rectangle 10"/>
          <p:cNvSpPr>
            <a:spLocks noGrp="1" noChangeArrowheads="1"/>
          </p:cNvSpPr>
          <p:nvPr>
            <p:ph type="title"/>
          </p:nvPr>
        </p:nvSpPr>
        <p:spPr bwMode="auto">
          <a:xfrm>
            <a:off x="1625147" y="312708"/>
            <a:ext cx="10135053" cy="875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Mastertitelformat bearbeiten</a:t>
            </a:r>
          </a:p>
        </p:txBody>
      </p:sp>
    </p:spTree>
    <p:extLst>
      <p:ext uri="{BB962C8B-B14F-4D97-AF65-F5344CB8AC3E}">
        <p14:creationId xmlns:p14="http://schemas.microsoft.com/office/powerpoint/2010/main" val="29972604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rtl="0" eaLnBrk="1" fontAlgn="base" hangingPunct="1">
        <a:lnSpc>
          <a:spcPct val="100000"/>
        </a:lnSpc>
        <a:spcBef>
          <a:spcPct val="0"/>
        </a:spcBef>
        <a:spcAft>
          <a:spcPct val="0"/>
        </a:spcAft>
        <a:defRPr sz="28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lumMod val="65000"/>
            <a:lumOff val="35000"/>
          </a:schemeClr>
        </a:buClr>
        <a:buChar char="•"/>
        <a:defRPr sz="26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4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C0C0C0"/>
        </a:buClr>
        <a:buFont typeface="Symbol" panose="05050102010706020507" pitchFamily="18" charset="2"/>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1119" userDrawn="1">
          <p15:clr>
            <a:srgbClr val="F26B43"/>
          </p15:clr>
        </p15:guide>
        <p15:guide id="3" pos="7404" userDrawn="1">
          <p15:clr>
            <a:srgbClr val="F26B43"/>
          </p15:clr>
        </p15:guide>
        <p15:guide id="4" orient="horz" pos="436" userDrawn="1">
          <p15:clr>
            <a:srgbClr val="F26B43"/>
          </p15:clr>
        </p15:guide>
        <p15:guide id="5" orient="horz" pos="392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2ED2E-5FD5-4D9D-AA40-4AB98F8BFE40}" type="slidenum">
              <a:rPr lang="de-CH" smtClean="0"/>
              <a:t>‹Nr.›</a:t>
            </a:fld>
            <a:endParaRPr lang="de-CH"/>
          </a:p>
        </p:txBody>
      </p:sp>
    </p:spTree>
    <p:extLst>
      <p:ext uri="{BB962C8B-B14F-4D97-AF65-F5344CB8AC3E}">
        <p14:creationId xmlns:p14="http://schemas.microsoft.com/office/powerpoint/2010/main" val="33514125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331F3D2-D1D2-4002-A8A5-75E9CC9C6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2205F46-2DD6-41B2-8EC1-44F5370D32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7A7B532-99B2-4191-859D-2BD495ECC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082DD-CA47-48D8-A46F-BAC22C23D799}" type="datetimeFigureOut">
              <a:rPr lang="de-CH" smtClean="0"/>
              <a:t>19.12.2019</a:t>
            </a:fld>
            <a:endParaRPr lang="de-CH"/>
          </a:p>
        </p:txBody>
      </p:sp>
      <p:sp>
        <p:nvSpPr>
          <p:cNvPr id="5" name="Fußzeilenplatzhalter 4">
            <a:extLst>
              <a:ext uri="{FF2B5EF4-FFF2-40B4-BE49-F238E27FC236}">
                <a16:creationId xmlns:a16="http://schemas.microsoft.com/office/drawing/2014/main" id="{9B8EECD3-38EC-41A1-9778-F0CCE77FF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99B1976C-5DAC-442E-9D6C-E20B2737F9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92487-4194-4BA5-9632-0FDEB17D5629}" type="slidenum">
              <a:rPr lang="de-CH" smtClean="0"/>
              <a:t>‹Nr.›</a:t>
            </a:fld>
            <a:endParaRPr lang="de-CH"/>
          </a:p>
        </p:txBody>
      </p:sp>
    </p:spTree>
    <p:extLst>
      <p:ext uri="{BB962C8B-B14F-4D97-AF65-F5344CB8AC3E}">
        <p14:creationId xmlns:p14="http://schemas.microsoft.com/office/powerpoint/2010/main" val="320176450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6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15380" y="548680"/>
            <a:ext cx="11161240" cy="5001369"/>
          </a:xfrm>
          <a:prstGeom prst="rect">
            <a:avLst/>
          </a:prstGeom>
          <a:noFill/>
        </p:spPr>
        <p:txBody>
          <a:bodyPr wrap="square" rtlCol="0">
            <a:spAutoFit/>
          </a:bodyPr>
          <a:lstStyle/>
          <a:p>
            <a:r>
              <a:rPr lang="de-CH" sz="4400" b="1" dirty="0"/>
              <a:t>Die Zukunft hat viele Namen:</a:t>
            </a:r>
          </a:p>
          <a:p>
            <a:endParaRPr lang="de-DE" sz="1400" dirty="0"/>
          </a:p>
          <a:p>
            <a:pPr lvl="0">
              <a:spcAft>
                <a:spcPts val="1800"/>
              </a:spcAft>
            </a:pPr>
            <a:r>
              <a:rPr lang="de-CH" sz="4000" b="1" i="1" dirty="0">
                <a:solidFill>
                  <a:srgbClr val="FF0000"/>
                </a:solidFill>
              </a:rPr>
              <a:t>F</a:t>
            </a:r>
            <a:r>
              <a:rPr lang="de-CH" sz="4000" b="1" i="1" dirty="0"/>
              <a:t>ür die Schwachen ist Sie das Unerreichbare</a:t>
            </a:r>
            <a:endParaRPr lang="de-DE" sz="4000" dirty="0"/>
          </a:p>
          <a:p>
            <a:pPr lvl="0">
              <a:spcAft>
                <a:spcPts val="1800"/>
              </a:spcAft>
            </a:pPr>
            <a:r>
              <a:rPr lang="de-CH" sz="4000" b="1" i="1" dirty="0">
                <a:solidFill>
                  <a:srgbClr val="FF0000"/>
                </a:solidFill>
              </a:rPr>
              <a:t>F</a:t>
            </a:r>
            <a:r>
              <a:rPr lang="de-CH" sz="4000" b="1" i="1" dirty="0"/>
              <a:t>ür die Furchtsamen das Unbekannte</a:t>
            </a:r>
            <a:endParaRPr lang="de-DE" sz="4000" dirty="0"/>
          </a:p>
          <a:p>
            <a:pPr lvl="0">
              <a:spcAft>
                <a:spcPts val="1800"/>
              </a:spcAft>
            </a:pPr>
            <a:r>
              <a:rPr lang="de-CH" sz="4000" b="1" i="1" dirty="0">
                <a:solidFill>
                  <a:srgbClr val="FF0000"/>
                </a:solidFill>
              </a:rPr>
              <a:t>F</a:t>
            </a:r>
            <a:r>
              <a:rPr lang="de-CH" sz="4000" b="1" i="1" dirty="0"/>
              <a:t>ür die Mutigen die Chance</a:t>
            </a:r>
          </a:p>
          <a:p>
            <a:pPr lvl="0"/>
            <a:endParaRPr lang="de-DE" sz="800" dirty="0"/>
          </a:p>
          <a:p>
            <a:r>
              <a:rPr lang="de-CH" sz="1600" dirty="0"/>
              <a:t>Zitat:	Victor Hugo</a:t>
            </a:r>
          </a:p>
          <a:p>
            <a:endParaRPr lang="de-DE" sz="1600" dirty="0"/>
          </a:p>
          <a:p>
            <a:endParaRPr lang="de-DE" sz="1600" dirty="0"/>
          </a:p>
          <a:p>
            <a:pPr algn="ctr"/>
            <a:r>
              <a:rPr lang="de-CH" sz="4000" dirty="0">
                <a:solidFill>
                  <a:srgbClr val="FF0000"/>
                </a:solidFill>
              </a:rPr>
              <a:t>F</a:t>
            </a:r>
            <a:r>
              <a:rPr lang="de-CH" sz="4000" dirty="0"/>
              <a:t>it </a:t>
            </a:r>
            <a:r>
              <a:rPr lang="de-CH" sz="4000" dirty="0" err="1">
                <a:solidFill>
                  <a:srgbClr val="FF0000"/>
                </a:solidFill>
              </a:rPr>
              <a:t>F</a:t>
            </a:r>
            <a:r>
              <a:rPr lang="de-CH" sz="4000" dirty="0" err="1"/>
              <a:t>or</a:t>
            </a:r>
            <a:r>
              <a:rPr lang="de-CH" sz="4000" dirty="0"/>
              <a:t> </a:t>
            </a:r>
            <a:r>
              <a:rPr lang="de-CH" sz="4000" dirty="0">
                <a:solidFill>
                  <a:srgbClr val="FF0000"/>
                </a:solidFill>
              </a:rPr>
              <a:t>F</a:t>
            </a:r>
            <a:r>
              <a:rPr lang="de-CH" sz="4000" dirty="0"/>
              <a:t>uture</a:t>
            </a:r>
            <a:endParaRPr lang="de-DE" sz="4000" dirty="0"/>
          </a:p>
        </p:txBody>
      </p:sp>
    </p:spTree>
    <p:extLst>
      <p:ext uri="{BB962C8B-B14F-4D97-AF65-F5344CB8AC3E}">
        <p14:creationId xmlns:p14="http://schemas.microsoft.com/office/powerpoint/2010/main" val="1162868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1D826A9-5CCF-4A41-A934-6C0073E64B22}"/>
              </a:ext>
            </a:extLst>
          </p:cNvPr>
          <p:cNvSpPr/>
          <p:nvPr/>
        </p:nvSpPr>
        <p:spPr>
          <a:xfrm>
            <a:off x="623392" y="458956"/>
            <a:ext cx="11017224" cy="532903"/>
          </a:xfrm>
          <a:prstGeom prst="rect">
            <a:avLst/>
          </a:prstGeom>
        </p:spPr>
        <p:txBody>
          <a:bodyPr wrap="square">
            <a:spAutoFit/>
          </a:bodyPr>
          <a:lstStyle/>
          <a:p>
            <a:pPr>
              <a:lnSpc>
                <a:spcPct val="107000"/>
              </a:lnSpc>
              <a:spcAft>
                <a:spcPts val="800"/>
              </a:spcAft>
            </a:pPr>
            <a:r>
              <a:rPr lang="de-CH" sz="2800" b="1" dirty="0">
                <a:latin typeface="Calibri" panose="020F0502020204030204" pitchFamily="34" charset="0"/>
                <a:ea typeface="Calibri" panose="020F0502020204030204" pitchFamily="34" charset="0"/>
                <a:cs typeface="Times New Roman" panose="02020603050405020304" pitchFamily="18" charset="0"/>
              </a:rPr>
              <a:t>Konsequenzen eines </a:t>
            </a:r>
            <a:r>
              <a:rPr lang="de-CH" sz="2800" b="1">
                <a:latin typeface="Calibri" panose="020F0502020204030204" pitchFamily="34" charset="0"/>
                <a:ea typeface="Calibri" panose="020F0502020204030204" pitchFamily="34" charset="0"/>
                <a:cs typeface="Times New Roman" panose="02020603050405020304" pitchFamily="18" charset="0"/>
              </a:rPr>
              <a:t>Neins zum Nachlassvertrag </a:t>
            </a:r>
            <a:r>
              <a:rPr lang="de-CH" sz="2800" b="1" dirty="0">
                <a:latin typeface="Calibri" panose="020F0502020204030204" pitchFamily="34" charset="0"/>
                <a:ea typeface="Calibri" panose="020F0502020204030204" pitchFamily="34" charset="0"/>
                <a:cs typeface="Times New Roman" panose="02020603050405020304" pitchFamily="18" charset="0"/>
              </a:rPr>
              <a:t>und AK Herabsetzung</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E5105155-3F58-4C1A-A1AC-6BA272336DA1}"/>
              </a:ext>
            </a:extLst>
          </p:cNvPr>
          <p:cNvSpPr/>
          <p:nvPr/>
        </p:nvSpPr>
        <p:spPr>
          <a:xfrm>
            <a:off x="623393" y="1074509"/>
            <a:ext cx="11305256" cy="5093702"/>
          </a:xfrm>
          <a:prstGeom prst="rect">
            <a:avLst/>
          </a:prstGeom>
        </p:spPr>
        <p:txBody>
          <a:bodyPr wrap="square">
            <a:spAutoFit/>
          </a:bodyPr>
          <a:lstStyle/>
          <a:p>
            <a:pPr marL="342900" indent="-342900">
              <a:buFont typeface="Arial" panose="020B0604020202020204" pitchFamily="34" charset="0"/>
              <a:buChar char="•"/>
            </a:pPr>
            <a:r>
              <a:rPr lang="de-CH" dirty="0"/>
              <a:t>Konkurseröffnung über die BBH</a:t>
            </a:r>
          </a:p>
          <a:p>
            <a:pPr marL="342900" indent="-342900">
              <a:buFont typeface="Arial" panose="020B0604020202020204" pitchFamily="34" charset="0"/>
              <a:buChar char="•"/>
            </a:pPr>
            <a:endParaRPr lang="de-CH" sz="15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de-CH" dirty="0"/>
              <a:t>Verlust für die Gemeinde von ca. 4 Mio.</a:t>
            </a:r>
          </a:p>
          <a:p>
            <a:pPr marL="342900" indent="-342900">
              <a:buFont typeface="Arial" panose="020B0604020202020204" pitchFamily="34" charset="0"/>
              <a:buChar char="•"/>
            </a:pPr>
            <a:endParaRPr lang="de-CH" sz="1500" dirty="0"/>
          </a:p>
          <a:p>
            <a:pPr marL="342900" indent="-342900">
              <a:buFont typeface="Arial" panose="020B0604020202020204" pitchFamily="34" charset="0"/>
              <a:buChar char="•"/>
            </a:pPr>
            <a:r>
              <a:rPr lang="de-CH" dirty="0"/>
              <a:t>Gemeinde wird zum Sanierungsfall und unter die Beistandschaft des Kantons Wallis gestellt</a:t>
            </a:r>
          </a:p>
          <a:p>
            <a:pPr marL="342900" indent="-342900">
              <a:buFont typeface="Arial" panose="020B0604020202020204" pitchFamily="34" charset="0"/>
              <a:buChar char="•"/>
            </a:pPr>
            <a:endParaRPr lang="de-CH" sz="1500" dirty="0"/>
          </a:p>
          <a:p>
            <a:pPr marL="342900" indent="-342900">
              <a:buFont typeface="Arial" panose="020B0604020202020204" pitchFamily="34" charset="0"/>
              <a:buChar char="•"/>
            </a:pPr>
            <a:r>
              <a:rPr lang="de-CH" dirty="0" err="1"/>
              <a:t>BBH</a:t>
            </a:r>
            <a:r>
              <a:rPr lang="de-CH" dirty="0"/>
              <a:t> steht nach dem Konkurs für 1-2 Jahre still</a:t>
            </a:r>
          </a:p>
          <a:p>
            <a:pPr marL="342900" indent="-342900">
              <a:buFont typeface="Arial" panose="020B0604020202020204" pitchFamily="34" charset="0"/>
              <a:buChar char="•"/>
            </a:pPr>
            <a:endParaRPr lang="de-CH" sz="1500" dirty="0"/>
          </a:p>
          <a:p>
            <a:pPr marL="342900" indent="-342900">
              <a:buFont typeface="Arial" panose="020B0604020202020204" pitchFamily="34" charset="0"/>
              <a:buChar char="•"/>
            </a:pPr>
            <a:r>
              <a:rPr lang="de-CH" dirty="0"/>
              <a:t>Erhöhung des Steuersatzes der Gemeinde auf 1.5</a:t>
            </a:r>
          </a:p>
          <a:p>
            <a:pPr marL="342900" indent="-342900">
              <a:buFont typeface="Arial" panose="020B0604020202020204" pitchFamily="34" charset="0"/>
              <a:buChar char="•"/>
            </a:pPr>
            <a:endParaRPr lang="de-CH" sz="1500" dirty="0"/>
          </a:p>
          <a:p>
            <a:pPr marL="342900" indent="-342900">
              <a:buFont typeface="Arial" panose="020B0604020202020204" pitchFamily="34" charset="0"/>
              <a:buChar char="•"/>
            </a:pPr>
            <a:r>
              <a:rPr lang="de-CH" dirty="0"/>
              <a:t>Möglicher Wegzug von Bevölkerungsteilen wegen Arbeitsplatzverlust und Steuererhöhung,  was die Situation nochmals verschärft und die Steuereinnahmen der Gemeinde noch mehr vermindert</a:t>
            </a:r>
          </a:p>
          <a:p>
            <a:pPr marL="342900" indent="-342900">
              <a:buFont typeface="Arial" panose="020B0604020202020204" pitchFamily="34" charset="0"/>
              <a:buChar char="•"/>
            </a:pPr>
            <a:endParaRPr lang="de-CH" sz="1500" dirty="0"/>
          </a:p>
          <a:p>
            <a:pPr marL="342900" indent="-342900">
              <a:buFont typeface="Arial" panose="020B0604020202020204" pitchFamily="34" charset="0"/>
              <a:buChar char="•"/>
            </a:pPr>
            <a:r>
              <a:rPr lang="de-CH" dirty="0"/>
              <a:t>Verlust von Arbeitsplätzen bei den Bergbahnen und evtl. weiterer Unternehmen aufgrund der finanziellen Ausfälle (als Konsequenz der Schliessung der Bergbahnen und Wegfall der Gäste)</a:t>
            </a:r>
          </a:p>
          <a:p>
            <a:pPr marL="342900" indent="-342900">
              <a:buFont typeface="Arial" panose="020B0604020202020204" pitchFamily="34" charset="0"/>
              <a:buChar char="•"/>
            </a:pPr>
            <a:endParaRPr lang="de-CH" sz="1500" dirty="0"/>
          </a:p>
          <a:p>
            <a:pPr marL="342900" indent="-342900">
              <a:buFont typeface="Arial" panose="020B0604020202020204" pitchFamily="34" charset="0"/>
              <a:buChar char="•"/>
            </a:pPr>
            <a:r>
              <a:rPr lang="de-CH" dirty="0"/>
              <a:t>Wert der Wohnungen und Zweitwohnungen sinkt</a:t>
            </a:r>
            <a:endParaRPr lang="de-DE" dirty="0"/>
          </a:p>
        </p:txBody>
      </p:sp>
    </p:spTree>
    <p:extLst>
      <p:ext uri="{BB962C8B-B14F-4D97-AF65-F5344CB8AC3E}">
        <p14:creationId xmlns:p14="http://schemas.microsoft.com/office/powerpoint/2010/main" val="128024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9E29916-80F8-41ED-8FD3-A08C49C1CAD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Lst>
          </a:blip>
          <a:stretch>
            <a:fillRect/>
          </a:stretch>
        </p:blipFill>
        <p:spPr>
          <a:xfrm>
            <a:off x="1601198" y="2348880"/>
            <a:ext cx="8540042" cy="3398330"/>
          </a:xfrm>
          <a:prstGeom prst="rect">
            <a:avLst/>
          </a:prstGeom>
        </p:spPr>
      </p:pic>
      <p:sp>
        <p:nvSpPr>
          <p:cNvPr id="3" name="Textfeld 2">
            <a:extLst>
              <a:ext uri="{FF2B5EF4-FFF2-40B4-BE49-F238E27FC236}">
                <a16:creationId xmlns:a16="http://schemas.microsoft.com/office/drawing/2014/main" id="{B73F7907-3999-4698-97AB-39AC85EEF128}"/>
              </a:ext>
            </a:extLst>
          </p:cNvPr>
          <p:cNvSpPr txBox="1"/>
          <p:nvPr/>
        </p:nvSpPr>
        <p:spPr>
          <a:xfrm>
            <a:off x="1703512" y="548680"/>
            <a:ext cx="9071991" cy="1631216"/>
          </a:xfrm>
          <a:prstGeom prst="rect">
            <a:avLst/>
          </a:prstGeom>
          <a:noFill/>
        </p:spPr>
        <p:txBody>
          <a:bodyPr wrap="square" rtlCol="0">
            <a:spAutoFit/>
          </a:bodyPr>
          <a:lstStyle/>
          <a:p>
            <a:r>
              <a:rPr lang="de-CH" sz="5000" b="1" dirty="0">
                <a:latin typeface="+mn-lt"/>
              </a:rPr>
              <a:t>Interview mit Berno Stoffel</a:t>
            </a:r>
          </a:p>
          <a:p>
            <a:r>
              <a:rPr lang="de-CH" sz="5000" b="1" dirty="0">
                <a:latin typeface="+mn-lt"/>
              </a:rPr>
              <a:t>Quelle WB vom 09.12.2019</a:t>
            </a:r>
          </a:p>
        </p:txBody>
      </p:sp>
    </p:spTree>
    <p:extLst>
      <p:ext uri="{BB962C8B-B14F-4D97-AF65-F5344CB8AC3E}">
        <p14:creationId xmlns:p14="http://schemas.microsoft.com/office/powerpoint/2010/main" val="203455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87488" y="1268760"/>
            <a:ext cx="9143999" cy="1631216"/>
          </a:xfrm>
          <a:prstGeom prst="rect">
            <a:avLst/>
          </a:prstGeom>
          <a:noFill/>
        </p:spPr>
        <p:txBody>
          <a:bodyPr wrap="square" rtlCol="0">
            <a:spAutoFit/>
          </a:bodyPr>
          <a:lstStyle/>
          <a:p>
            <a:pPr algn="ctr"/>
            <a:r>
              <a:rPr lang="de-CH" sz="5000" b="1" dirty="0">
                <a:latin typeface="+mn-lt"/>
              </a:rPr>
              <a:t>Zustimmungen Nachlassvertrag Stand 19.12.2019</a:t>
            </a:r>
          </a:p>
        </p:txBody>
      </p:sp>
      <p:sp>
        <p:nvSpPr>
          <p:cNvPr id="4" name="Textfeld 3">
            <a:extLst>
              <a:ext uri="{FF2B5EF4-FFF2-40B4-BE49-F238E27FC236}">
                <a16:creationId xmlns:a16="http://schemas.microsoft.com/office/drawing/2014/main" id="{4E447C6A-7FE3-4932-AE25-FE8B47466B8F}"/>
              </a:ext>
            </a:extLst>
          </p:cNvPr>
          <p:cNvSpPr txBox="1"/>
          <p:nvPr/>
        </p:nvSpPr>
        <p:spPr>
          <a:xfrm>
            <a:off x="983432" y="3284984"/>
            <a:ext cx="9721080" cy="1631216"/>
          </a:xfrm>
          <a:prstGeom prst="rect">
            <a:avLst/>
          </a:prstGeom>
          <a:noFill/>
        </p:spPr>
        <p:txBody>
          <a:bodyPr wrap="square" rtlCol="0">
            <a:spAutoFit/>
          </a:bodyPr>
          <a:lstStyle/>
          <a:p>
            <a:pPr marL="685800" indent="-685800">
              <a:buFont typeface="Arial" panose="020B0604020202020204" pitchFamily="34" charset="0"/>
              <a:buChar char="•"/>
            </a:pPr>
            <a:r>
              <a:rPr lang="de-CH" sz="5000" b="1" dirty="0">
                <a:latin typeface="+mn-lt"/>
              </a:rPr>
              <a:t>Anzahl Zustimmungen  	398</a:t>
            </a:r>
          </a:p>
          <a:p>
            <a:pPr marL="685800" indent="-685800">
              <a:buFont typeface="Arial" panose="020B0604020202020204" pitchFamily="34" charset="0"/>
              <a:buChar char="•"/>
            </a:pPr>
            <a:r>
              <a:rPr lang="de-CH" sz="5000" b="1" dirty="0">
                <a:latin typeface="+mn-lt"/>
              </a:rPr>
              <a:t>Kapital	in Franken		2.7 Mio.</a:t>
            </a:r>
          </a:p>
        </p:txBody>
      </p:sp>
    </p:spTree>
    <p:extLst>
      <p:ext uri="{BB962C8B-B14F-4D97-AF65-F5344CB8AC3E}">
        <p14:creationId xmlns:p14="http://schemas.microsoft.com/office/powerpoint/2010/main" val="89658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404664"/>
            <a:ext cx="9143999" cy="861774"/>
          </a:xfrm>
          <a:prstGeom prst="rect">
            <a:avLst/>
          </a:prstGeom>
          <a:noFill/>
        </p:spPr>
        <p:txBody>
          <a:bodyPr wrap="square" rtlCol="0">
            <a:spAutoFit/>
          </a:bodyPr>
          <a:lstStyle/>
          <a:p>
            <a:pPr algn="ctr"/>
            <a:r>
              <a:rPr lang="de-CH" sz="5000" b="1" dirty="0"/>
              <a:t>Nachlassvertrag</a:t>
            </a:r>
          </a:p>
        </p:txBody>
      </p:sp>
      <p:sp>
        <p:nvSpPr>
          <p:cNvPr id="4" name="Textfeld 3">
            <a:extLst>
              <a:ext uri="{FF2B5EF4-FFF2-40B4-BE49-F238E27FC236}">
                <a16:creationId xmlns:a16="http://schemas.microsoft.com/office/drawing/2014/main" id="{4E447C6A-7FE3-4932-AE25-FE8B47466B8F}"/>
              </a:ext>
            </a:extLst>
          </p:cNvPr>
          <p:cNvSpPr txBox="1"/>
          <p:nvPr/>
        </p:nvSpPr>
        <p:spPr>
          <a:xfrm>
            <a:off x="2279576" y="1426706"/>
            <a:ext cx="7560840" cy="5170646"/>
          </a:xfrm>
          <a:prstGeom prst="rect">
            <a:avLst/>
          </a:prstGeom>
          <a:noFill/>
        </p:spPr>
        <p:txBody>
          <a:bodyPr wrap="square" rtlCol="0">
            <a:spAutoFit/>
          </a:bodyPr>
          <a:lstStyle/>
          <a:p>
            <a:r>
              <a:rPr lang="de-CH" sz="3000" dirty="0"/>
              <a:t>Genehmigung des vorliegenden Nachlassvertrages, welcher einen Forderungsverzicht von 90% bzw. eine Nachlassdividende von 10% für Forderungen der 3. Klasse vorsieht sowie der damit verbundenen Abschreibungen für die Einwohnergemeinde von Fr. 170'000.00 (Debitoren / Steuern), Fr. 225'000.00 (Darlehen) und Fr. 1'840'700.00 (Forderung Bürgschaft) unter der Voraussetzung der Zustimmung der Kapitalherabsetzung.</a:t>
            </a:r>
          </a:p>
        </p:txBody>
      </p:sp>
    </p:spTree>
    <p:extLst>
      <p:ext uri="{BB962C8B-B14F-4D97-AF65-F5344CB8AC3E}">
        <p14:creationId xmlns:p14="http://schemas.microsoft.com/office/powerpoint/2010/main" val="334896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404664"/>
            <a:ext cx="9143999" cy="1631216"/>
          </a:xfrm>
          <a:prstGeom prst="rect">
            <a:avLst/>
          </a:prstGeom>
          <a:noFill/>
        </p:spPr>
        <p:txBody>
          <a:bodyPr wrap="square" rtlCol="0">
            <a:spAutoFit/>
          </a:bodyPr>
          <a:lstStyle/>
          <a:p>
            <a:pPr algn="ctr"/>
            <a:r>
              <a:rPr lang="de-CH" sz="5000" b="1" dirty="0"/>
              <a:t>Aktienkapitalschnitt (Kapitalherabsetzung)</a:t>
            </a:r>
          </a:p>
        </p:txBody>
      </p:sp>
      <p:sp>
        <p:nvSpPr>
          <p:cNvPr id="4" name="Textfeld 3">
            <a:extLst>
              <a:ext uri="{FF2B5EF4-FFF2-40B4-BE49-F238E27FC236}">
                <a16:creationId xmlns:a16="http://schemas.microsoft.com/office/drawing/2014/main" id="{4E447C6A-7FE3-4932-AE25-FE8B47466B8F}"/>
              </a:ext>
            </a:extLst>
          </p:cNvPr>
          <p:cNvSpPr txBox="1"/>
          <p:nvPr/>
        </p:nvSpPr>
        <p:spPr>
          <a:xfrm>
            <a:off x="2279576" y="2134011"/>
            <a:ext cx="7560840" cy="4247317"/>
          </a:xfrm>
          <a:prstGeom prst="rect">
            <a:avLst/>
          </a:prstGeom>
          <a:noFill/>
        </p:spPr>
        <p:txBody>
          <a:bodyPr wrap="square" rtlCol="0">
            <a:spAutoFit/>
          </a:bodyPr>
          <a:lstStyle/>
          <a:p>
            <a:r>
              <a:rPr lang="de-CH" sz="3000" dirty="0">
                <a:latin typeface="+mn-lt"/>
              </a:rPr>
              <a:t>Genehmigung des Beschlusses der ausserordentlichen Generalversammlung der Bergbahnen Hohsaas AG zur Aktienkapitalherabsetzung von Fr.  7'000'000.00 um Fr. 5'950'000.00 auf Fr. 1'050'000.00 sowie der damit verbundenen Abschreibungen von CHF 847’525.00 für die Aktien </a:t>
            </a:r>
            <a:r>
              <a:rPr lang="de-CH" sz="3000" dirty="0"/>
              <a:t>(14’274 Aktien) </a:t>
            </a:r>
            <a:r>
              <a:rPr lang="de-CH" sz="3000" dirty="0">
                <a:latin typeface="+mn-lt"/>
              </a:rPr>
              <a:t>der Einwohner-gemeinde, auf neu Fr. 535’275.00.</a:t>
            </a:r>
          </a:p>
        </p:txBody>
      </p:sp>
    </p:spTree>
    <p:extLst>
      <p:ext uri="{BB962C8B-B14F-4D97-AF65-F5344CB8AC3E}">
        <p14:creationId xmlns:p14="http://schemas.microsoft.com/office/powerpoint/2010/main" val="3143268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24002" y="1997839"/>
            <a:ext cx="9143999" cy="2862322"/>
          </a:xfrm>
          <a:prstGeom prst="rect">
            <a:avLst/>
          </a:prstGeom>
          <a:noFill/>
        </p:spPr>
        <p:txBody>
          <a:bodyPr wrap="square" rtlCol="0">
            <a:spAutoFit/>
          </a:bodyPr>
          <a:lstStyle/>
          <a:p>
            <a:pPr algn="ctr"/>
            <a:r>
              <a:rPr lang="de-CH" sz="5000" b="1" dirty="0">
                <a:latin typeface="+mn-lt"/>
              </a:rPr>
              <a:t>3. Protokoll der Urversammlung vom</a:t>
            </a:r>
          </a:p>
          <a:p>
            <a:pPr algn="ctr"/>
            <a:r>
              <a:rPr lang="de-CH" sz="5000" b="1" dirty="0">
                <a:latin typeface="+mn-lt"/>
              </a:rPr>
              <a:t>17. Juni 2019</a:t>
            </a:r>
          </a:p>
          <a:p>
            <a:pPr algn="ctr"/>
            <a:r>
              <a:rPr lang="de-CH" sz="3000" b="1" dirty="0">
                <a:latin typeface="+mn-lt"/>
              </a:rPr>
              <a:t>(lag zur Einsichtnahme auf)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24001" y="56818"/>
            <a:ext cx="9143999" cy="861774"/>
          </a:xfrm>
          <a:prstGeom prst="rect">
            <a:avLst/>
          </a:prstGeom>
          <a:noFill/>
        </p:spPr>
        <p:txBody>
          <a:bodyPr wrap="square" rtlCol="0">
            <a:spAutoFit/>
          </a:bodyPr>
          <a:lstStyle/>
          <a:p>
            <a:pPr algn="ctr"/>
            <a:r>
              <a:rPr lang="de-CH" sz="5000" b="1" dirty="0">
                <a:latin typeface="+mn-lt"/>
              </a:rPr>
              <a:t>4. Kostenvoranschlag 2020</a:t>
            </a:r>
          </a:p>
        </p:txBody>
      </p:sp>
      <p:pic>
        <p:nvPicPr>
          <p:cNvPr id="10" name="Grafik 9">
            <a:extLst>
              <a:ext uri="{FF2B5EF4-FFF2-40B4-BE49-F238E27FC236}">
                <a16:creationId xmlns:a16="http://schemas.microsoft.com/office/drawing/2014/main" id="{0CFC12BE-5281-4BC2-AC98-579FA475F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0024" y="1052736"/>
            <a:ext cx="8820472" cy="54178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8E14C5B-290A-4AA0-A0A8-546CA0B66D3A}"/>
              </a:ext>
            </a:extLst>
          </p:cNvPr>
          <p:cNvSpPr>
            <a:spLocks noChangeArrowheads="1"/>
          </p:cNvSpPr>
          <p:nvPr/>
        </p:nvSpPr>
        <p:spPr bwMode="auto">
          <a:xfrm>
            <a:off x="2135560" y="-68722"/>
            <a:ext cx="117467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pic>
        <p:nvPicPr>
          <p:cNvPr id="3" name="Grafik 2" descr="Ein Bild, das Screenshot enthält.&#10;&#10;Automatisch generierte Beschreibung">
            <a:extLst>
              <a:ext uri="{FF2B5EF4-FFF2-40B4-BE49-F238E27FC236}">
                <a16:creationId xmlns:a16="http://schemas.microsoft.com/office/drawing/2014/main" id="{D9D7D303-DDE0-43AF-9EE7-6C05B2D28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24791"/>
            <a:ext cx="9144000" cy="62084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p:cNvGraphicFramePr>
            <a:graphicFrameLocks noGrp="1"/>
          </p:cNvGraphicFramePr>
          <p:nvPr>
            <p:ph idx="1"/>
            <p:extLst>
              <p:ext uri="{D42A27DB-BD31-4B8C-83A1-F6EECF244321}">
                <p14:modId xmlns:p14="http://schemas.microsoft.com/office/powerpoint/2010/main" val="2717087800"/>
              </p:ext>
            </p:extLst>
          </p:nvPr>
        </p:nvGraphicFramePr>
        <p:xfrm>
          <a:off x="551385" y="404664"/>
          <a:ext cx="11161239" cy="5692100"/>
        </p:xfrm>
        <a:graphic>
          <a:graphicData uri="http://schemas.openxmlformats.org/drawingml/2006/table">
            <a:tbl>
              <a:tblPr firstRow="1" bandRow="1">
                <a:tableStyleId>{21E4AEA4-8DFA-4A89-87EB-49C32662AFE0}</a:tableStyleId>
              </a:tblPr>
              <a:tblGrid>
                <a:gridCol w="2442708">
                  <a:extLst>
                    <a:ext uri="{9D8B030D-6E8A-4147-A177-3AD203B41FA5}">
                      <a16:colId xmlns:a16="http://schemas.microsoft.com/office/drawing/2014/main" val="20000"/>
                    </a:ext>
                  </a:extLst>
                </a:gridCol>
                <a:gridCol w="1628472">
                  <a:extLst>
                    <a:ext uri="{9D8B030D-6E8A-4147-A177-3AD203B41FA5}">
                      <a16:colId xmlns:a16="http://schemas.microsoft.com/office/drawing/2014/main" val="20001"/>
                    </a:ext>
                  </a:extLst>
                </a:gridCol>
                <a:gridCol w="7090059">
                  <a:extLst>
                    <a:ext uri="{9D8B030D-6E8A-4147-A177-3AD203B41FA5}">
                      <a16:colId xmlns:a16="http://schemas.microsoft.com/office/drawing/2014/main" val="20002"/>
                    </a:ext>
                  </a:extLst>
                </a:gridCol>
              </a:tblGrid>
              <a:tr h="304796">
                <a:tc>
                  <a:txBody>
                    <a:bodyPr/>
                    <a:lstStyle/>
                    <a:p>
                      <a:r>
                        <a:rPr lang="de-CH" sz="1400" dirty="0"/>
                        <a:t>Bezeichnung</a:t>
                      </a:r>
                    </a:p>
                  </a:txBody>
                  <a:tcPr marL="91423" marR="91423" marT="45718" marB="45718">
                    <a:solidFill>
                      <a:srgbClr val="009900"/>
                    </a:solidFill>
                  </a:tcPr>
                </a:tc>
                <a:tc>
                  <a:txBody>
                    <a:bodyPr/>
                    <a:lstStyle/>
                    <a:p>
                      <a:r>
                        <a:rPr lang="de-CH" sz="1400" dirty="0"/>
                        <a:t>Betrag</a:t>
                      </a:r>
                    </a:p>
                  </a:txBody>
                  <a:tcPr marL="91423" marR="91423" marT="45718" marB="45718">
                    <a:solidFill>
                      <a:srgbClr val="009900"/>
                    </a:solidFill>
                  </a:tcPr>
                </a:tc>
                <a:tc>
                  <a:txBody>
                    <a:bodyPr/>
                    <a:lstStyle/>
                    <a:p>
                      <a:r>
                        <a:rPr lang="de-CH" sz="1400" dirty="0"/>
                        <a:t>Bemerkungen</a:t>
                      </a:r>
                    </a:p>
                  </a:txBody>
                  <a:tcPr marL="91423" marR="91423" marT="45718" marB="45718">
                    <a:solidFill>
                      <a:srgbClr val="009900"/>
                    </a:solidFill>
                  </a:tcPr>
                </a:tc>
                <a:extLst>
                  <a:ext uri="{0D108BD9-81ED-4DB2-BD59-A6C34878D82A}">
                    <a16:rowId xmlns:a16="http://schemas.microsoft.com/office/drawing/2014/main" val="10000"/>
                  </a:ext>
                </a:extLst>
              </a:tr>
              <a:tr h="199260">
                <a:tc>
                  <a:txBody>
                    <a:bodyPr/>
                    <a:lstStyle/>
                    <a:p>
                      <a:r>
                        <a:rPr lang="de-CH" sz="1150" b="1" dirty="0"/>
                        <a:t>Personalaufwand</a:t>
                      </a:r>
                    </a:p>
                  </a:txBody>
                  <a:tcPr marL="91423" marR="91423" marT="45718" marB="45718">
                    <a:solidFill>
                      <a:schemeClr val="bg1">
                        <a:lumMod val="95000"/>
                      </a:schemeClr>
                    </a:solidFill>
                  </a:tcPr>
                </a:tc>
                <a:tc>
                  <a:txBody>
                    <a:bodyPr/>
                    <a:lstStyle/>
                    <a:p>
                      <a:pPr>
                        <a:tabLst>
                          <a:tab pos="1073150" algn="r"/>
                        </a:tabLst>
                      </a:pPr>
                      <a:r>
                        <a:rPr lang="de-CH" sz="1150" b="1" dirty="0"/>
                        <a:t>CHF	835’000</a:t>
                      </a:r>
                    </a:p>
                  </a:txBody>
                  <a:tcPr marL="91423" marR="91423" marT="45718" marB="45718">
                    <a:solidFill>
                      <a:schemeClr val="bg1">
                        <a:lumMod val="95000"/>
                      </a:schemeClr>
                    </a:solidFill>
                  </a:tcPr>
                </a:tc>
                <a:tc>
                  <a:txBody>
                    <a:bodyPr/>
                    <a:lstStyle/>
                    <a:p>
                      <a:r>
                        <a:rPr lang="de-CH" sz="1150" b="1" dirty="0"/>
                        <a:t>Minderaufwand gegenüber Vorjahr von Fr. 74’750.00. Teuerung von 1.0% berücksichtigt. Umstrukturierung Werkhof bzw. Zusammenarbeit mit den Bergbahnen Hohsaas AG</a:t>
                      </a:r>
                    </a:p>
                  </a:txBody>
                  <a:tcPr marL="91423" marR="91423" marT="45718" marB="45718">
                    <a:solidFill>
                      <a:schemeClr val="bg1">
                        <a:lumMod val="95000"/>
                      </a:schemeClr>
                    </a:solidFill>
                  </a:tcPr>
                </a:tc>
                <a:extLst>
                  <a:ext uri="{0D108BD9-81ED-4DB2-BD59-A6C34878D82A}">
                    <a16:rowId xmlns:a16="http://schemas.microsoft.com/office/drawing/2014/main" val="10001"/>
                  </a:ext>
                </a:extLst>
              </a:tr>
              <a:tr h="211440">
                <a:tc>
                  <a:txBody>
                    <a:bodyPr/>
                    <a:lstStyle/>
                    <a:p>
                      <a:r>
                        <a:rPr lang="de-CH" sz="1150" b="1" dirty="0"/>
                        <a:t>Sachaufwand</a:t>
                      </a:r>
                    </a:p>
                  </a:txBody>
                  <a:tcPr marL="91423" marR="91423" marT="45718" marB="45718">
                    <a:solidFill>
                      <a:schemeClr val="bg1"/>
                    </a:solidFill>
                  </a:tcPr>
                </a:tc>
                <a:tc>
                  <a:txBody>
                    <a:bodyPr/>
                    <a:lstStyle/>
                    <a:p>
                      <a:pPr>
                        <a:tabLst>
                          <a:tab pos="1073150" algn="r"/>
                        </a:tabLst>
                      </a:pPr>
                      <a:r>
                        <a:rPr lang="de-CH" sz="1150" b="1" dirty="0"/>
                        <a:t>CHF 	1’385’650</a:t>
                      </a:r>
                    </a:p>
                  </a:txBody>
                  <a:tcPr marL="91423" marR="91423" marT="45718" marB="45718">
                    <a:solidFill>
                      <a:schemeClr val="bg1"/>
                    </a:solidFill>
                  </a:tcPr>
                </a:tc>
                <a:tc>
                  <a:txBody>
                    <a:bodyPr/>
                    <a:lstStyle/>
                    <a:p>
                      <a:r>
                        <a:rPr lang="de-CH" sz="1150" b="1" dirty="0"/>
                        <a:t>Mehraufwand von Fr. 134'750.00 in den Bereichen Unterhalt Schulhäuser, Fremdenkontrolle (neue Buchungsmethode), Werkhof (Dienstleistungen durch Bergbahnen Hohsaas AG), Abfallbewirtschaftung und Raumplanung.</a:t>
                      </a:r>
                    </a:p>
                  </a:txBody>
                  <a:tcPr marL="91423" marR="91423" marT="45718" marB="45718">
                    <a:solidFill>
                      <a:schemeClr val="bg1"/>
                    </a:solidFill>
                  </a:tcPr>
                </a:tc>
                <a:extLst>
                  <a:ext uri="{0D108BD9-81ED-4DB2-BD59-A6C34878D82A}">
                    <a16:rowId xmlns:a16="http://schemas.microsoft.com/office/drawing/2014/main" val="10002"/>
                  </a:ext>
                </a:extLst>
              </a:tr>
              <a:tr h="220208">
                <a:tc>
                  <a:txBody>
                    <a:bodyPr/>
                    <a:lstStyle/>
                    <a:p>
                      <a:r>
                        <a:rPr lang="de-CH" sz="1150" b="1" dirty="0"/>
                        <a:t>Passivzinsen</a:t>
                      </a:r>
                    </a:p>
                  </a:txBody>
                  <a:tcPr marL="91423" marR="91423" marT="45718" marB="45718">
                    <a:solidFill>
                      <a:schemeClr val="bg1">
                        <a:lumMod val="95000"/>
                      </a:schemeClr>
                    </a:solidFill>
                  </a:tcPr>
                </a:tc>
                <a:tc>
                  <a:txBody>
                    <a:bodyPr/>
                    <a:lstStyle/>
                    <a:p>
                      <a:pPr>
                        <a:tabLst>
                          <a:tab pos="1073150" algn="r"/>
                        </a:tabLst>
                      </a:pPr>
                      <a:r>
                        <a:rPr lang="de-CH" sz="1150" b="1" dirty="0"/>
                        <a:t>CHF	</a:t>
                      </a:r>
                      <a:r>
                        <a:rPr lang="de-CH" sz="1150" b="1" baseline="0" dirty="0"/>
                        <a:t>215’700</a:t>
                      </a:r>
                      <a:endParaRPr lang="de-CH" sz="1150" b="1" dirty="0"/>
                    </a:p>
                  </a:txBody>
                  <a:tcPr marL="91423" marR="91423" marT="45718" marB="45718">
                    <a:solidFill>
                      <a:schemeClr val="bg1">
                        <a:lumMod val="95000"/>
                      </a:schemeClr>
                    </a:solidFill>
                  </a:tcPr>
                </a:tc>
                <a:tc>
                  <a:txBody>
                    <a:bodyPr/>
                    <a:lstStyle/>
                    <a:p>
                      <a:r>
                        <a:rPr lang="de-CH" sz="1150" b="1" dirty="0"/>
                        <a:t>Der Aufwand für die Passivzinsen steigt im Vergleich zum Vorjahr um Fr. 19’600.00, dies aufgrund der Neuaufnahme bzw. Übernahme des Bürgschaftskredites in Zusammenhang mit der Nachlassstundung der Bergbahnen Hohsaas AG.</a:t>
                      </a:r>
                    </a:p>
                  </a:txBody>
                  <a:tcPr marL="91423" marR="91423" marT="45718" marB="45718">
                    <a:solidFill>
                      <a:schemeClr val="bg1">
                        <a:lumMod val="95000"/>
                      </a:schemeClr>
                    </a:solidFill>
                  </a:tcPr>
                </a:tc>
                <a:extLst>
                  <a:ext uri="{0D108BD9-81ED-4DB2-BD59-A6C34878D82A}">
                    <a16:rowId xmlns:a16="http://schemas.microsoft.com/office/drawing/2014/main" val="10003"/>
                  </a:ext>
                </a:extLst>
              </a:tr>
              <a:tr h="696040">
                <a:tc>
                  <a:txBody>
                    <a:bodyPr/>
                    <a:lstStyle/>
                    <a:p>
                      <a:r>
                        <a:rPr lang="de-CH" sz="1150" b="1" dirty="0"/>
                        <a:t>Abschreibungen</a:t>
                      </a:r>
                      <a:r>
                        <a:rPr lang="de-CH" sz="1150" b="1" baseline="0" dirty="0"/>
                        <a:t> Verwaltungs-verm. / Finanzvermögen / Steuerverluste</a:t>
                      </a:r>
                      <a:endParaRPr lang="de-CH" sz="1150" b="1" dirty="0"/>
                    </a:p>
                  </a:txBody>
                  <a:tcPr marL="91423" marR="91423" marT="45718" marB="45718">
                    <a:solidFill>
                      <a:schemeClr val="bg1"/>
                    </a:solidFill>
                  </a:tcPr>
                </a:tc>
                <a:tc>
                  <a:txBody>
                    <a:bodyPr/>
                    <a:lstStyle/>
                    <a:p>
                      <a:pPr>
                        <a:tabLst>
                          <a:tab pos="1073150" algn="r"/>
                        </a:tabLst>
                      </a:pPr>
                      <a:r>
                        <a:rPr lang="de-CH" sz="1150" b="1" dirty="0"/>
                        <a:t>CHF	</a:t>
                      </a:r>
                      <a:r>
                        <a:rPr lang="de-CH" sz="1150" b="1" baseline="0" dirty="0"/>
                        <a:t>3’796’125</a:t>
                      </a:r>
                      <a:endParaRPr lang="de-CH" sz="1150" b="1" dirty="0"/>
                    </a:p>
                  </a:txBody>
                  <a:tcPr marL="91423" marR="91423" marT="45718" marB="45718">
                    <a:solidFill>
                      <a:schemeClr val="bg1"/>
                    </a:solidFill>
                  </a:tcPr>
                </a:tc>
                <a:tc>
                  <a:txBody>
                    <a:bodyPr/>
                    <a:lstStyle/>
                    <a:p>
                      <a:r>
                        <a:rPr lang="de-CH" sz="1150" b="1" dirty="0"/>
                        <a:t>Das Verwaltungsvermögen ist von Gesetzes wegen jährlich mit 10 % abzuschreiben, was von der Gemeinde eingehalten wird. Auf das Verwaltungsvermögen wurden Fr. 654'200.00 und auf das Finanzvermögen Fr. 58'700.00 (Sportzentrum </a:t>
                      </a:r>
                      <a:r>
                        <a:rPr lang="de-CH" sz="1150" b="1" dirty="0" err="1"/>
                        <a:t>Wichel</a:t>
                      </a:r>
                      <a:r>
                        <a:rPr lang="de-CH" sz="1150" b="1" dirty="0"/>
                        <a:t> Fr. 53'700.00 &amp; allfällige Steuerverluste Fr. 5‘000.00) abgeschrieben.</a:t>
                      </a:r>
                    </a:p>
                    <a:p>
                      <a:r>
                        <a:rPr lang="de-CH" sz="1150" b="1" dirty="0"/>
                        <a:t>Aufgrund der Nachlassstundung sowie dem Aktienkapitalschnitt der Bergbahnen Hohsaas AG werden zudem noch folgende Abschreibungen budgetiert: Fr. 847'525.00 (Aktien), Fr. 170'000.00 (Debitoren / Steuern), Fr. 225'000.00 (Darlehen) und Fr. 1'840'700.00 (Forderung Bürgschaft).</a:t>
                      </a:r>
                    </a:p>
                  </a:txBody>
                  <a:tcPr marL="91423" marR="91423" marT="45718" marB="45718">
                    <a:solidFill>
                      <a:schemeClr val="bg1"/>
                    </a:solidFill>
                  </a:tcPr>
                </a:tc>
                <a:extLst>
                  <a:ext uri="{0D108BD9-81ED-4DB2-BD59-A6C34878D82A}">
                    <a16:rowId xmlns:a16="http://schemas.microsoft.com/office/drawing/2014/main" val="10004"/>
                  </a:ext>
                </a:extLst>
              </a:tr>
              <a:tr h="269716">
                <a:tc>
                  <a:txBody>
                    <a:bodyPr/>
                    <a:lstStyle/>
                    <a:p>
                      <a:r>
                        <a:rPr lang="de-CH" sz="1150" b="1" dirty="0"/>
                        <a:t>Anteile &amp; Beiträge ohne</a:t>
                      </a:r>
                      <a:r>
                        <a:rPr lang="de-CH" sz="1150" b="1" baseline="0" dirty="0"/>
                        <a:t> Zweckbindung</a:t>
                      </a:r>
                      <a:endParaRPr lang="de-CH" sz="1150" b="1" dirty="0"/>
                    </a:p>
                  </a:txBody>
                  <a:tcPr marL="91423" marR="91423" marT="45718" marB="45718">
                    <a:solidFill>
                      <a:schemeClr val="bg1">
                        <a:lumMod val="95000"/>
                      </a:schemeClr>
                    </a:solidFill>
                  </a:tcPr>
                </a:tc>
                <a:tc>
                  <a:txBody>
                    <a:bodyPr/>
                    <a:lstStyle/>
                    <a:p>
                      <a:pPr>
                        <a:tabLst>
                          <a:tab pos="1073150" algn="r"/>
                        </a:tabLst>
                      </a:pPr>
                      <a:r>
                        <a:rPr lang="de-CH" sz="1150" b="1" dirty="0"/>
                        <a:t>CHF	25’000</a:t>
                      </a:r>
                    </a:p>
                  </a:txBody>
                  <a:tcPr marL="91423" marR="91423" marT="45718" marB="45718">
                    <a:solidFill>
                      <a:schemeClr val="bg1">
                        <a:lumMod val="95000"/>
                      </a:schemeClr>
                    </a:solidFill>
                  </a:tcPr>
                </a:tc>
                <a:tc>
                  <a:txBody>
                    <a:bodyPr/>
                    <a:lstStyle/>
                    <a:p>
                      <a:r>
                        <a:rPr lang="de-CH" sz="1150" b="1" baseline="0" dirty="0"/>
                        <a:t>Unter diese Rubrik fallen die Steuern Art. 188. </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5"/>
                  </a:ext>
                </a:extLst>
              </a:tr>
              <a:tr h="188936">
                <a:tc>
                  <a:txBody>
                    <a:bodyPr/>
                    <a:lstStyle/>
                    <a:p>
                      <a:r>
                        <a:rPr lang="de-CH" sz="1150" b="1" dirty="0"/>
                        <a:t>Entschädigung an Gemeinwesen</a:t>
                      </a:r>
                    </a:p>
                  </a:txBody>
                  <a:tcPr marL="91423" marR="91423" marT="45718" marB="45718">
                    <a:solidFill>
                      <a:schemeClr val="bg1"/>
                    </a:solidFill>
                  </a:tcPr>
                </a:tc>
                <a:tc>
                  <a:txBody>
                    <a:bodyPr/>
                    <a:lstStyle/>
                    <a:p>
                      <a:pPr>
                        <a:tabLst>
                          <a:tab pos="1073150" algn="r"/>
                        </a:tabLst>
                      </a:pPr>
                      <a:r>
                        <a:rPr lang="de-CH" sz="1150" b="1" dirty="0"/>
                        <a:t>CHF	534’100</a:t>
                      </a:r>
                    </a:p>
                  </a:txBody>
                  <a:tcPr marL="91423" marR="91423" marT="45718" marB="45718">
                    <a:solidFill>
                      <a:schemeClr val="bg1"/>
                    </a:solidFill>
                  </a:tcPr>
                </a:tc>
                <a:tc>
                  <a:txBody>
                    <a:bodyPr/>
                    <a:lstStyle/>
                    <a:p>
                      <a:r>
                        <a:rPr lang="de-CH" sz="1150" b="1" dirty="0"/>
                        <a:t>Grössere Abweichungen im Bereich Tourismus, OS &amp;  Kantons-strassen festzustellen. Keine grösseren Abweichungen in den Bereichen </a:t>
                      </a:r>
                      <a:r>
                        <a:rPr lang="de-CH" sz="1150" b="1" dirty="0" err="1"/>
                        <a:t>KESB</a:t>
                      </a:r>
                      <a:r>
                        <a:rPr lang="de-CH" sz="1150" b="1" dirty="0"/>
                        <a:t>, Feuerwehr, ARA Saastal, Jugendarbeit &amp; Beteiligung Nachtdienst Arzt</a:t>
                      </a:r>
                    </a:p>
                  </a:txBody>
                  <a:tcPr marL="91423" marR="91423" marT="45718" marB="45718">
                    <a:solidFill>
                      <a:schemeClr val="bg1"/>
                    </a:solidFill>
                  </a:tcPr>
                </a:tc>
                <a:extLst>
                  <a:ext uri="{0D108BD9-81ED-4DB2-BD59-A6C34878D82A}">
                    <a16:rowId xmlns:a16="http://schemas.microsoft.com/office/drawing/2014/main" val="10006"/>
                  </a:ext>
                </a:extLst>
              </a:tr>
              <a:tr h="484964">
                <a:tc>
                  <a:txBody>
                    <a:bodyPr/>
                    <a:lstStyle/>
                    <a:p>
                      <a:r>
                        <a:rPr lang="de-CH" sz="1150" b="1" dirty="0"/>
                        <a:t>Eigene Beiträge</a:t>
                      </a:r>
                    </a:p>
                  </a:txBody>
                  <a:tcPr marL="91423" marR="91423" marT="45718" marB="45718">
                    <a:solidFill>
                      <a:schemeClr val="bg1">
                        <a:lumMod val="95000"/>
                      </a:schemeClr>
                    </a:solidFill>
                  </a:tcPr>
                </a:tc>
                <a:tc>
                  <a:txBody>
                    <a:bodyPr/>
                    <a:lstStyle/>
                    <a:p>
                      <a:pPr>
                        <a:tabLst>
                          <a:tab pos="1073150" algn="r"/>
                        </a:tabLst>
                      </a:pPr>
                      <a:r>
                        <a:rPr lang="de-CH" sz="1150" b="1" dirty="0"/>
                        <a:t>CHF</a:t>
                      </a:r>
                      <a:r>
                        <a:rPr lang="de-CH" sz="1150" b="1" baseline="0" dirty="0"/>
                        <a:t>	 1’460’210</a:t>
                      </a:r>
                      <a:endParaRPr lang="de-CH" sz="1150" b="1" dirty="0"/>
                    </a:p>
                  </a:txBody>
                  <a:tcPr marL="91423" marR="91423" marT="45718" marB="45718">
                    <a:solidFill>
                      <a:schemeClr val="bg1">
                        <a:lumMod val="95000"/>
                      </a:schemeClr>
                    </a:solidFill>
                  </a:tcPr>
                </a:tc>
                <a:tc>
                  <a:txBody>
                    <a:bodyPr/>
                    <a:lstStyle/>
                    <a:p>
                      <a:r>
                        <a:rPr lang="de-CH" sz="1150" b="1" dirty="0"/>
                        <a:t>Leichte Abweichung gegenüber dem Budget 2019 von Fr. 39'630.00. Grössere Abweichungen gegenüber dem Vorjahresbudget in den Rubriken Langzeitpflege Altersheime, Vereinsbeiträgen &amp; KiTa</a:t>
                      </a:r>
                    </a:p>
                  </a:txBody>
                  <a:tcPr marL="91423" marR="91423" marT="45718" marB="45718">
                    <a:solidFill>
                      <a:schemeClr val="bg1">
                        <a:lumMod val="95000"/>
                      </a:schemeClr>
                    </a:solidFill>
                  </a:tcPr>
                </a:tc>
                <a:extLst>
                  <a:ext uri="{0D108BD9-81ED-4DB2-BD59-A6C34878D82A}">
                    <a16:rowId xmlns:a16="http://schemas.microsoft.com/office/drawing/2014/main" val="10007"/>
                  </a:ext>
                </a:extLst>
              </a:tr>
              <a:tr h="274316">
                <a:tc>
                  <a:txBody>
                    <a:bodyPr/>
                    <a:lstStyle/>
                    <a:p>
                      <a:r>
                        <a:rPr lang="de-CH" sz="1150" b="1" dirty="0"/>
                        <a:t>Einlagen in Spezialfinanzierung</a:t>
                      </a:r>
                    </a:p>
                  </a:txBody>
                  <a:tcPr marL="91423" marR="91423" marT="45718" marB="45718">
                    <a:solidFill>
                      <a:schemeClr val="bg1"/>
                    </a:solidFill>
                  </a:tcPr>
                </a:tc>
                <a:tc>
                  <a:txBody>
                    <a:bodyPr/>
                    <a:lstStyle/>
                    <a:p>
                      <a:pPr marL="0" marR="0" lvl="0" indent="0" algn="l" defTabSz="912141" rtl="0" eaLnBrk="1" fontAlgn="auto" latinLnBrk="0" hangingPunct="1">
                        <a:lnSpc>
                          <a:spcPct val="100000"/>
                        </a:lnSpc>
                        <a:spcBef>
                          <a:spcPts val="0"/>
                        </a:spcBef>
                        <a:spcAft>
                          <a:spcPts val="0"/>
                        </a:spcAft>
                        <a:buClrTx/>
                        <a:buSzTx/>
                        <a:buFontTx/>
                        <a:buNone/>
                        <a:tabLst>
                          <a:tab pos="1073150" algn="r"/>
                        </a:tabLst>
                        <a:defRPr/>
                      </a:pPr>
                      <a:r>
                        <a:rPr lang="de-CH" sz="1150" b="1" dirty="0"/>
                        <a:t>CHF</a:t>
                      </a:r>
                      <a:r>
                        <a:rPr lang="de-CH" sz="1150" b="1" baseline="0" dirty="0"/>
                        <a:t>	 18’850</a:t>
                      </a:r>
                      <a:endParaRPr lang="de-CH" sz="1150" b="1" dirty="0"/>
                    </a:p>
                  </a:txBody>
                  <a:tcPr marL="91423" marR="91423" marT="45718" marB="45718">
                    <a:solidFill>
                      <a:schemeClr val="bg1"/>
                    </a:solidFill>
                  </a:tcPr>
                </a:tc>
                <a:tc>
                  <a:txBody>
                    <a:bodyPr/>
                    <a:lstStyle/>
                    <a:p>
                      <a:r>
                        <a:rPr lang="de-CH" sz="1150" b="1" kern="1200" dirty="0">
                          <a:solidFill>
                            <a:schemeClr val="dk1"/>
                          </a:solidFill>
                          <a:latin typeface="+mn-lt"/>
                          <a:ea typeface="+mn-ea"/>
                          <a:cs typeface="+mn-cs"/>
                        </a:rPr>
                        <a:t>Gemäss Budget 2020 wird im Bereich Wasser Fr. 14’900.00 &amp; im Abwasser ein Überschuss von Fr. 3’950.00 erwirtschaftet.</a:t>
                      </a:r>
                    </a:p>
                  </a:txBody>
                  <a:tcPr marL="91423" marR="91423" marT="45718" marB="45718">
                    <a:solidFill>
                      <a:schemeClr val="bg1"/>
                    </a:solidFill>
                  </a:tcPr>
                </a:tc>
                <a:extLst>
                  <a:ext uri="{0D108BD9-81ED-4DB2-BD59-A6C34878D82A}">
                    <a16:rowId xmlns:a16="http://schemas.microsoft.com/office/drawing/2014/main" val="2153211849"/>
                  </a:ext>
                </a:extLst>
              </a:tr>
              <a:tr h="274316">
                <a:tc>
                  <a:txBody>
                    <a:bodyPr/>
                    <a:lstStyle/>
                    <a:p>
                      <a:r>
                        <a:rPr lang="de-CH" sz="1150" b="1" dirty="0"/>
                        <a:t>Interne Verrechnungen</a:t>
                      </a:r>
                    </a:p>
                  </a:txBody>
                  <a:tcPr marL="91423" marR="91423" marT="45718" marB="45718">
                    <a:solidFill>
                      <a:schemeClr val="bg1">
                        <a:lumMod val="95000"/>
                      </a:schemeClr>
                    </a:solidFill>
                  </a:tcPr>
                </a:tc>
                <a:tc>
                  <a:txBody>
                    <a:bodyPr/>
                    <a:lstStyle/>
                    <a:p>
                      <a:pPr>
                        <a:tabLst>
                          <a:tab pos="1073150" algn="r"/>
                        </a:tabLst>
                      </a:pPr>
                      <a:r>
                        <a:rPr lang="de-CH" sz="1150" b="1" dirty="0"/>
                        <a:t>CHF	157’900</a:t>
                      </a:r>
                    </a:p>
                  </a:txBody>
                  <a:tcPr marL="91423" marR="91423" marT="45718" marB="45718">
                    <a:solidFill>
                      <a:schemeClr val="bg1">
                        <a:lumMod val="95000"/>
                      </a:schemeClr>
                    </a:solidFill>
                  </a:tcPr>
                </a:tc>
                <a:tc>
                  <a:txBody>
                    <a:bodyPr/>
                    <a:lstStyle/>
                    <a:p>
                      <a:r>
                        <a:rPr lang="de-CH" sz="1150" b="1" kern="1200" dirty="0">
                          <a:solidFill>
                            <a:schemeClr val="dk1"/>
                          </a:solidFill>
                          <a:latin typeface="+mn-lt"/>
                          <a:ea typeface="+mn-ea"/>
                          <a:cs typeface="+mn-cs"/>
                        </a:rPr>
                        <a:t>Verrechnung Personalaufwand Werkhof &amp; Darlehenszinsen</a:t>
                      </a:r>
                    </a:p>
                  </a:txBody>
                  <a:tcPr marL="91423" marR="91423" marT="45718" marB="45718">
                    <a:solidFill>
                      <a:schemeClr val="bg1">
                        <a:lumMod val="95000"/>
                      </a:schemeClr>
                    </a:solidFill>
                  </a:tcPr>
                </a:tc>
                <a:extLst>
                  <a:ext uri="{0D108BD9-81ED-4DB2-BD59-A6C34878D82A}">
                    <a16:rowId xmlns:a16="http://schemas.microsoft.com/office/drawing/2014/main" val="10008"/>
                  </a:ext>
                </a:extLst>
              </a:tr>
            </a:tbl>
          </a:graphicData>
        </a:graphic>
      </p:graphicFrame>
      <p:sp>
        <p:nvSpPr>
          <p:cNvPr id="4" name="Textfeld 3"/>
          <p:cNvSpPr txBox="1"/>
          <p:nvPr/>
        </p:nvSpPr>
        <p:spPr>
          <a:xfrm>
            <a:off x="1524001" y="-27384"/>
            <a:ext cx="9143999" cy="477054"/>
          </a:xfrm>
          <a:prstGeom prst="rect">
            <a:avLst/>
          </a:prstGeom>
          <a:noFill/>
        </p:spPr>
        <p:txBody>
          <a:bodyPr wrap="square" rtlCol="0">
            <a:spAutoFit/>
          </a:bodyPr>
          <a:lstStyle/>
          <a:p>
            <a:pPr algn="ctr"/>
            <a:r>
              <a:rPr lang="de-CH" sz="2500" b="1" dirty="0">
                <a:latin typeface="+mn-lt"/>
              </a:rPr>
              <a:t>Laufende Rechnung 2020 - Aufwand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p:cNvGraphicFramePr>
            <a:graphicFrameLocks noGrp="1"/>
          </p:cNvGraphicFramePr>
          <p:nvPr>
            <p:ph idx="1"/>
            <p:extLst>
              <p:ext uri="{D42A27DB-BD31-4B8C-83A1-F6EECF244321}">
                <p14:modId xmlns:p14="http://schemas.microsoft.com/office/powerpoint/2010/main" val="3603655268"/>
              </p:ext>
            </p:extLst>
          </p:nvPr>
        </p:nvGraphicFramePr>
        <p:xfrm>
          <a:off x="551384" y="404666"/>
          <a:ext cx="11161240" cy="5189019"/>
        </p:xfrm>
        <a:graphic>
          <a:graphicData uri="http://schemas.openxmlformats.org/drawingml/2006/table">
            <a:tbl>
              <a:tblPr firstRow="1" bandRow="1">
                <a:tableStyleId>{21E4AEA4-8DFA-4A89-87EB-49C32662AFE0}</a:tableStyleId>
              </a:tblPr>
              <a:tblGrid>
                <a:gridCol w="2455275">
                  <a:extLst>
                    <a:ext uri="{9D8B030D-6E8A-4147-A177-3AD203B41FA5}">
                      <a16:colId xmlns:a16="http://schemas.microsoft.com/office/drawing/2014/main" val="20000"/>
                    </a:ext>
                  </a:extLst>
                </a:gridCol>
                <a:gridCol w="1636850">
                  <a:extLst>
                    <a:ext uri="{9D8B030D-6E8A-4147-A177-3AD203B41FA5}">
                      <a16:colId xmlns:a16="http://schemas.microsoft.com/office/drawing/2014/main" val="20001"/>
                    </a:ext>
                  </a:extLst>
                </a:gridCol>
                <a:gridCol w="7069115">
                  <a:extLst>
                    <a:ext uri="{9D8B030D-6E8A-4147-A177-3AD203B41FA5}">
                      <a16:colId xmlns:a16="http://schemas.microsoft.com/office/drawing/2014/main" val="20002"/>
                    </a:ext>
                  </a:extLst>
                </a:gridCol>
              </a:tblGrid>
              <a:tr h="304796">
                <a:tc>
                  <a:txBody>
                    <a:bodyPr/>
                    <a:lstStyle/>
                    <a:p>
                      <a:r>
                        <a:rPr lang="de-CH" sz="1400" dirty="0"/>
                        <a:t>Bezeichnung</a:t>
                      </a:r>
                    </a:p>
                  </a:txBody>
                  <a:tcPr marL="91423" marR="91423" marT="45718" marB="45718">
                    <a:solidFill>
                      <a:srgbClr val="009900"/>
                    </a:solidFill>
                  </a:tcPr>
                </a:tc>
                <a:tc>
                  <a:txBody>
                    <a:bodyPr/>
                    <a:lstStyle/>
                    <a:p>
                      <a:r>
                        <a:rPr lang="de-CH" sz="1400" dirty="0"/>
                        <a:t>Betrag</a:t>
                      </a:r>
                    </a:p>
                  </a:txBody>
                  <a:tcPr marL="91423" marR="91423" marT="45718" marB="45718">
                    <a:solidFill>
                      <a:srgbClr val="009900"/>
                    </a:solidFill>
                  </a:tcPr>
                </a:tc>
                <a:tc>
                  <a:txBody>
                    <a:bodyPr/>
                    <a:lstStyle/>
                    <a:p>
                      <a:r>
                        <a:rPr lang="de-CH" sz="1400" dirty="0"/>
                        <a:t>Bemerkungen</a:t>
                      </a:r>
                    </a:p>
                  </a:txBody>
                  <a:tcPr marL="91423" marR="91423" marT="45718" marB="45718">
                    <a:solidFill>
                      <a:srgbClr val="009900"/>
                    </a:solidFill>
                  </a:tcPr>
                </a:tc>
                <a:extLst>
                  <a:ext uri="{0D108BD9-81ED-4DB2-BD59-A6C34878D82A}">
                    <a16:rowId xmlns:a16="http://schemas.microsoft.com/office/drawing/2014/main" val="10000"/>
                  </a:ext>
                </a:extLst>
              </a:tr>
              <a:tr h="0">
                <a:tc>
                  <a:txBody>
                    <a:bodyPr/>
                    <a:lstStyle/>
                    <a:p>
                      <a:r>
                        <a:rPr lang="de-CH" sz="1150" b="1" dirty="0"/>
                        <a:t>Steuern</a:t>
                      </a:r>
                    </a:p>
                  </a:txBody>
                  <a:tcPr marL="91423" marR="91423" marT="45718" marB="45718">
                    <a:solidFill>
                      <a:schemeClr val="bg1">
                        <a:lumMod val="95000"/>
                      </a:schemeClr>
                    </a:solidFill>
                  </a:tcPr>
                </a:tc>
                <a:tc>
                  <a:txBody>
                    <a:bodyPr/>
                    <a:lstStyle/>
                    <a:p>
                      <a:pPr>
                        <a:tabLst>
                          <a:tab pos="1073150" algn="r"/>
                        </a:tabLst>
                      </a:pPr>
                      <a:r>
                        <a:rPr lang="de-CH" sz="1150" b="1" dirty="0"/>
                        <a:t>CHF	2’857’500</a:t>
                      </a:r>
                    </a:p>
                  </a:txBody>
                  <a:tcPr marL="91423" marR="91423" marT="45718" marB="45718">
                    <a:solidFill>
                      <a:schemeClr val="bg1">
                        <a:lumMod val="95000"/>
                      </a:schemeClr>
                    </a:solidFill>
                  </a:tcPr>
                </a:tc>
                <a:tc>
                  <a:txBody>
                    <a:bodyPr/>
                    <a:lstStyle/>
                    <a:p>
                      <a:r>
                        <a:rPr lang="de-CH" sz="1150" b="1" dirty="0"/>
                        <a:t>Die</a:t>
                      </a:r>
                      <a:r>
                        <a:rPr lang="de-CH" sz="1150" b="1" baseline="0" dirty="0"/>
                        <a:t> Steuereinnahmen sind auf Erfahrungszahlen der Gemeinde und auf der vom Kanton erarbeiteten Steuer-Simulation (Steuereinnahmen 2017) budgetiert, können sich aber sowohl positiv wie negativ entwickeln. Keine Abweichungen gegenüber dem Vorjahr.</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1"/>
                  </a:ext>
                </a:extLst>
              </a:tr>
              <a:tr h="0">
                <a:tc>
                  <a:txBody>
                    <a:bodyPr/>
                    <a:lstStyle/>
                    <a:p>
                      <a:r>
                        <a:rPr lang="de-CH" sz="1150" b="1" dirty="0"/>
                        <a:t>Regalien &amp; Konzessionen</a:t>
                      </a:r>
                    </a:p>
                  </a:txBody>
                  <a:tcPr marL="91423" marR="91423" marT="45718" marB="45718">
                    <a:solidFill>
                      <a:schemeClr val="bg1"/>
                    </a:solidFill>
                  </a:tcPr>
                </a:tc>
                <a:tc>
                  <a:txBody>
                    <a:bodyPr/>
                    <a:lstStyle/>
                    <a:p>
                      <a:pPr>
                        <a:tabLst>
                          <a:tab pos="1073150" algn="r"/>
                        </a:tabLst>
                      </a:pPr>
                      <a:r>
                        <a:rPr lang="de-CH" sz="1150" b="1" dirty="0"/>
                        <a:t>CHF 	365’300</a:t>
                      </a:r>
                    </a:p>
                  </a:txBody>
                  <a:tcPr marL="91423" marR="91423" marT="45718" marB="45718">
                    <a:solidFill>
                      <a:schemeClr val="bg1"/>
                    </a:solidFill>
                  </a:tcPr>
                </a:tc>
                <a:tc>
                  <a:txBody>
                    <a:bodyPr/>
                    <a:lstStyle/>
                    <a:p>
                      <a:r>
                        <a:rPr lang="de-CH" sz="1150" b="1" dirty="0"/>
                        <a:t>Keine Veränderungen gegenüber dem Vorjahr (Wasserzinsen).</a:t>
                      </a:r>
                    </a:p>
                  </a:txBody>
                  <a:tcPr marL="91423" marR="91423" marT="45718" marB="45718">
                    <a:solidFill>
                      <a:schemeClr val="bg1"/>
                    </a:solidFill>
                  </a:tcPr>
                </a:tc>
                <a:extLst>
                  <a:ext uri="{0D108BD9-81ED-4DB2-BD59-A6C34878D82A}">
                    <a16:rowId xmlns:a16="http://schemas.microsoft.com/office/drawing/2014/main" val="10002"/>
                  </a:ext>
                </a:extLst>
              </a:tr>
              <a:tr h="0">
                <a:tc>
                  <a:txBody>
                    <a:bodyPr/>
                    <a:lstStyle/>
                    <a:p>
                      <a:r>
                        <a:rPr lang="de-CH" sz="1150" b="1" dirty="0"/>
                        <a:t>Vermögenserträge</a:t>
                      </a:r>
                    </a:p>
                  </a:txBody>
                  <a:tcPr marL="91423" marR="91423" marT="45718" marB="45718">
                    <a:solidFill>
                      <a:schemeClr val="bg1">
                        <a:lumMod val="95000"/>
                      </a:schemeClr>
                    </a:solidFill>
                  </a:tcPr>
                </a:tc>
                <a:tc>
                  <a:txBody>
                    <a:bodyPr/>
                    <a:lstStyle/>
                    <a:p>
                      <a:pPr>
                        <a:tabLst>
                          <a:tab pos="1073150" algn="r"/>
                        </a:tabLst>
                      </a:pPr>
                      <a:r>
                        <a:rPr lang="de-CH" sz="1150" b="1" dirty="0"/>
                        <a:t>CHF	95’200</a:t>
                      </a:r>
                    </a:p>
                  </a:txBody>
                  <a:tcPr marL="91423" marR="91423" marT="45718" marB="45718">
                    <a:solidFill>
                      <a:schemeClr val="bg1">
                        <a:lumMod val="95000"/>
                      </a:schemeClr>
                    </a:solidFill>
                  </a:tcPr>
                </a:tc>
                <a:tc>
                  <a:txBody>
                    <a:bodyPr/>
                    <a:lstStyle/>
                    <a:p>
                      <a:r>
                        <a:rPr lang="de-CH" sz="1150" b="1" baseline="0" dirty="0"/>
                        <a:t>Die Differenz gegenüber dem Budget 2019 wird mit Fr. 5’300.00 ausgewiesen. </a:t>
                      </a:r>
                    </a:p>
                  </a:txBody>
                  <a:tcPr marL="91423" marR="91423" marT="45718" marB="45718">
                    <a:solidFill>
                      <a:schemeClr val="bg1">
                        <a:lumMod val="95000"/>
                      </a:schemeClr>
                    </a:solidFill>
                  </a:tcPr>
                </a:tc>
                <a:extLst>
                  <a:ext uri="{0D108BD9-81ED-4DB2-BD59-A6C34878D82A}">
                    <a16:rowId xmlns:a16="http://schemas.microsoft.com/office/drawing/2014/main" val="10003"/>
                  </a:ext>
                </a:extLst>
              </a:tr>
              <a:tr h="0">
                <a:tc>
                  <a:txBody>
                    <a:bodyPr/>
                    <a:lstStyle/>
                    <a:p>
                      <a:r>
                        <a:rPr lang="de-CH" sz="1150" b="1" dirty="0"/>
                        <a:t>Entgelte</a:t>
                      </a:r>
                    </a:p>
                  </a:txBody>
                  <a:tcPr marL="91423" marR="91423" marT="45718" marB="45718">
                    <a:solidFill>
                      <a:schemeClr val="bg1"/>
                    </a:solidFill>
                  </a:tcPr>
                </a:tc>
                <a:tc>
                  <a:txBody>
                    <a:bodyPr/>
                    <a:lstStyle/>
                    <a:p>
                      <a:pPr>
                        <a:tabLst>
                          <a:tab pos="1073150" algn="r"/>
                        </a:tabLst>
                      </a:pPr>
                      <a:r>
                        <a:rPr lang="de-CH" sz="1150" b="1" dirty="0"/>
                        <a:t>CHF	</a:t>
                      </a:r>
                      <a:r>
                        <a:rPr lang="de-CH" sz="1150" b="1" baseline="0" dirty="0"/>
                        <a:t> 1’164’700</a:t>
                      </a:r>
                      <a:endParaRPr lang="de-CH" sz="1150" b="1" dirty="0"/>
                    </a:p>
                  </a:txBody>
                  <a:tcPr marL="91423" marR="91423" marT="45718" marB="45718">
                    <a:solidFill>
                      <a:schemeClr val="bg1"/>
                    </a:solidFill>
                  </a:tcPr>
                </a:tc>
                <a:tc>
                  <a:txBody>
                    <a:bodyPr/>
                    <a:lstStyle/>
                    <a:p>
                      <a:r>
                        <a:rPr lang="de-CH" sz="1150" b="1" dirty="0"/>
                        <a:t>Keine grösseren Abweichungen in den Bereichen allg.</a:t>
                      </a:r>
                      <a:r>
                        <a:rPr lang="de-CH" sz="1150" b="1" baseline="0" dirty="0"/>
                        <a:t> Erträge, Trink- &amp; Abwassergebühren, Kehrichtgebühren, Dienstleistungen an Dritte, Feuerwehrersatzgebühren, Parkplatzgebühren, </a:t>
                      </a:r>
                      <a:r>
                        <a:rPr lang="de-CH" sz="1150" b="1" baseline="0" dirty="0" err="1"/>
                        <a:t>T’Taxen</a:t>
                      </a:r>
                      <a:r>
                        <a:rPr lang="de-CH" sz="1150" b="1" baseline="0" dirty="0"/>
                        <a:t> &amp; Durchleitungsabgabe EV</a:t>
                      </a:r>
                      <a:endParaRPr lang="de-CH" sz="1150" b="1" dirty="0"/>
                    </a:p>
                  </a:txBody>
                  <a:tcPr marL="91423" marR="91423" marT="45718" marB="45718">
                    <a:solidFill>
                      <a:schemeClr val="bg1"/>
                    </a:solidFill>
                  </a:tcPr>
                </a:tc>
                <a:extLst>
                  <a:ext uri="{0D108BD9-81ED-4DB2-BD59-A6C34878D82A}">
                    <a16:rowId xmlns:a16="http://schemas.microsoft.com/office/drawing/2014/main" val="10004"/>
                  </a:ext>
                </a:extLst>
              </a:tr>
              <a:tr h="488758">
                <a:tc>
                  <a:txBody>
                    <a:bodyPr/>
                    <a:lstStyle/>
                    <a:p>
                      <a:r>
                        <a:rPr lang="de-CH" sz="1150" b="1" dirty="0"/>
                        <a:t>Anteil Kantonseinnahmen</a:t>
                      </a:r>
                    </a:p>
                  </a:txBody>
                  <a:tcPr marL="91423" marR="91423" marT="45718" marB="45718">
                    <a:solidFill>
                      <a:schemeClr val="bg1">
                        <a:lumMod val="95000"/>
                      </a:schemeClr>
                    </a:solidFill>
                  </a:tcPr>
                </a:tc>
                <a:tc>
                  <a:txBody>
                    <a:bodyPr/>
                    <a:lstStyle/>
                    <a:p>
                      <a:pPr>
                        <a:tabLst>
                          <a:tab pos="1073150" algn="r"/>
                        </a:tabLst>
                      </a:pPr>
                      <a:r>
                        <a:rPr lang="de-CH" sz="1150" b="1" dirty="0"/>
                        <a:t>CHF	420’535</a:t>
                      </a:r>
                    </a:p>
                  </a:txBody>
                  <a:tcPr marL="91423" marR="91423" marT="45718" marB="45718">
                    <a:solidFill>
                      <a:schemeClr val="bg1">
                        <a:lumMod val="95000"/>
                      </a:schemeClr>
                    </a:solidFill>
                  </a:tcPr>
                </a:tc>
                <a:tc>
                  <a:txBody>
                    <a:bodyPr/>
                    <a:lstStyle/>
                    <a:p>
                      <a:r>
                        <a:rPr lang="de-CH" sz="1150" b="1" dirty="0"/>
                        <a:t>Einnahmen Finanzausgleich </a:t>
                      </a:r>
                      <a:r>
                        <a:rPr lang="de-CH" sz="1150" b="1" baseline="0" dirty="0"/>
                        <a:t>Fr. 416’735.00. Der Kanton bezahlt einen Härteausgleich während 16 Jahren (4 J. fix &amp; 12 J. sinkend) Budget 2020 = Fr. 198’313.00 (5. Jahr sinkend). Der Ressourcenausgleich wurde gegenüber dem Budget 2019 um Fr. 38'411.00 und der Lastenausgleich um Fr. 3'751.00 erhöht. Total sind mit Fr. 30'679.00 Mehreinnahmen zu rechnen.</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5"/>
                  </a:ext>
                </a:extLst>
              </a:tr>
              <a:tr h="125311">
                <a:tc>
                  <a:txBody>
                    <a:bodyPr/>
                    <a:lstStyle/>
                    <a:p>
                      <a:r>
                        <a:rPr lang="de-CH" sz="1150" b="1" dirty="0"/>
                        <a:t>Rückerstattungen Gemeinwesen</a:t>
                      </a:r>
                    </a:p>
                  </a:txBody>
                  <a:tcPr marL="91423" marR="91423" marT="45718" marB="45718">
                    <a:solidFill>
                      <a:schemeClr val="bg1"/>
                    </a:solidFill>
                  </a:tcPr>
                </a:tc>
                <a:tc>
                  <a:txBody>
                    <a:bodyPr/>
                    <a:lstStyle/>
                    <a:p>
                      <a:pPr>
                        <a:tabLst>
                          <a:tab pos="1073150" algn="r"/>
                        </a:tabLst>
                      </a:pPr>
                      <a:r>
                        <a:rPr lang="de-CH" sz="1150" b="1" dirty="0"/>
                        <a:t>CHF</a:t>
                      </a:r>
                      <a:r>
                        <a:rPr lang="de-CH" sz="1150" b="1" baseline="0" dirty="0"/>
                        <a:t>	225’500</a:t>
                      </a:r>
                      <a:endParaRPr lang="de-CH" sz="1150" b="1" dirty="0"/>
                    </a:p>
                  </a:txBody>
                  <a:tcPr marL="91423" marR="91423" marT="45718" marB="45718">
                    <a:solidFill>
                      <a:schemeClr val="bg1"/>
                    </a:solidFill>
                  </a:tcPr>
                </a:tc>
                <a:tc>
                  <a:txBody>
                    <a:bodyPr/>
                    <a:lstStyle/>
                    <a:p>
                      <a:r>
                        <a:rPr lang="de-CH" sz="1150" b="1" dirty="0"/>
                        <a:t>Dies betrifft die Rückerstattungen der Schulgelder PS &amp; OS, </a:t>
                      </a:r>
                      <a:r>
                        <a:rPr lang="de-CH" sz="1150" b="1" dirty="0" err="1"/>
                        <a:t>Subv</a:t>
                      </a:r>
                      <a:r>
                        <a:rPr lang="de-CH" sz="1150" b="1" dirty="0"/>
                        <a:t>. Gewässerverbauungen &amp; Rückzahlung der geleisteten Vorschüsse der Sozialhilfe. Mehreinahmen gegenüber dem Budget 2019 von Fr. 19'000.00.</a:t>
                      </a:r>
                    </a:p>
                  </a:txBody>
                  <a:tcPr marL="91423" marR="91423" marT="45718" marB="45718">
                    <a:solidFill>
                      <a:schemeClr val="bg1"/>
                    </a:solidFill>
                  </a:tcPr>
                </a:tc>
                <a:extLst>
                  <a:ext uri="{0D108BD9-81ED-4DB2-BD59-A6C34878D82A}">
                    <a16:rowId xmlns:a16="http://schemas.microsoft.com/office/drawing/2014/main" val="10006"/>
                  </a:ext>
                </a:extLst>
              </a:tr>
              <a:tr h="0">
                <a:tc>
                  <a:txBody>
                    <a:bodyPr/>
                    <a:lstStyle/>
                    <a:p>
                      <a:r>
                        <a:rPr lang="de-CH" sz="1150" b="1" dirty="0"/>
                        <a:t>Beiträge eigene Rechnung</a:t>
                      </a:r>
                    </a:p>
                  </a:txBody>
                  <a:tcPr marL="91423" marR="91423" marT="45718" marB="45718">
                    <a:solidFill>
                      <a:schemeClr val="bg1">
                        <a:lumMod val="95000"/>
                      </a:schemeClr>
                    </a:solidFill>
                  </a:tcPr>
                </a:tc>
                <a:tc>
                  <a:txBody>
                    <a:bodyPr/>
                    <a:lstStyle/>
                    <a:p>
                      <a:pPr>
                        <a:tabLst>
                          <a:tab pos="1073150" algn="r"/>
                        </a:tabLst>
                      </a:pPr>
                      <a:r>
                        <a:rPr lang="de-CH" sz="1150" b="1" dirty="0"/>
                        <a:t>CHF	81’400</a:t>
                      </a:r>
                    </a:p>
                  </a:txBody>
                  <a:tcPr marL="91423" marR="91423" marT="45718" marB="45718">
                    <a:solidFill>
                      <a:schemeClr val="bg1">
                        <a:lumMod val="95000"/>
                      </a:schemeClr>
                    </a:solidFill>
                  </a:tcPr>
                </a:tc>
                <a:tc>
                  <a:txBody>
                    <a:bodyPr/>
                    <a:lstStyle/>
                    <a:p>
                      <a:r>
                        <a:rPr lang="de-CH" sz="1150" b="1" baseline="0" dirty="0"/>
                        <a:t>Gegenüber dem Vorjahresbudget ist hier eine positive Abweichung von Fr. 21'900.00 festzustellen. Haupteinnahmen: Beiträge Kanton &amp; Bergbahnen für die Überwachung des Triftgletschers. Die Zunahme der Einnahmen ist auf die Subventionen des persönlichen Schulmaterials </a:t>
                      </a:r>
                      <a:r>
                        <a:rPr lang="de-CH" sz="1150" b="1" baseline="0" dirty="0" err="1"/>
                        <a:t>zurückzu</a:t>
                      </a:r>
                      <a:r>
                        <a:rPr lang="de-CH" sz="1150" b="1" baseline="0" dirty="0"/>
                        <a:t>-führen.</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7"/>
                  </a:ext>
                </a:extLst>
              </a:tr>
              <a:tr h="0">
                <a:tc>
                  <a:txBody>
                    <a:bodyPr/>
                    <a:lstStyle/>
                    <a:p>
                      <a:r>
                        <a:rPr lang="de-CH" sz="1150" b="1" dirty="0"/>
                        <a:t>Entnahmen Spezialfinanzierungen</a:t>
                      </a:r>
                    </a:p>
                  </a:txBody>
                  <a:tcPr marL="91423" marR="91423" marT="45718" marB="45718">
                    <a:solidFill>
                      <a:schemeClr val="bg1"/>
                    </a:solidFill>
                  </a:tcPr>
                </a:tc>
                <a:tc>
                  <a:txBody>
                    <a:bodyPr/>
                    <a:lstStyle/>
                    <a:p>
                      <a:pPr>
                        <a:tabLst>
                          <a:tab pos="1073150" algn="r"/>
                        </a:tabLst>
                      </a:pPr>
                      <a:r>
                        <a:rPr lang="de-CH" sz="1150" b="1" dirty="0"/>
                        <a:t>CHF	23’650</a:t>
                      </a:r>
                    </a:p>
                  </a:txBody>
                  <a:tcPr marL="91423" marR="91423" marT="45718" marB="45718">
                    <a:solidFill>
                      <a:schemeClr val="bg1"/>
                    </a:solidFill>
                  </a:tcPr>
                </a:tc>
                <a:tc>
                  <a:txBody>
                    <a:bodyPr/>
                    <a:lstStyle/>
                    <a:p>
                      <a:r>
                        <a:rPr lang="de-CH" sz="1150" b="1" kern="1200" dirty="0">
                          <a:solidFill>
                            <a:schemeClr val="dk1"/>
                          </a:solidFill>
                          <a:latin typeface="+mn-lt"/>
                          <a:ea typeface="+mn-ea"/>
                          <a:cs typeface="+mn-cs"/>
                        </a:rPr>
                        <a:t>Die Bereiche Trinkwasser, Abwasserentsorgung und Abfallbewirtschaftung müssen jeweils eine ausgeglichene Rechnung erzielen. Gemäss Budget 2020 fehlen im Bereich Abfallbewirtschaftung Fr. 23’650.00.</a:t>
                      </a:r>
                    </a:p>
                  </a:txBody>
                  <a:tcPr marL="91423" marR="91423" marT="45718" marB="45718">
                    <a:solidFill>
                      <a:schemeClr val="bg1"/>
                    </a:solidFill>
                  </a:tcPr>
                </a:tc>
                <a:extLst>
                  <a:ext uri="{0D108BD9-81ED-4DB2-BD59-A6C34878D82A}">
                    <a16:rowId xmlns:a16="http://schemas.microsoft.com/office/drawing/2014/main" val="10008"/>
                  </a:ext>
                </a:extLst>
              </a:tr>
              <a:tr h="297015">
                <a:tc>
                  <a:txBody>
                    <a:bodyPr/>
                    <a:lstStyle/>
                    <a:p>
                      <a:r>
                        <a:rPr lang="de-CH" sz="1150" b="1" dirty="0"/>
                        <a:t>Interne Verrechnungen</a:t>
                      </a:r>
                    </a:p>
                  </a:txBody>
                  <a:tcPr marL="91423" marR="91423" marT="45718" marB="45718">
                    <a:solidFill>
                      <a:schemeClr val="bg1">
                        <a:lumMod val="95000"/>
                      </a:schemeClr>
                    </a:solidFill>
                  </a:tcPr>
                </a:tc>
                <a:tc>
                  <a:txBody>
                    <a:bodyPr/>
                    <a:lstStyle/>
                    <a:p>
                      <a:pPr>
                        <a:tabLst>
                          <a:tab pos="1073150" algn="r"/>
                        </a:tabLst>
                      </a:pPr>
                      <a:r>
                        <a:rPr lang="de-CH" sz="1150" b="1" dirty="0"/>
                        <a:t>CHF	157’900</a:t>
                      </a:r>
                    </a:p>
                  </a:txBody>
                  <a:tcPr marL="91423" marR="91423" marT="45718" marB="45718">
                    <a:solidFill>
                      <a:schemeClr val="bg1">
                        <a:lumMod val="95000"/>
                      </a:schemeClr>
                    </a:solidFill>
                  </a:tcPr>
                </a:tc>
                <a:tc>
                  <a:txBody>
                    <a:bodyPr/>
                    <a:lstStyle/>
                    <a:p>
                      <a:r>
                        <a:rPr lang="de-CH" sz="1150" b="1" kern="1200" dirty="0">
                          <a:solidFill>
                            <a:schemeClr val="dk1"/>
                          </a:solidFill>
                          <a:latin typeface="+mn-lt"/>
                          <a:ea typeface="+mn-ea"/>
                          <a:cs typeface="+mn-cs"/>
                        </a:rPr>
                        <a:t>Verrechnung Personalaufwand Werkhof &amp; Darlehenszinsen</a:t>
                      </a:r>
                    </a:p>
                  </a:txBody>
                  <a:tcPr marL="91423" marR="91423" marT="45718" marB="45718">
                    <a:solidFill>
                      <a:schemeClr val="bg1">
                        <a:lumMod val="95000"/>
                      </a:schemeClr>
                    </a:solidFill>
                  </a:tcPr>
                </a:tc>
                <a:extLst>
                  <a:ext uri="{0D108BD9-81ED-4DB2-BD59-A6C34878D82A}">
                    <a16:rowId xmlns:a16="http://schemas.microsoft.com/office/drawing/2014/main" val="10009"/>
                  </a:ext>
                </a:extLst>
              </a:tr>
            </a:tbl>
          </a:graphicData>
        </a:graphic>
      </p:graphicFrame>
      <p:sp>
        <p:nvSpPr>
          <p:cNvPr id="4" name="Textfeld 3"/>
          <p:cNvSpPr txBox="1"/>
          <p:nvPr/>
        </p:nvSpPr>
        <p:spPr>
          <a:xfrm>
            <a:off x="1560514" y="-27384"/>
            <a:ext cx="9143999" cy="477054"/>
          </a:xfrm>
          <a:prstGeom prst="rect">
            <a:avLst/>
          </a:prstGeom>
          <a:noFill/>
        </p:spPr>
        <p:txBody>
          <a:bodyPr wrap="square" rtlCol="0">
            <a:spAutoFit/>
          </a:bodyPr>
          <a:lstStyle/>
          <a:p>
            <a:pPr algn="ctr"/>
            <a:r>
              <a:rPr lang="de-CH" sz="2500" b="1" dirty="0">
                <a:latin typeface="+mn-lt"/>
              </a:rPr>
              <a:t>Laufende Rechnung 2020 - Ertrag</a:t>
            </a:r>
          </a:p>
        </p:txBody>
      </p:sp>
    </p:spTree>
    <p:extLst>
      <p:ext uri="{BB962C8B-B14F-4D97-AF65-F5344CB8AC3E}">
        <p14:creationId xmlns:p14="http://schemas.microsoft.com/office/powerpoint/2010/main" val="353838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4"/>
          <p:cNvSpPr>
            <a:spLocks noChangeArrowheads="1" noChangeShapeType="1" noTextEdit="1"/>
          </p:cNvSpPr>
          <p:nvPr/>
        </p:nvSpPr>
        <p:spPr bwMode="auto">
          <a:xfrm>
            <a:off x="1775520" y="3284984"/>
            <a:ext cx="8784976" cy="3168736"/>
          </a:xfrm>
          <a:prstGeom prst="rect">
            <a:avLst/>
          </a:prstGeom>
        </p:spPr>
        <p:txBody>
          <a:bodyPr wrap="none" fromWordArt="1">
            <a:prstTxWarp prst="textPlain">
              <a:avLst>
                <a:gd name="adj" fmla="val 50000"/>
              </a:avLst>
            </a:prstTxWarp>
          </a:bodyPr>
          <a:lstStyle/>
          <a:p>
            <a:pPr algn="ctr">
              <a:defRPr/>
            </a:pP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Herzlich Willkommen</a:t>
            </a:r>
          </a:p>
          <a:p>
            <a:pPr algn="ctr">
              <a:defRPr/>
            </a:pP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zur Ur- &amp; Burger-</a:t>
            </a:r>
          </a:p>
          <a:p>
            <a:pPr algn="ctr">
              <a:defRPr/>
            </a:pPr>
            <a:r>
              <a:rPr lang="de-CH" sz="3600" kern="10" dirty="0" err="1">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versammlung</a:t>
            </a: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 vom</a:t>
            </a:r>
          </a:p>
          <a:p>
            <a:pPr algn="ctr">
              <a:defRPr/>
            </a:pP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19. Dezember 2019</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9876" y="189360"/>
            <a:ext cx="2232248" cy="2879600"/>
          </a:xfrm>
          <a:prstGeom prst="rect">
            <a:avLst/>
          </a:prstGeom>
        </p:spPr>
      </p:pic>
    </p:spTree>
    <p:extLst>
      <p:ext uri="{BB962C8B-B14F-4D97-AF65-F5344CB8AC3E}">
        <p14:creationId xmlns:p14="http://schemas.microsoft.com/office/powerpoint/2010/main" val="1926860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CE3245C9-4DA1-4E95-A0DF-6833EB99D9CA}"/>
              </a:ext>
            </a:extLst>
          </p:cNvPr>
          <p:cNvSpPr txBox="1"/>
          <p:nvPr/>
        </p:nvSpPr>
        <p:spPr>
          <a:xfrm>
            <a:off x="1670064" y="2228672"/>
            <a:ext cx="9322480" cy="1631216"/>
          </a:xfrm>
          <a:prstGeom prst="rect">
            <a:avLst/>
          </a:prstGeom>
          <a:noFill/>
        </p:spPr>
        <p:txBody>
          <a:bodyPr wrap="square" rtlCol="0">
            <a:spAutoFit/>
          </a:bodyPr>
          <a:lstStyle/>
          <a:p>
            <a:pPr marL="685800" indent="-685800">
              <a:buFont typeface="Arial" panose="020B0604020202020204" pitchFamily="34" charset="0"/>
              <a:buChar char="•"/>
            </a:pPr>
            <a:r>
              <a:rPr lang="de-CH" sz="5000" b="1" dirty="0">
                <a:latin typeface="+mn-lt"/>
              </a:rPr>
              <a:t>Fragen?</a:t>
            </a:r>
          </a:p>
          <a:p>
            <a:pPr marL="685800" indent="-685800">
              <a:buFont typeface="Arial" panose="020B0604020202020204" pitchFamily="34" charset="0"/>
              <a:buChar char="•"/>
            </a:pPr>
            <a:r>
              <a:rPr lang="de-CH" sz="5000" b="1" dirty="0">
                <a:latin typeface="+mn-lt"/>
              </a:rPr>
              <a:t>Genehmigung Budget 2020</a:t>
            </a:r>
          </a:p>
        </p:txBody>
      </p:sp>
    </p:spTree>
    <p:extLst>
      <p:ext uri="{BB962C8B-B14F-4D97-AF65-F5344CB8AC3E}">
        <p14:creationId xmlns:p14="http://schemas.microsoft.com/office/powerpoint/2010/main" val="1398511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24001" y="-97070"/>
            <a:ext cx="9143999" cy="861774"/>
          </a:xfrm>
          <a:prstGeom prst="rect">
            <a:avLst/>
          </a:prstGeom>
          <a:noFill/>
        </p:spPr>
        <p:txBody>
          <a:bodyPr wrap="square" rtlCol="0">
            <a:spAutoFit/>
          </a:bodyPr>
          <a:lstStyle/>
          <a:p>
            <a:pPr algn="ctr"/>
            <a:r>
              <a:rPr lang="de-CH" sz="5000" b="1" dirty="0">
                <a:latin typeface="+mn-lt"/>
              </a:rPr>
              <a:t>5. Finanzplan 2021 - 2024</a:t>
            </a:r>
          </a:p>
        </p:txBody>
      </p:sp>
      <p:sp>
        <p:nvSpPr>
          <p:cNvPr id="4" name="Textfeld 3">
            <a:extLst>
              <a:ext uri="{FF2B5EF4-FFF2-40B4-BE49-F238E27FC236}">
                <a16:creationId xmlns:a16="http://schemas.microsoft.com/office/drawing/2014/main" id="{48721D43-E53D-4B55-BBCE-8B8ACF729B1E}"/>
              </a:ext>
            </a:extLst>
          </p:cNvPr>
          <p:cNvSpPr txBox="1">
            <a:spLocks noChangeArrowheads="1"/>
          </p:cNvSpPr>
          <p:nvPr/>
        </p:nvSpPr>
        <p:spPr bwMode="auto">
          <a:xfrm>
            <a:off x="1847850" y="6309320"/>
            <a:ext cx="8496300" cy="5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sz="2800" b="1" dirty="0"/>
              <a:t>Zur Kenntnisnahme</a:t>
            </a:r>
          </a:p>
        </p:txBody>
      </p:sp>
      <p:pic>
        <p:nvPicPr>
          <p:cNvPr id="7" name="Grafik 6" descr="Ein Bild, das Screenshot enthält.&#10;&#10;Automatisch generierte Beschreibung">
            <a:extLst>
              <a:ext uri="{FF2B5EF4-FFF2-40B4-BE49-F238E27FC236}">
                <a16:creationId xmlns:a16="http://schemas.microsoft.com/office/drawing/2014/main" id="{64955841-995A-40D8-AF54-996A140B9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6" y="764704"/>
            <a:ext cx="8604000" cy="56487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feld 4"/>
          <p:cNvSpPr txBox="1">
            <a:spLocks noChangeArrowheads="1"/>
          </p:cNvSpPr>
          <p:nvPr/>
        </p:nvSpPr>
        <p:spPr bwMode="auto">
          <a:xfrm>
            <a:off x="1847850" y="1556792"/>
            <a:ext cx="84963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sz="2800" dirty="0"/>
              <a:t>Antrag auf Verzicht der automatischen Indexierung für das Jahr 2020 (Beibehaltung 120%)</a:t>
            </a:r>
          </a:p>
        </p:txBody>
      </p:sp>
      <p:sp>
        <p:nvSpPr>
          <p:cNvPr id="12292" name="Textfeld 5"/>
          <p:cNvSpPr txBox="1">
            <a:spLocks noChangeArrowheads="1"/>
          </p:cNvSpPr>
          <p:nvPr/>
        </p:nvSpPr>
        <p:spPr bwMode="auto">
          <a:xfrm>
            <a:off x="2711413" y="2636913"/>
            <a:ext cx="6769174" cy="306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14" tIns="45605" rIns="91214" bIns="45605">
            <a:spAutoFit/>
          </a:bodyPr>
          <a:lstStyle>
            <a:lvl1pPr eaLnBrk="0" hangingPunct="0">
              <a:tabLst>
                <a:tab pos="2692400" algn="l"/>
                <a:tab pos="5024438" algn="r"/>
              </a:tabLst>
              <a:defRPr sz="2000">
                <a:solidFill>
                  <a:schemeClr val="tx1"/>
                </a:solidFill>
                <a:latin typeface="Arial" charset="0"/>
              </a:defRPr>
            </a:lvl1pPr>
            <a:lvl2pPr marL="742950" indent="-285750" eaLnBrk="0" hangingPunct="0">
              <a:tabLst>
                <a:tab pos="2692400" algn="l"/>
                <a:tab pos="5024438" algn="r"/>
              </a:tabLst>
              <a:defRPr sz="2000">
                <a:solidFill>
                  <a:schemeClr val="tx1"/>
                </a:solidFill>
                <a:latin typeface="Arial" charset="0"/>
              </a:defRPr>
            </a:lvl2pPr>
            <a:lvl3pPr marL="1143000" indent="-228600" eaLnBrk="0" hangingPunct="0">
              <a:tabLst>
                <a:tab pos="2692400" algn="l"/>
                <a:tab pos="5024438" algn="r"/>
              </a:tabLst>
              <a:defRPr sz="2000">
                <a:solidFill>
                  <a:schemeClr val="tx1"/>
                </a:solidFill>
                <a:latin typeface="Arial" charset="0"/>
              </a:defRPr>
            </a:lvl3pPr>
            <a:lvl4pPr marL="1600200" indent="-228600" eaLnBrk="0" hangingPunct="0">
              <a:tabLst>
                <a:tab pos="2692400" algn="l"/>
                <a:tab pos="5024438" algn="r"/>
              </a:tabLst>
              <a:defRPr sz="2000">
                <a:solidFill>
                  <a:schemeClr val="tx1"/>
                </a:solidFill>
                <a:latin typeface="Arial" charset="0"/>
              </a:defRPr>
            </a:lvl4pPr>
            <a:lvl5pPr marL="2057400" indent="-228600" eaLnBrk="0" hangingPunct="0">
              <a:tabLst>
                <a:tab pos="2692400" algn="l"/>
                <a:tab pos="5024438" algn="r"/>
              </a:tabLst>
              <a:defRPr sz="2000">
                <a:solidFill>
                  <a:schemeClr val="tx1"/>
                </a:solidFill>
                <a:latin typeface="Arial" charset="0"/>
              </a:defRPr>
            </a:lvl5pPr>
            <a:lvl6pPr marL="2514600" indent="-228600" eaLnBrk="0" fontAlgn="base" hangingPunct="0">
              <a:spcBef>
                <a:spcPct val="0"/>
              </a:spcBef>
              <a:spcAft>
                <a:spcPct val="0"/>
              </a:spcAft>
              <a:tabLst>
                <a:tab pos="2692400" algn="l"/>
                <a:tab pos="5024438" algn="r"/>
              </a:tabLst>
              <a:defRPr sz="2000">
                <a:solidFill>
                  <a:schemeClr val="tx1"/>
                </a:solidFill>
                <a:latin typeface="Arial" charset="0"/>
              </a:defRPr>
            </a:lvl6pPr>
            <a:lvl7pPr marL="2971800" indent="-228600" eaLnBrk="0" fontAlgn="base" hangingPunct="0">
              <a:spcBef>
                <a:spcPct val="0"/>
              </a:spcBef>
              <a:spcAft>
                <a:spcPct val="0"/>
              </a:spcAft>
              <a:tabLst>
                <a:tab pos="2692400" algn="l"/>
                <a:tab pos="5024438" algn="r"/>
              </a:tabLst>
              <a:defRPr sz="2000">
                <a:solidFill>
                  <a:schemeClr val="tx1"/>
                </a:solidFill>
                <a:latin typeface="Arial" charset="0"/>
              </a:defRPr>
            </a:lvl7pPr>
            <a:lvl8pPr marL="3429000" indent="-228600" eaLnBrk="0" fontAlgn="base" hangingPunct="0">
              <a:spcBef>
                <a:spcPct val="0"/>
              </a:spcBef>
              <a:spcAft>
                <a:spcPct val="0"/>
              </a:spcAft>
              <a:tabLst>
                <a:tab pos="2692400" algn="l"/>
                <a:tab pos="5024438" algn="r"/>
              </a:tabLst>
              <a:defRPr sz="2000">
                <a:solidFill>
                  <a:schemeClr val="tx1"/>
                </a:solidFill>
                <a:latin typeface="Arial" charset="0"/>
              </a:defRPr>
            </a:lvl8pPr>
            <a:lvl9pPr marL="3886200" indent="-228600" eaLnBrk="0" fontAlgn="base" hangingPunct="0">
              <a:spcBef>
                <a:spcPct val="0"/>
              </a:spcBef>
              <a:spcAft>
                <a:spcPct val="0"/>
              </a:spcAft>
              <a:tabLst>
                <a:tab pos="2692400" algn="l"/>
                <a:tab pos="5024438" algn="r"/>
              </a:tabLst>
              <a:defRPr sz="2000">
                <a:solidFill>
                  <a:schemeClr val="tx1"/>
                </a:solidFill>
                <a:latin typeface="Arial" charset="0"/>
              </a:defRPr>
            </a:lvl9pPr>
          </a:lstStyle>
          <a:p>
            <a:pPr eaLnBrk="1" hangingPunct="1">
              <a:tabLst>
                <a:tab pos="2692400" algn="l"/>
                <a:tab pos="6096000" algn="r"/>
              </a:tabLst>
            </a:pPr>
            <a:r>
              <a:rPr lang="de-CH" sz="2800" dirty="0"/>
              <a:t>Koeffizient		1.30</a:t>
            </a:r>
          </a:p>
          <a:p>
            <a:pPr eaLnBrk="1" hangingPunct="1">
              <a:tabLst>
                <a:tab pos="2692400" algn="l"/>
                <a:tab pos="6096000" algn="r"/>
              </a:tabLst>
            </a:pPr>
            <a:endParaRPr lang="de-CH" sz="500" dirty="0"/>
          </a:p>
          <a:p>
            <a:pPr eaLnBrk="1" hangingPunct="1">
              <a:tabLst>
                <a:tab pos="2692400" algn="l"/>
                <a:tab pos="6096000" algn="r"/>
              </a:tabLst>
            </a:pPr>
            <a:r>
              <a:rPr lang="de-CH" sz="2800" dirty="0"/>
              <a:t>Indexierung		120 %</a:t>
            </a:r>
          </a:p>
          <a:p>
            <a:pPr eaLnBrk="1" hangingPunct="1">
              <a:tabLst>
                <a:tab pos="2692400" algn="l"/>
                <a:tab pos="6096000" algn="r"/>
              </a:tabLst>
            </a:pPr>
            <a:endParaRPr lang="de-CH" sz="500" dirty="0"/>
          </a:p>
          <a:p>
            <a:pPr eaLnBrk="1" hangingPunct="1">
              <a:tabLst>
                <a:tab pos="3943350" algn="l"/>
                <a:tab pos="6096000" algn="r"/>
              </a:tabLst>
            </a:pPr>
            <a:r>
              <a:rPr lang="de-CH" sz="2800" dirty="0"/>
              <a:t>Kopfsteuer	Fr.	24.00</a:t>
            </a:r>
          </a:p>
          <a:p>
            <a:pPr eaLnBrk="1" hangingPunct="1">
              <a:tabLst>
                <a:tab pos="3943350" algn="l"/>
                <a:tab pos="6096000" algn="r"/>
              </a:tabLst>
            </a:pPr>
            <a:endParaRPr lang="de-CH" sz="500" dirty="0"/>
          </a:p>
          <a:p>
            <a:pPr eaLnBrk="1" hangingPunct="1">
              <a:tabLst>
                <a:tab pos="3943350" algn="l"/>
                <a:tab pos="6096000" algn="r"/>
              </a:tabLst>
            </a:pPr>
            <a:r>
              <a:rPr lang="de-CH" sz="2800" dirty="0"/>
              <a:t>Hundesteuer	Fr.	160.00</a:t>
            </a:r>
          </a:p>
          <a:p>
            <a:pPr eaLnBrk="1" hangingPunct="1">
              <a:tabLst>
                <a:tab pos="2692400" algn="l"/>
                <a:tab pos="6096000" algn="r"/>
              </a:tabLst>
            </a:pPr>
            <a:endParaRPr lang="de-CH" sz="500" dirty="0"/>
          </a:p>
          <a:p>
            <a:pPr eaLnBrk="1" hangingPunct="1">
              <a:tabLst>
                <a:tab pos="2692400" algn="l"/>
                <a:tab pos="6096000" algn="r"/>
              </a:tabLst>
            </a:pPr>
            <a:r>
              <a:rPr lang="de-CH" sz="2800" dirty="0"/>
              <a:t>Verzugszins Steuern	3.5 %</a:t>
            </a:r>
          </a:p>
          <a:p>
            <a:pPr eaLnBrk="1" hangingPunct="1">
              <a:tabLst>
                <a:tab pos="2692400" algn="l"/>
                <a:tab pos="6096000" algn="r"/>
              </a:tabLst>
            </a:pPr>
            <a:endParaRPr lang="de-CH" sz="500" dirty="0"/>
          </a:p>
          <a:p>
            <a:pPr eaLnBrk="1" hangingPunct="1">
              <a:tabLst>
                <a:tab pos="2692400" algn="l"/>
                <a:tab pos="6096000" algn="r"/>
              </a:tabLst>
            </a:pPr>
            <a:r>
              <a:rPr lang="de-CH" sz="2800" dirty="0"/>
              <a:t>Vergütungszins Steuern	0.00 %</a:t>
            </a:r>
          </a:p>
        </p:txBody>
      </p:sp>
      <p:sp>
        <p:nvSpPr>
          <p:cNvPr id="6" name="Textfeld 5"/>
          <p:cNvSpPr txBox="1"/>
          <p:nvPr/>
        </p:nvSpPr>
        <p:spPr>
          <a:xfrm>
            <a:off x="1524001" y="-27384"/>
            <a:ext cx="9143999" cy="1631216"/>
          </a:xfrm>
          <a:prstGeom prst="rect">
            <a:avLst/>
          </a:prstGeom>
          <a:noFill/>
        </p:spPr>
        <p:txBody>
          <a:bodyPr wrap="square" rtlCol="0">
            <a:spAutoFit/>
          </a:bodyPr>
          <a:lstStyle/>
          <a:p>
            <a:pPr algn="ctr"/>
            <a:r>
              <a:rPr lang="de-CH" sz="5000" b="1" dirty="0">
                <a:latin typeface="+mn-lt"/>
              </a:rPr>
              <a:t>6. Indexierung der</a:t>
            </a:r>
          </a:p>
          <a:p>
            <a:pPr algn="ctr"/>
            <a:r>
              <a:rPr lang="de-CH" sz="5000" b="1" dirty="0">
                <a:latin typeface="+mn-lt"/>
              </a:rPr>
              <a:t>Steuern 2020</a:t>
            </a:r>
          </a:p>
        </p:txBody>
      </p:sp>
      <p:sp>
        <p:nvSpPr>
          <p:cNvPr id="5" name="Textfeld 4">
            <a:extLst>
              <a:ext uri="{FF2B5EF4-FFF2-40B4-BE49-F238E27FC236}">
                <a16:creationId xmlns:a16="http://schemas.microsoft.com/office/drawing/2014/main" id="{DD9DB354-80D3-4F27-BFCC-04C6A3AE1339}"/>
              </a:ext>
            </a:extLst>
          </p:cNvPr>
          <p:cNvSpPr txBox="1">
            <a:spLocks noChangeArrowheads="1"/>
          </p:cNvSpPr>
          <p:nvPr/>
        </p:nvSpPr>
        <p:spPr bwMode="auto">
          <a:xfrm>
            <a:off x="1847850" y="5823973"/>
            <a:ext cx="8496300" cy="5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sz="2800" b="1" dirty="0"/>
              <a:t>Abstimmung Beibehaltung Indexierung bei 120%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2613392"/>
            <a:ext cx="9143999" cy="1631216"/>
          </a:xfrm>
          <a:prstGeom prst="rect">
            <a:avLst/>
          </a:prstGeom>
          <a:noFill/>
        </p:spPr>
        <p:txBody>
          <a:bodyPr wrap="square" rtlCol="0">
            <a:spAutoFit/>
          </a:bodyPr>
          <a:lstStyle/>
          <a:p>
            <a:pPr algn="ctr"/>
            <a:r>
              <a:rPr lang="de-CH" sz="5000" b="1" dirty="0">
                <a:latin typeface="+mn-lt"/>
              </a:rPr>
              <a:t>7. Anträge &amp;</a:t>
            </a:r>
          </a:p>
          <a:p>
            <a:pPr algn="ctr"/>
            <a:r>
              <a:rPr lang="de-CH" sz="5000" b="1" dirty="0">
                <a:latin typeface="+mn-lt"/>
              </a:rPr>
              <a:t>Verschiedenes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2" y="2367171"/>
            <a:ext cx="9143999" cy="2123658"/>
          </a:xfrm>
          <a:prstGeom prst="rect">
            <a:avLst/>
          </a:prstGeom>
          <a:noFill/>
        </p:spPr>
        <p:txBody>
          <a:bodyPr wrap="square" rtlCol="0">
            <a:spAutoFit/>
          </a:bodyPr>
          <a:lstStyle/>
          <a:p>
            <a:pPr algn="ctr"/>
            <a:r>
              <a:rPr lang="de-CH" sz="6600" b="1" dirty="0">
                <a:latin typeface="+mn-lt"/>
              </a:rPr>
              <a:t>Burgerversammlung</a:t>
            </a:r>
          </a:p>
          <a:p>
            <a:pPr algn="ctr"/>
            <a:r>
              <a:rPr lang="de-CH" sz="6600" b="1" dirty="0">
                <a:latin typeface="+mn-lt"/>
              </a:rPr>
              <a:t>vom 19.12.2019</a:t>
            </a:r>
          </a:p>
        </p:txBody>
      </p:sp>
    </p:spTree>
    <p:extLst>
      <p:ext uri="{BB962C8B-B14F-4D97-AF65-F5344CB8AC3E}">
        <p14:creationId xmlns:p14="http://schemas.microsoft.com/office/powerpoint/2010/main" val="112497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6"/>
          <p:cNvSpPr txBox="1">
            <a:spLocks noChangeArrowheads="1"/>
          </p:cNvSpPr>
          <p:nvPr/>
        </p:nvSpPr>
        <p:spPr bwMode="auto">
          <a:xfrm>
            <a:off x="1775148" y="764704"/>
            <a:ext cx="8569325" cy="432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marL="447675" indent="-447675"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ts val="0"/>
              </a:spcBef>
              <a:buFontTx/>
              <a:buAutoNum type="arabicPeriod"/>
            </a:pPr>
            <a:r>
              <a:rPr lang="de-CH" sz="2500" dirty="0"/>
              <a:t>Bergbahnen Hohsaas AG</a:t>
            </a:r>
          </a:p>
          <a:p>
            <a:pPr marL="914400" lvl="1" indent="-457200" eaLnBrk="1" hangingPunct="1">
              <a:spcBef>
                <a:spcPts val="0"/>
              </a:spcBef>
              <a:buFont typeface="+mj-lt"/>
              <a:buAutoNum type="alphaLcParenR"/>
            </a:pPr>
            <a:r>
              <a:rPr lang="de-CH" sz="2500" dirty="0"/>
              <a:t>Nachlassstundung / Nachlassvertrag</a:t>
            </a:r>
          </a:p>
          <a:p>
            <a:pPr marL="914400" lvl="1" indent="-457200" eaLnBrk="1" hangingPunct="1">
              <a:spcBef>
                <a:spcPts val="0"/>
              </a:spcBef>
              <a:buFont typeface="+mj-lt"/>
              <a:buAutoNum type="alphaLcParenR"/>
            </a:pPr>
            <a:r>
              <a:rPr lang="de-CH" sz="2500" dirty="0"/>
              <a:t>Aktienkapitalschnitt (Kapitalherabsetzung)</a:t>
            </a:r>
          </a:p>
          <a:p>
            <a:pPr eaLnBrk="1" hangingPunct="1">
              <a:spcBef>
                <a:spcPts val="0"/>
              </a:spcBef>
              <a:buFontTx/>
              <a:buAutoNum type="arabicPeriod"/>
            </a:pPr>
            <a:r>
              <a:rPr lang="de-CH" sz="2500" dirty="0"/>
              <a:t>Protokoll der Burgerversammlung vom 17. Juni 2019 (lag zur Einsichtnahme auf)</a:t>
            </a:r>
          </a:p>
          <a:p>
            <a:pPr eaLnBrk="1" hangingPunct="1">
              <a:spcBef>
                <a:spcPts val="0"/>
              </a:spcBef>
              <a:buFontTx/>
              <a:buAutoNum type="arabicPeriod"/>
            </a:pPr>
            <a:r>
              <a:rPr lang="de-CH" sz="2500" dirty="0"/>
              <a:t>Kostenvoranschlag 2020</a:t>
            </a:r>
          </a:p>
          <a:p>
            <a:pPr marL="800100" lvl="1" indent="-342900" eaLnBrk="1" hangingPunct="1">
              <a:spcBef>
                <a:spcPts val="0"/>
              </a:spcBef>
              <a:buFont typeface="+mj-lt"/>
              <a:buAutoNum type="alphaLcParenR"/>
            </a:pPr>
            <a:r>
              <a:rPr lang="de-CH" sz="2500" dirty="0"/>
              <a:t>Orientierung</a:t>
            </a:r>
          </a:p>
          <a:p>
            <a:pPr marL="800100" lvl="1" indent="-342900" eaLnBrk="1" hangingPunct="1">
              <a:spcBef>
                <a:spcPts val="0"/>
              </a:spcBef>
              <a:buFont typeface="+mj-lt"/>
              <a:buAutoNum type="alphaLcParenR"/>
            </a:pPr>
            <a:r>
              <a:rPr lang="de-CH" sz="2500" dirty="0"/>
              <a:t>Genehmigung</a:t>
            </a:r>
          </a:p>
          <a:p>
            <a:pPr marL="800100" lvl="1" indent="-342900" eaLnBrk="1" hangingPunct="1">
              <a:spcBef>
                <a:spcPts val="0"/>
              </a:spcBef>
              <a:buFont typeface="+mj-lt"/>
              <a:buAutoNum type="alphaLcParenR"/>
            </a:pPr>
            <a:r>
              <a:rPr lang="de-CH" sz="2500" dirty="0"/>
              <a:t>Finanzierung</a:t>
            </a:r>
          </a:p>
          <a:p>
            <a:pPr eaLnBrk="1" hangingPunct="1">
              <a:spcBef>
                <a:spcPts val="0"/>
              </a:spcBef>
              <a:buFontTx/>
              <a:buAutoNum type="arabicPeriod"/>
            </a:pPr>
            <a:r>
              <a:rPr lang="de-CH" sz="2500" dirty="0"/>
              <a:t>Finanzplan 2021 – 2024</a:t>
            </a:r>
          </a:p>
          <a:p>
            <a:pPr eaLnBrk="1" hangingPunct="1">
              <a:spcBef>
                <a:spcPts val="0"/>
              </a:spcBef>
              <a:buFontTx/>
              <a:buAutoNum type="arabicPeriod"/>
            </a:pPr>
            <a:r>
              <a:rPr lang="de-CH" sz="2500" dirty="0"/>
              <a:t>Anträge und Verschiedenes</a:t>
            </a:r>
            <a:endParaRPr lang="de-DE" sz="2500" dirty="0"/>
          </a:p>
        </p:txBody>
      </p:sp>
      <p:sp>
        <p:nvSpPr>
          <p:cNvPr id="6" name="Textfeld 5"/>
          <p:cNvSpPr txBox="1"/>
          <p:nvPr/>
        </p:nvSpPr>
        <p:spPr>
          <a:xfrm>
            <a:off x="1631505" y="-25062"/>
            <a:ext cx="9143999" cy="861774"/>
          </a:xfrm>
          <a:prstGeom prst="rect">
            <a:avLst/>
          </a:prstGeom>
          <a:noFill/>
        </p:spPr>
        <p:txBody>
          <a:bodyPr wrap="square" rtlCol="0">
            <a:spAutoFit/>
          </a:bodyPr>
          <a:lstStyle/>
          <a:p>
            <a:r>
              <a:rPr lang="de-CH" sz="5000" b="1" dirty="0">
                <a:latin typeface="+mn-lt"/>
              </a:rPr>
              <a:t>Traktanden</a:t>
            </a:r>
          </a:p>
        </p:txBody>
      </p:sp>
    </p:spTree>
    <p:extLst>
      <p:ext uri="{BB962C8B-B14F-4D97-AF65-F5344CB8AC3E}">
        <p14:creationId xmlns:p14="http://schemas.microsoft.com/office/powerpoint/2010/main" val="284401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1343090"/>
            <a:ext cx="9143999" cy="861774"/>
          </a:xfrm>
          <a:prstGeom prst="rect">
            <a:avLst/>
          </a:prstGeom>
          <a:noFill/>
        </p:spPr>
        <p:txBody>
          <a:bodyPr wrap="square" rtlCol="0">
            <a:spAutoFit/>
          </a:bodyPr>
          <a:lstStyle/>
          <a:p>
            <a:pPr algn="ctr"/>
            <a:r>
              <a:rPr lang="de-CH" sz="5000" b="1" dirty="0">
                <a:latin typeface="+mn-lt"/>
              </a:rPr>
              <a:t>1. Bergbahnen Hohsaas AG</a:t>
            </a:r>
          </a:p>
        </p:txBody>
      </p:sp>
      <p:sp>
        <p:nvSpPr>
          <p:cNvPr id="4" name="Textfeld 3">
            <a:extLst>
              <a:ext uri="{FF2B5EF4-FFF2-40B4-BE49-F238E27FC236}">
                <a16:creationId xmlns:a16="http://schemas.microsoft.com/office/drawing/2014/main" id="{4E447C6A-7FE3-4932-AE25-FE8B47466B8F}"/>
              </a:ext>
            </a:extLst>
          </p:cNvPr>
          <p:cNvSpPr txBox="1"/>
          <p:nvPr/>
        </p:nvSpPr>
        <p:spPr>
          <a:xfrm>
            <a:off x="2783632" y="2420889"/>
            <a:ext cx="7632848" cy="3170099"/>
          </a:xfrm>
          <a:prstGeom prst="rect">
            <a:avLst/>
          </a:prstGeom>
          <a:noFill/>
        </p:spPr>
        <p:txBody>
          <a:bodyPr wrap="square" rtlCol="0">
            <a:spAutoFit/>
          </a:bodyPr>
          <a:lstStyle/>
          <a:p>
            <a:pPr marL="685800" indent="-685800">
              <a:buFont typeface="Arial" panose="020B0604020202020204" pitchFamily="34" charset="0"/>
              <a:buChar char="•"/>
            </a:pPr>
            <a:r>
              <a:rPr lang="de-CH" sz="5000" b="1" dirty="0">
                <a:latin typeface="+mn-lt"/>
              </a:rPr>
              <a:t>Nachlassstundung</a:t>
            </a:r>
          </a:p>
          <a:p>
            <a:pPr marL="685800" indent="-685800">
              <a:buFont typeface="Arial" panose="020B0604020202020204" pitchFamily="34" charset="0"/>
              <a:buChar char="•"/>
            </a:pPr>
            <a:r>
              <a:rPr lang="de-CH" sz="5000" b="1" dirty="0">
                <a:latin typeface="+mn-lt"/>
              </a:rPr>
              <a:t>Nachlassvertrag</a:t>
            </a:r>
          </a:p>
          <a:p>
            <a:pPr marL="685800" indent="-685800">
              <a:buFont typeface="Arial" panose="020B0604020202020204" pitchFamily="34" charset="0"/>
              <a:buChar char="•"/>
            </a:pPr>
            <a:r>
              <a:rPr lang="de-CH" sz="5000" b="1" dirty="0">
                <a:latin typeface="+mn-lt"/>
              </a:rPr>
              <a:t>Aktienkapitalschnitt (Kapitalherabsetzung)</a:t>
            </a:r>
          </a:p>
        </p:txBody>
      </p:sp>
    </p:spTree>
    <p:extLst>
      <p:ext uri="{BB962C8B-B14F-4D97-AF65-F5344CB8AC3E}">
        <p14:creationId xmlns:p14="http://schemas.microsoft.com/office/powerpoint/2010/main" val="1465327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404664"/>
            <a:ext cx="9143999" cy="861774"/>
          </a:xfrm>
          <a:prstGeom prst="rect">
            <a:avLst/>
          </a:prstGeom>
          <a:noFill/>
        </p:spPr>
        <p:txBody>
          <a:bodyPr wrap="square" rtlCol="0">
            <a:spAutoFit/>
          </a:bodyPr>
          <a:lstStyle/>
          <a:p>
            <a:pPr algn="ctr"/>
            <a:r>
              <a:rPr lang="de-CH" sz="5000" b="1" dirty="0"/>
              <a:t>Nachlassvertrag</a:t>
            </a:r>
          </a:p>
        </p:txBody>
      </p:sp>
      <p:sp>
        <p:nvSpPr>
          <p:cNvPr id="4" name="Textfeld 3">
            <a:extLst>
              <a:ext uri="{FF2B5EF4-FFF2-40B4-BE49-F238E27FC236}">
                <a16:creationId xmlns:a16="http://schemas.microsoft.com/office/drawing/2014/main" id="{4E447C6A-7FE3-4932-AE25-FE8B47466B8F}"/>
              </a:ext>
            </a:extLst>
          </p:cNvPr>
          <p:cNvSpPr txBox="1"/>
          <p:nvPr/>
        </p:nvSpPr>
        <p:spPr>
          <a:xfrm>
            <a:off x="2279576" y="1426707"/>
            <a:ext cx="7560840" cy="4247317"/>
          </a:xfrm>
          <a:prstGeom prst="rect">
            <a:avLst/>
          </a:prstGeom>
          <a:noFill/>
        </p:spPr>
        <p:txBody>
          <a:bodyPr wrap="square" rtlCol="0">
            <a:spAutoFit/>
          </a:bodyPr>
          <a:lstStyle/>
          <a:p>
            <a:r>
              <a:rPr lang="de-CH" sz="3000" dirty="0"/>
              <a:t>Genehmigung des vorliegenden Nachlassvertrages, welcher einen Forderungsverzicht von 90% bzw. eine Nachlassdividende von 10% für Forderungen der 3. Klasse vorsieht sowie der damit verbundenen Abschreibungen für die Burgergemeinde von Fr. 13’800.00 (Debitoren) unter der Voraussetzung der Zustimmung der Kapitalherabsetzung.</a:t>
            </a:r>
          </a:p>
        </p:txBody>
      </p:sp>
    </p:spTree>
    <p:extLst>
      <p:ext uri="{BB962C8B-B14F-4D97-AF65-F5344CB8AC3E}">
        <p14:creationId xmlns:p14="http://schemas.microsoft.com/office/powerpoint/2010/main" val="218675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404664"/>
            <a:ext cx="9143999" cy="1631216"/>
          </a:xfrm>
          <a:prstGeom prst="rect">
            <a:avLst/>
          </a:prstGeom>
          <a:noFill/>
        </p:spPr>
        <p:txBody>
          <a:bodyPr wrap="square" rtlCol="0">
            <a:spAutoFit/>
          </a:bodyPr>
          <a:lstStyle/>
          <a:p>
            <a:pPr algn="ctr"/>
            <a:r>
              <a:rPr lang="de-CH" sz="5000" b="1" dirty="0"/>
              <a:t>Aktienkapitalschnitt</a:t>
            </a:r>
          </a:p>
          <a:p>
            <a:pPr algn="ctr"/>
            <a:r>
              <a:rPr lang="de-CH" sz="5000" b="1" dirty="0"/>
              <a:t>(Kapitalherabsetzung)</a:t>
            </a:r>
          </a:p>
        </p:txBody>
      </p:sp>
      <p:sp>
        <p:nvSpPr>
          <p:cNvPr id="4" name="Textfeld 3">
            <a:extLst>
              <a:ext uri="{FF2B5EF4-FFF2-40B4-BE49-F238E27FC236}">
                <a16:creationId xmlns:a16="http://schemas.microsoft.com/office/drawing/2014/main" id="{4E447C6A-7FE3-4932-AE25-FE8B47466B8F}"/>
              </a:ext>
            </a:extLst>
          </p:cNvPr>
          <p:cNvSpPr txBox="1"/>
          <p:nvPr/>
        </p:nvSpPr>
        <p:spPr>
          <a:xfrm>
            <a:off x="2279576" y="1988840"/>
            <a:ext cx="7560840" cy="4478149"/>
          </a:xfrm>
          <a:prstGeom prst="rect">
            <a:avLst/>
          </a:prstGeom>
          <a:noFill/>
        </p:spPr>
        <p:txBody>
          <a:bodyPr wrap="square" rtlCol="0">
            <a:spAutoFit/>
          </a:bodyPr>
          <a:lstStyle/>
          <a:p>
            <a:r>
              <a:rPr lang="de-CH" sz="3000" dirty="0">
                <a:latin typeface="+mn-lt"/>
              </a:rPr>
              <a:t>Genehmigung des Beschlusses der ausserordentlichen Generalversammlung der Bergbahnen Hohsaas AG zur Aktienkapitalherabsetzung von Fr.  7'000'000.00 um Fr. 5'950'000.00 auf Fr. 1'050'000.00.</a:t>
            </a:r>
          </a:p>
          <a:p>
            <a:endParaRPr lang="de-CH" sz="1500" dirty="0">
              <a:latin typeface="+mn-lt"/>
            </a:endParaRPr>
          </a:p>
          <a:p>
            <a:r>
              <a:rPr lang="de-CH" sz="3000" dirty="0">
                <a:latin typeface="+mn-lt"/>
              </a:rPr>
              <a:t>Die Aktien (2’880 Aktien) der Burger-gemeinde wurden bereits in den letzten Jahren genügend abgeschrieben.</a:t>
            </a:r>
          </a:p>
        </p:txBody>
      </p:sp>
    </p:spTree>
    <p:extLst>
      <p:ext uri="{BB962C8B-B14F-4D97-AF65-F5344CB8AC3E}">
        <p14:creationId xmlns:p14="http://schemas.microsoft.com/office/powerpoint/2010/main" val="1354469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24002" y="1997839"/>
            <a:ext cx="9143999" cy="2862322"/>
          </a:xfrm>
          <a:prstGeom prst="rect">
            <a:avLst/>
          </a:prstGeom>
          <a:noFill/>
        </p:spPr>
        <p:txBody>
          <a:bodyPr wrap="square" rtlCol="0">
            <a:spAutoFit/>
          </a:bodyPr>
          <a:lstStyle/>
          <a:p>
            <a:pPr algn="ctr"/>
            <a:r>
              <a:rPr lang="de-CH" sz="5000" b="1" dirty="0">
                <a:latin typeface="+mn-lt"/>
              </a:rPr>
              <a:t>2. Protokoll der Burgerversammlung vom</a:t>
            </a:r>
          </a:p>
          <a:p>
            <a:pPr algn="ctr"/>
            <a:r>
              <a:rPr lang="de-CH" sz="5000" b="1" dirty="0">
                <a:latin typeface="+mn-lt"/>
              </a:rPr>
              <a:t>17. Juni 2019</a:t>
            </a:r>
          </a:p>
          <a:p>
            <a:pPr algn="ctr"/>
            <a:r>
              <a:rPr lang="de-CH" sz="3000" b="1" dirty="0">
                <a:latin typeface="+mn-lt"/>
              </a:rPr>
              <a:t>(lag zur Einsichtnahme auf)</a:t>
            </a:r>
          </a:p>
        </p:txBody>
      </p:sp>
    </p:spTree>
    <p:extLst>
      <p:ext uri="{BB962C8B-B14F-4D97-AF65-F5344CB8AC3E}">
        <p14:creationId xmlns:p14="http://schemas.microsoft.com/office/powerpoint/2010/main" val="45860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6"/>
          <p:cNvSpPr txBox="1">
            <a:spLocks noChangeArrowheads="1"/>
          </p:cNvSpPr>
          <p:nvPr/>
        </p:nvSpPr>
        <p:spPr bwMode="auto">
          <a:xfrm>
            <a:off x="1775148" y="764705"/>
            <a:ext cx="8569325" cy="470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marL="447675" indent="-447675"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ts val="0"/>
              </a:spcBef>
              <a:buFontTx/>
              <a:buAutoNum type="arabicPeriod"/>
            </a:pPr>
            <a:r>
              <a:rPr lang="de-CH" sz="2500" dirty="0"/>
              <a:t>Begrüssung / Wahl der Stimmenzähler</a:t>
            </a:r>
          </a:p>
          <a:p>
            <a:pPr eaLnBrk="1" hangingPunct="1">
              <a:spcBef>
                <a:spcPts val="0"/>
              </a:spcBef>
              <a:buFontTx/>
              <a:buAutoNum type="arabicPeriod"/>
            </a:pPr>
            <a:r>
              <a:rPr lang="de-CH" sz="2500" dirty="0"/>
              <a:t>Bergbahnen Hohsaas AG</a:t>
            </a:r>
          </a:p>
          <a:p>
            <a:pPr marL="914400" lvl="1" indent="-457200" eaLnBrk="1" hangingPunct="1">
              <a:spcBef>
                <a:spcPts val="0"/>
              </a:spcBef>
              <a:buFont typeface="+mj-lt"/>
              <a:buAutoNum type="alphaLcParenR"/>
            </a:pPr>
            <a:r>
              <a:rPr lang="de-CH" sz="2500" dirty="0"/>
              <a:t>Nachlassstundung / Nachlassvertrag</a:t>
            </a:r>
          </a:p>
          <a:p>
            <a:pPr marL="914400" lvl="1" indent="-457200" eaLnBrk="1" hangingPunct="1">
              <a:spcBef>
                <a:spcPts val="0"/>
              </a:spcBef>
              <a:buFont typeface="+mj-lt"/>
              <a:buAutoNum type="alphaLcParenR"/>
            </a:pPr>
            <a:r>
              <a:rPr lang="de-CH" sz="2500" dirty="0"/>
              <a:t>Aktienkapitalschnitt (Kapitalherabsetzung)</a:t>
            </a:r>
          </a:p>
          <a:p>
            <a:pPr eaLnBrk="1" hangingPunct="1">
              <a:spcBef>
                <a:spcPts val="0"/>
              </a:spcBef>
              <a:buFontTx/>
              <a:buAutoNum type="arabicPeriod"/>
            </a:pPr>
            <a:r>
              <a:rPr lang="de-CH" sz="2500" dirty="0"/>
              <a:t>Protokoll der Urversammlung vom 17. Juni 2019 (lag zur Einsichtnahme auf)</a:t>
            </a:r>
          </a:p>
          <a:p>
            <a:pPr eaLnBrk="1" hangingPunct="1">
              <a:spcBef>
                <a:spcPts val="0"/>
              </a:spcBef>
              <a:buFontTx/>
              <a:buAutoNum type="arabicPeriod"/>
            </a:pPr>
            <a:r>
              <a:rPr lang="de-CH" sz="2500" dirty="0"/>
              <a:t>Kostenvoranschlag 2020</a:t>
            </a:r>
          </a:p>
          <a:p>
            <a:pPr marL="800100" lvl="1" indent="-342900" eaLnBrk="1" hangingPunct="1">
              <a:spcBef>
                <a:spcPts val="0"/>
              </a:spcBef>
              <a:buFont typeface="+mj-lt"/>
              <a:buAutoNum type="alphaLcParenR"/>
            </a:pPr>
            <a:r>
              <a:rPr lang="de-CH" sz="2500" dirty="0"/>
              <a:t>Orientierung</a:t>
            </a:r>
          </a:p>
          <a:p>
            <a:pPr marL="800100" lvl="1" indent="-342900" eaLnBrk="1" hangingPunct="1">
              <a:spcBef>
                <a:spcPts val="0"/>
              </a:spcBef>
              <a:buFont typeface="+mj-lt"/>
              <a:buAutoNum type="alphaLcParenR"/>
            </a:pPr>
            <a:r>
              <a:rPr lang="de-CH" sz="2500" dirty="0"/>
              <a:t>Genehmigung Investitions- &amp; Laufende Rechnung</a:t>
            </a:r>
          </a:p>
          <a:p>
            <a:pPr eaLnBrk="1" hangingPunct="1">
              <a:spcBef>
                <a:spcPts val="0"/>
              </a:spcBef>
              <a:buFontTx/>
              <a:buAutoNum type="arabicPeriod"/>
            </a:pPr>
            <a:r>
              <a:rPr lang="de-CH" sz="2500" dirty="0"/>
              <a:t>Finanzplan 2021 – 2024</a:t>
            </a:r>
          </a:p>
          <a:p>
            <a:pPr eaLnBrk="1" hangingPunct="1">
              <a:spcBef>
                <a:spcPts val="0"/>
              </a:spcBef>
              <a:buFontTx/>
              <a:buAutoNum type="arabicPeriod"/>
            </a:pPr>
            <a:r>
              <a:rPr lang="de-CH" sz="2500" dirty="0"/>
              <a:t>Indexierung der Gemeindesteuern 2020</a:t>
            </a:r>
          </a:p>
          <a:p>
            <a:pPr eaLnBrk="1" hangingPunct="1">
              <a:spcBef>
                <a:spcPts val="0"/>
              </a:spcBef>
              <a:buFontTx/>
              <a:buAutoNum type="arabicPeriod"/>
            </a:pPr>
            <a:r>
              <a:rPr lang="de-CH" sz="2500" dirty="0"/>
              <a:t>Anträge und Verschiedenes</a:t>
            </a:r>
            <a:endParaRPr lang="de-DE" sz="2500" dirty="0"/>
          </a:p>
        </p:txBody>
      </p:sp>
      <p:sp>
        <p:nvSpPr>
          <p:cNvPr id="6" name="Textfeld 5"/>
          <p:cNvSpPr txBox="1"/>
          <p:nvPr/>
        </p:nvSpPr>
        <p:spPr>
          <a:xfrm>
            <a:off x="1631505" y="-25062"/>
            <a:ext cx="9143999" cy="861774"/>
          </a:xfrm>
          <a:prstGeom prst="rect">
            <a:avLst/>
          </a:prstGeom>
          <a:noFill/>
        </p:spPr>
        <p:txBody>
          <a:bodyPr wrap="square" rtlCol="0">
            <a:spAutoFit/>
          </a:bodyPr>
          <a:lstStyle/>
          <a:p>
            <a:r>
              <a:rPr lang="de-CH" sz="5000" b="1" dirty="0">
                <a:latin typeface="+mn-lt"/>
              </a:rPr>
              <a:t>Traktanden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24001" y="56818"/>
            <a:ext cx="9143999" cy="861774"/>
          </a:xfrm>
          <a:prstGeom prst="rect">
            <a:avLst/>
          </a:prstGeom>
          <a:noFill/>
        </p:spPr>
        <p:txBody>
          <a:bodyPr wrap="square" rtlCol="0">
            <a:spAutoFit/>
          </a:bodyPr>
          <a:lstStyle/>
          <a:p>
            <a:pPr algn="ctr"/>
            <a:r>
              <a:rPr lang="de-CH" sz="5000" b="1" dirty="0">
                <a:latin typeface="+mn-lt"/>
              </a:rPr>
              <a:t>3. Kostenvoranschlag 2020</a:t>
            </a:r>
          </a:p>
        </p:txBody>
      </p:sp>
      <p:pic>
        <p:nvPicPr>
          <p:cNvPr id="8" name="Grafik 7">
            <a:extLst>
              <a:ext uri="{FF2B5EF4-FFF2-40B4-BE49-F238E27FC236}">
                <a16:creationId xmlns:a16="http://schemas.microsoft.com/office/drawing/2014/main" id="{2C71E518-92CC-4ABE-AAF5-D6E434640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741" y="918592"/>
            <a:ext cx="9026258" cy="5690858"/>
          </a:xfrm>
          <a:prstGeom prst="rect">
            <a:avLst/>
          </a:prstGeom>
        </p:spPr>
      </p:pic>
    </p:spTree>
    <p:extLst>
      <p:ext uri="{BB962C8B-B14F-4D97-AF65-F5344CB8AC3E}">
        <p14:creationId xmlns:p14="http://schemas.microsoft.com/office/powerpoint/2010/main" val="1374015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6"/>
          <p:cNvSpPr txBox="1">
            <a:spLocks noChangeArrowheads="1"/>
          </p:cNvSpPr>
          <p:nvPr/>
        </p:nvSpPr>
        <p:spPr bwMode="auto">
          <a:xfrm>
            <a:off x="1847529" y="1218466"/>
            <a:ext cx="8569325" cy="526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marL="447675" indent="-447675"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indent="0"/>
            <a:r>
              <a:rPr lang="de-CH" sz="2400" dirty="0"/>
              <a:t>Im Finanzvermögen werden fürs Kaufinventar der Berg-restaurants Fr. 15'000.00, fürs Restaurant Hohsaas Fr. 10'000.00, fürs alte Restaurant Hohsaas Fr. 200'000.00 (Sanierung &amp; anschliessende Vermietung) und fürs Restaurant Kreuzboden (Sanierung WC-Anlagen, 1. Etappe) Fr. 70'000.00, also Total Fr. 295'000.00 vorgesehen.</a:t>
            </a:r>
          </a:p>
          <a:p>
            <a:pPr marL="0" indent="0"/>
            <a:endParaRPr lang="de-CH" sz="2400" dirty="0"/>
          </a:p>
          <a:p>
            <a:pPr marL="0" indent="0"/>
            <a:r>
              <a:rPr lang="de-CH" sz="2400" dirty="0"/>
              <a:t>Fr. 70'000.00 werden in die Sennhütte / Alpstallung Triftalp investiert. An Subventionen für die Sanierung werden</a:t>
            </a:r>
          </a:p>
          <a:p>
            <a:pPr marL="0" indent="0"/>
            <a:r>
              <a:rPr lang="de-CH" sz="2400" dirty="0"/>
              <a:t>hierfür Fr. 20'000.00 wieder der Investitionsrechnung gutgeschrieben.</a:t>
            </a:r>
          </a:p>
          <a:p>
            <a:pPr marL="0" indent="0"/>
            <a:endParaRPr lang="de-CH" sz="2400" dirty="0"/>
          </a:p>
          <a:p>
            <a:pPr marL="0" indent="0"/>
            <a:r>
              <a:rPr lang="de-CH" sz="2400" dirty="0"/>
              <a:t>Um die aufgeführten Investitionen vornehmen zu können, ist es notwendig, einen Kredit von Fr. 300’000.00 aufzunehmen.</a:t>
            </a:r>
          </a:p>
        </p:txBody>
      </p:sp>
      <p:sp>
        <p:nvSpPr>
          <p:cNvPr id="6" name="Textfeld 5"/>
          <p:cNvSpPr txBox="1"/>
          <p:nvPr/>
        </p:nvSpPr>
        <p:spPr>
          <a:xfrm>
            <a:off x="1524002" y="46946"/>
            <a:ext cx="9143999" cy="861774"/>
          </a:xfrm>
          <a:prstGeom prst="rect">
            <a:avLst/>
          </a:prstGeom>
          <a:noFill/>
        </p:spPr>
        <p:txBody>
          <a:bodyPr wrap="square" rtlCol="0">
            <a:spAutoFit/>
          </a:bodyPr>
          <a:lstStyle/>
          <a:p>
            <a:pPr algn="ctr"/>
            <a:r>
              <a:rPr lang="de-CH" sz="5000" b="1" dirty="0">
                <a:latin typeface="+mn-lt"/>
              </a:rPr>
              <a:t>Investitionen 2020</a:t>
            </a:r>
          </a:p>
        </p:txBody>
      </p:sp>
    </p:spTree>
    <p:extLst>
      <p:ext uri="{BB962C8B-B14F-4D97-AF65-F5344CB8AC3E}">
        <p14:creationId xmlns:p14="http://schemas.microsoft.com/office/powerpoint/2010/main" val="1902791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670064" y="2228672"/>
            <a:ext cx="8851872" cy="2400657"/>
          </a:xfrm>
          <a:prstGeom prst="rect">
            <a:avLst/>
          </a:prstGeom>
          <a:noFill/>
        </p:spPr>
        <p:txBody>
          <a:bodyPr wrap="square" rtlCol="0">
            <a:spAutoFit/>
          </a:bodyPr>
          <a:lstStyle/>
          <a:p>
            <a:pPr marL="685800" indent="-685800">
              <a:buFont typeface="Arial" panose="020B0604020202020204" pitchFamily="34" charset="0"/>
              <a:buChar char="•"/>
            </a:pPr>
            <a:r>
              <a:rPr lang="de-CH" sz="5000" b="1" dirty="0">
                <a:latin typeface="+mn-lt"/>
              </a:rPr>
              <a:t>Fragen?</a:t>
            </a:r>
          </a:p>
          <a:p>
            <a:pPr marL="685800" indent="-685800">
              <a:buFont typeface="Arial" panose="020B0604020202020204" pitchFamily="34" charset="0"/>
              <a:buChar char="•"/>
            </a:pPr>
            <a:r>
              <a:rPr lang="de-CH" sz="5000" b="1" dirty="0">
                <a:latin typeface="+mn-lt"/>
              </a:rPr>
              <a:t>Genehmigung Budget 2020 inkl. Finanzierung</a:t>
            </a:r>
          </a:p>
        </p:txBody>
      </p:sp>
    </p:spTree>
    <p:extLst>
      <p:ext uri="{BB962C8B-B14F-4D97-AF65-F5344CB8AC3E}">
        <p14:creationId xmlns:p14="http://schemas.microsoft.com/office/powerpoint/2010/main" val="3055491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24001" y="-97070"/>
            <a:ext cx="9143999" cy="861774"/>
          </a:xfrm>
          <a:prstGeom prst="rect">
            <a:avLst/>
          </a:prstGeom>
          <a:noFill/>
        </p:spPr>
        <p:txBody>
          <a:bodyPr wrap="square" rtlCol="0">
            <a:spAutoFit/>
          </a:bodyPr>
          <a:lstStyle/>
          <a:p>
            <a:pPr algn="ctr"/>
            <a:r>
              <a:rPr lang="de-CH" sz="5000" b="1" dirty="0">
                <a:latin typeface="+mn-lt"/>
              </a:rPr>
              <a:t>4. Finanzplan 2021 - 2024</a:t>
            </a:r>
          </a:p>
        </p:txBody>
      </p:sp>
      <p:sp>
        <p:nvSpPr>
          <p:cNvPr id="4" name="Textfeld 3">
            <a:extLst>
              <a:ext uri="{FF2B5EF4-FFF2-40B4-BE49-F238E27FC236}">
                <a16:creationId xmlns:a16="http://schemas.microsoft.com/office/drawing/2014/main" id="{EBC5699B-BBAC-494E-AB99-49C767BDCC66}"/>
              </a:ext>
            </a:extLst>
          </p:cNvPr>
          <p:cNvSpPr txBox="1">
            <a:spLocks noChangeArrowheads="1"/>
          </p:cNvSpPr>
          <p:nvPr/>
        </p:nvSpPr>
        <p:spPr bwMode="auto">
          <a:xfrm>
            <a:off x="1847850" y="6381328"/>
            <a:ext cx="8496300" cy="5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sz="2800" b="1" dirty="0"/>
              <a:t>Zur Kenntnisnahme</a:t>
            </a:r>
          </a:p>
        </p:txBody>
      </p:sp>
      <p:pic>
        <p:nvPicPr>
          <p:cNvPr id="7" name="Grafik 6" descr="Ein Bild, das Screenshot enthält.&#10;&#10;Automatisch generierte Beschreibung">
            <a:extLst>
              <a:ext uri="{FF2B5EF4-FFF2-40B4-BE49-F238E27FC236}">
                <a16:creationId xmlns:a16="http://schemas.microsoft.com/office/drawing/2014/main" id="{5715D1F3-B38D-4367-863E-C8C1500E48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048" y="724524"/>
            <a:ext cx="8725905" cy="5728812"/>
          </a:xfrm>
          <a:prstGeom prst="rect">
            <a:avLst/>
          </a:prstGeom>
        </p:spPr>
      </p:pic>
    </p:spTree>
    <p:extLst>
      <p:ext uri="{BB962C8B-B14F-4D97-AF65-F5344CB8AC3E}">
        <p14:creationId xmlns:p14="http://schemas.microsoft.com/office/powerpoint/2010/main" val="2270886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2" y="2613392"/>
            <a:ext cx="9143999" cy="1631216"/>
          </a:xfrm>
          <a:prstGeom prst="rect">
            <a:avLst/>
          </a:prstGeom>
          <a:noFill/>
        </p:spPr>
        <p:txBody>
          <a:bodyPr wrap="square" rtlCol="0">
            <a:spAutoFit/>
          </a:bodyPr>
          <a:lstStyle/>
          <a:p>
            <a:pPr algn="ctr"/>
            <a:r>
              <a:rPr lang="de-CH" sz="5000" b="1" dirty="0">
                <a:latin typeface="+mn-lt"/>
              </a:rPr>
              <a:t>5. Anträge &amp;</a:t>
            </a:r>
          </a:p>
          <a:p>
            <a:pPr algn="ctr"/>
            <a:r>
              <a:rPr lang="de-CH" sz="5000" b="1" dirty="0">
                <a:latin typeface="+mn-lt"/>
              </a:rPr>
              <a:t>Verschiedenes</a:t>
            </a:r>
          </a:p>
        </p:txBody>
      </p:sp>
    </p:spTree>
    <p:extLst>
      <p:ext uri="{BB962C8B-B14F-4D97-AF65-F5344CB8AC3E}">
        <p14:creationId xmlns:p14="http://schemas.microsoft.com/office/powerpoint/2010/main" val="38013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2" y="2613392"/>
            <a:ext cx="9143999" cy="1631216"/>
          </a:xfrm>
          <a:prstGeom prst="rect">
            <a:avLst/>
          </a:prstGeom>
          <a:noFill/>
        </p:spPr>
        <p:txBody>
          <a:bodyPr wrap="square" rtlCol="0">
            <a:spAutoFit/>
          </a:bodyPr>
          <a:lstStyle/>
          <a:p>
            <a:pPr algn="ctr"/>
            <a:r>
              <a:rPr lang="de-CH" sz="5000" b="1" dirty="0">
                <a:latin typeface="+mn-lt"/>
              </a:rPr>
              <a:t>1. Begrüssung / Wahl der Stimmenzähler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1343090"/>
            <a:ext cx="9143999" cy="861774"/>
          </a:xfrm>
          <a:prstGeom prst="rect">
            <a:avLst/>
          </a:prstGeom>
          <a:noFill/>
        </p:spPr>
        <p:txBody>
          <a:bodyPr wrap="square" rtlCol="0">
            <a:spAutoFit/>
          </a:bodyPr>
          <a:lstStyle/>
          <a:p>
            <a:pPr algn="ctr"/>
            <a:r>
              <a:rPr lang="de-CH" sz="5000" b="1" dirty="0">
                <a:latin typeface="+mn-lt"/>
              </a:rPr>
              <a:t>2. Bergbahnen Hohsaas AG</a:t>
            </a:r>
          </a:p>
        </p:txBody>
      </p:sp>
      <p:sp>
        <p:nvSpPr>
          <p:cNvPr id="4" name="Textfeld 3">
            <a:extLst>
              <a:ext uri="{FF2B5EF4-FFF2-40B4-BE49-F238E27FC236}">
                <a16:creationId xmlns:a16="http://schemas.microsoft.com/office/drawing/2014/main" id="{4E447C6A-7FE3-4932-AE25-FE8B47466B8F}"/>
              </a:ext>
            </a:extLst>
          </p:cNvPr>
          <p:cNvSpPr txBox="1"/>
          <p:nvPr/>
        </p:nvSpPr>
        <p:spPr>
          <a:xfrm>
            <a:off x="2783632" y="2420889"/>
            <a:ext cx="7704856" cy="3170099"/>
          </a:xfrm>
          <a:prstGeom prst="rect">
            <a:avLst/>
          </a:prstGeom>
          <a:noFill/>
        </p:spPr>
        <p:txBody>
          <a:bodyPr wrap="square" rtlCol="0">
            <a:spAutoFit/>
          </a:bodyPr>
          <a:lstStyle/>
          <a:p>
            <a:pPr marL="685800" indent="-685800">
              <a:buFont typeface="Arial" panose="020B0604020202020204" pitchFamily="34" charset="0"/>
              <a:buChar char="•"/>
            </a:pPr>
            <a:r>
              <a:rPr lang="de-CH" sz="5000" b="1" dirty="0">
                <a:latin typeface="+mn-lt"/>
              </a:rPr>
              <a:t>Nachlassstundung</a:t>
            </a:r>
          </a:p>
          <a:p>
            <a:pPr marL="685800" indent="-685800">
              <a:buFont typeface="Arial" panose="020B0604020202020204" pitchFamily="34" charset="0"/>
              <a:buChar char="•"/>
            </a:pPr>
            <a:r>
              <a:rPr lang="de-CH" sz="5000" b="1" dirty="0">
                <a:latin typeface="+mn-lt"/>
              </a:rPr>
              <a:t>Nachlassvertrag</a:t>
            </a:r>
          </a:p>
          <a:p>
            <a:pPr marL="685800" indent="-685800">
              <a:buFont typeface="Arial" panose="020B0604020202020204" pitchFamily="34" charset="0"/>
              <a:buChar char="•"/>
            </a:pPr>
            <a:r>
              <a:rPr lang="de-CH" sz="5000" b="1" dirty="0">
                <a:latin typeface="+mn-lt"/>
              </a:rPr>
              <a:t>Aktienkapitalschnitt (Kapitalherabsetzung)</a:t>
            </a:r>
          </a:p>
        </p:txBody>
      </p:sp>
    </p:spTree>
    <p:extLst>
      <p:ext uri="{BB962C8B-B14F-4D97-AF65-F5344CB8AC3E}">
        <p14:creationId xmlns:p14="http://schemas.microsoft.com/office/powerpoint/2010/main" val="89569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0" y="980728"/>
            <a:ext cx="9143999" cy="861774"/>
          </a:xfrm>
          <a:prstGeom prst="rect">
            <a:avLst/>
          </a:prstGeom>
          <a:noFill/>
        </p:spPr>
        <p:txBody>
          <a:bodyPr wrap="square" rtlCol="0">
            <a:spAutoFit/>
          </a:bodyPr>
          <a:lstStyle/>
          <a:p>
            <a:pPr algn="ctr"/>
            <a:r>
              <a:rPr lang="de-CH" sz="5000" b="1" dirty="0">
                <a:latin typeface="+mn-lt"/>
              </a:rPr>
              <a:t>Zeitachse</a:t>
            </a:r>
          </a:p>
        </p:txBody>
      </p:sp>
      <p:sp>
        <p:nvSpPr>
          <p:cNvPr id="5" name="Textfeld 4">
            <a:extLst>
              <a:ext uri="{FF2B5EF4-FFF2-40B4-BE49-F238E27FC236}">
                <a16:creationId xmlns:a16="http://schemas.microsoft.com/office/drawing/2014/main" id="{DC4ECBAF-4FA6-4079-A1CF-9D3C0E9915B3}"/>
              </a:ext>
            </a:extLst>
          </p:cNvPr>
          <p:cNvSpPr txBox="1"/>
          <p:nvPr/>
        </p:nvSpPr>
        <p:spPr>
          <a:xfrm>
            <a:off x="1127448" y="1865277"/>
            <a:ext cx="10801200" cy="4247317"/>
          </a:xfrm>
          <a:prstGeom prst="rect">
            <a:avLst/>
          </a:prstGeom>
          <a:noFill/>
        </p:spPr>
        <p:txBody>
          <a:bodyPr wrap="square" rtlCol="0">
            <a:spAutoFit/>
          </a:bodyPr>
          <a:lstStyle/>
          <a:p>
            <a:pPr marL="342900" indent="-342900">
              <a:spcAft>
                <a:spcPts val="600"/>
              </a:spcAft>
              <a:buFontTx/>
              <a:buChar char="-"/>
            </a:pPr>
            <a:r>
              <a:rPr lang="de-CH" sz="2400" b="1" dirty="0">
                <a:latin typeface="+mn-lt"/>
              </a:rPr>
              <a:t>27. Juni 2018			prov. Nachlassstundung für 4 Monate</a:t>
            </a:r>
          </a:p>
          <a:p>
            <a:pPr marL="342900" indent="-342900">
              <a:spcAft>
                <a:spcPts val="600"/>
              </a:spcAft>
              <a:buFontTx/>
              <a:buChar char="-"/>
            </a:pPr>
            <a:r>
              <a:rPr lang="de-CH" sz="2400" b="1" dirty="0">
                <a:latin typeface="+mn-lt"/>
              </a:rPr>
              <a:t>22. Oktober 2018		</a:t>
            </a:r>
            <a:r>
              <a:rPr lang="de-CH" sz="2400" b="1" dirty="0" err="1">
                <a:latin typeface="+mn-lt"/>
              </a:rPr>
              <a:t>def</a:t>
            </a:r>
            <a:r>
              <a:rPr lang="de-CH" sz="2400" b="1" dirty="0">
                <a:latin typeface="+mn-lt"/>
              </a:rPr>
              <a:t>. Nachlassstundung 6 Monate </a:t>
            </a:r>
          </a:p>
          <a:p>
            <a:pPr marL="342900" indent="-342900">
              <a:spcAft>
                <a:spcPts val="600"/>
              </a:spcAft>
              <a:buFontTx/>
              <a:buChar char="-"/>
            </a:pPr>
            <a:r>
              <a:rPr lang="de-CH" sz="2400" b="1" dirty="0">
                <a:latin typeface="+mn-lt"/>
              </a:rPr>
              <a:t>27. Mai 2019			Verlängerung </a:t>
            </a:r>
            <a:r>
              <a:rPr lang="de-CH" sz="2400" b="1" dirty="0" err="1">
                <a:latin typeface="+mn-lt"/>
              </a:rPr>
              <a:t>def</a:t>
            </a:r>
            <a:r>
              <a:rPr lang="de-CH" sz="2400" b="1" dirty="0">
                <a:latin typeface="+mn-lt"/>
              </a:rPr>
              <a:t>. Nachlassstundung 						bis 28. Februar 2020</a:t>
            </a:r>
          </a:p>
          <a:p>
            <a:pPr marL="342900" indent="-342900">
              <a:spcAft>
                <a:spcPts val="600"/>
              </a:spcAft>
              <a:buFontTx/>
              <a:buChar char="-"/>
            </a:pPr>
            <a:r>
              <a:rPr lang="de-CH" sz="2400" b="1" dirty="0">
                <a:latin typeface="+mn-lt"/>
              </a:rPr>
              <a:t>14.01.2020			Termin Zustimmungen</a:t>
            </a:r>
          </a:p>
          <a:p>
            <a:pPr marL="342900" indent="-342900">
              <a:spcAft>
                <a:spcPts val="600"/>
              </a:spcAft>
              <a:buFontTx/>
              <a:buChar char="-"/>
            </a:pPr>
            <a:r>
              <a:rPr lang="de-CH" sz="2400" b="1" dirty="0">
                <a:latin typeface="+mn-lt"/>
              </a:rPr>
              <a:t>Januar - Februar  2020		Einreichung </a:t>
            </a:r>
            <a:r>
              <a:rPr lang="de-CH" sz="2400" b="1" dirty="0" err="1">
                <a:latin typeface="+mn-lt"/>
              </a:rPr>
              <a:t>Sachwalterbericht</a:t>
            </a:r>
            <a:r>
              <a:rPr lang="de-CH" sz="2400" b="1" dirty="0">
                <a:latin typeface="+mn-lt"/>
              </a:rPr>
              <a:t> und 						anschliessend Bestätigungsverhandlung 					vor dem Nachlassgericht</a:t>
            </a:r>
          </a:p>
          <a:p>
            <a:pPr marL="342900" indent="-342900">
              <a:spcAft>
                <a:spcPts val="600"/>
              </a:spcAft>
              <a:buFontTx/>
              <a:buChar char="-"/>
            </a:pPr>
            <a:r>
              <a:rPr lang="de-CH" sz="2400" b="1" dirty="0">
                <a:latin typeface="+mn-lt"/>
              </a:rPr>
              <a:t>März 2020				Entlassung aus der Nachlassstundung</a:t>
            </a:r>
          </a:p>
          <a:p>
            <a:r>
              <a:rPr lang="de-CH" sz="2400" b="1" dirty="0">
                <a:latin typeface="+mn-lt"/>
              </a:rPr>
              <a:t>	</a:t>
            </a:r>
          </a:p>
        </p:txBody>
      </p:sp>
      <p:sp>
        <p:nvSpPr>
          <p:cNvPr id="2" name="Textfeld 1">
            <a:extLst>
              <a:ext uri="{FF2B5EF4-FFF2-40B4-BE49-F238E27FC236}">
                <a16:creationId xmlns:a16="http://schemas.microsoft.com/office/drawing/2014/main" id="{E7730BA9-4F9B-4CC3-9A5F-C081E6A31BB2}"/>
              </a:ext>
            </a:extLst>
          </p:cNvPr>
          <p:cNvSpPr txBox="1"/>
          <p:nvPr/>
        </p:nvSpPr>
        <p:spPr>
          <a:xfrm rot="16200000">
            <a:off x="-1406590" y="3527270"/>
            <a:ext cx="4089581" cy="461665"/>
          </a:xfrm>
          <a:prstGeom prst="rect">
            <a:avLst/>
          </a:prstGeom>
          <a:noFill/>
        </p:spPr>
        <p:txBody>
          <a:bodyPr wrap="none" rtlCol="0">
            <a:spAutoFit/>
          </a:bodyPr>
          <a:lstStyle/>
          <a:p>
            <a:r>
              <a:rPr lang="de-CH" sz="2400" dirty="0">
                <a:solidFill>
                  <a:srgbClr val="FF0000"/>
                </a:solidFill>
              </a:rPr>
              <a:t>Erarbeitung Nachlassvertrag</a:t>
            </a:r>
            <a:endParaRPr lang="de-DE" sz="2400" dirty="0">
              <a:solidFill>
                <a:srgbClr val="FF0000"/>
              </a:solidFill>
            </a:endParaRPr>
          </a:p>
        </p:txBody>
      </p:sp>
    </p:spTree>
    <p:extLst>
      <p:ext uri="{BB962C8B-B14F-4D97-AF65-F5344CB8AC3E}">
        <p14:creationId xmlns:p14="http://schemas.microsoft.com/office/powerpoint/2010/main" val="377712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Grafik 8" descr="Ein Bild, das Zeichnung enthält.&#10;&#10;Automatisch generierte Beschreibung">
            <a:extLst>
              <a:ext uri="{FF2B5EF4-FFF2-40B4-BE49-F238E27FC236}">
                <a16:creationId xmlns:a16="http://schemas.microsoft.com/office/drawing/2014/main" id="{188C3E07-6A9A-4506-8AAC-9A455D0C0E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66"/>
          <a:stretch/>
        </p:blipFill>
        <p:spPr>
          <a:xfrm>
            <a:off x="2102898" y="3501008"/>
            <a:ext cx="1681324" cy="2932651"/>
          </a:xfrm>
          <a:prstGeom prst="rect">
            <a:avLst/>
          </a:prstGeom>
        </p:spPr>
      </p:pic>
      <p:pic>
        <p:nvPicPr>
          <p:cNvPr id="1024" name="Grafik 1023">
            <a:extLst>
              <a:ext uri="{FF2B5EF4-FFF2-40B4-BE49-F238E27FC236}">
                <a16:creationId xmlns:a16="http://schemas.microsoft.com/office/drawing/2014/main" id="{DD4414E3-5221-463E-9606-F0BF49E6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872" y="1945156"/>
            <a:ext cx="2104256" cy="2292136"/>
          </a:xfrm>
          <a:prstGeom prst="rect">
            <a:avLst/>
          </a:prstGeom>
        </p:spPr>
      </p:pic>
      <p:pic>
        <p:nvPicPr>
          <p:cNvPr id="6" name="Grafik 5">
            <a:extLst>
              <a:ext uri="{FF2B5EF4-FFF2-40B4-BE49-F238E27FC236}">
                <a16:creationId xmlns:a16="http://schemas.microsoft.com/office/drawing/2014/main" id="{08F0C8C8-6DCC-46D7-A0AE-744416FFCF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719" y="483641"/>
            <a:ext cx="2115713" cy="1161753"/>
          </a:xfrm>
          <a:prstGeom prst="rect">
            <a:avLst/>
          </a:prstGeom>
        </p:spPr>
      </p:pic>
      <p:sp>
        <p:nvSpPr>
          <p:cNvPr id="22" name="Pfeil: gebogen 21">
            <a:extLst>
              <a:ext uri="{FF2B5EF4-FFF2-40B4-BE49-F238E27FC236}">
                <a16:creationId xmlns:a16="http://schemas.microsoft.com/office/drawing/2014/main" id="{34F099D2-1162-46AC-8CF4-B4B66B0BC8DC}"/>
              </a:ext>
            </a:extLst>
          </p:cNvPr>
          <p:cNvSpPr/>
          <p:nvPr/>
        </p:nvSpPr>
        <p:spPr>
          <a:xfrm>
            <a:off x="4408994" y="208634"/>
            <a:ext cx="3011405" cy="1736522"/>
          </a:xfrm>
          <a:prstGeom prst="circularArrow">
            <a:avLst>
              <a:gd name="adj1" fmla="val 5113"/>
              <a:gd name="adj2" fmla="val 1142319"/>
              <a:gd name="adj3" fmla="val 20321813"/>
              <a:gd name="adj4" fmla="val 11520760"/>
              <a:gd name="adj5" fmla="val 12500"/>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w="57150">
                <a:solidFill>
                  <a:schemeClr val="tx1"/>
                </a:solidFill>
              </a:ln>
              <a:solidFill>
                <a:prstClr val="black"/>
              </a:solidFill>
              <a:effectLst/>
              <a:uLnTx/>
              <a:uFillTx/>
              <a:latin typeface="Calibri" panose="020F0502020204030204"/>
              <a:ea typeface="+mn-ea"/>
              <a:cs typeface="+mn-cs"/>
            </a:endParaRPr>
          </a:p>
        </p:txBody>
      </p:sp>
      <p:cxnSp>
        <p:nvCxnSpPr>
          <p:cNvPr id="26" name="Gerade Verbindung mit Pfeil 25">
            <a:extLst>
              <a:ext uri="{FF2B5EF4-FFF2-40B4-BE49-F238E27FC236}">
                <a16:creationId xmlns:a16="http://schemas.microsoft.com/office/drawing/2014/main" id="{B2932329-CB11-4130-83CC-6BA9937BD79B}"/>
              </a:ext>
            </a:extLst>
          </p:cNvPr>
          <p:cNvCxnSpPr>
            <a:cxnSpLocks/>
          </p:cNvCxnSpPr>
          <p:nvPr/>
        </p:nvCxnSpPr>
        <p:spPr>
          <a:xfrm>
            <a:off x="6770426" y="3768806"/>
            <a:ext cx="1163311" cy="680983"/>
          </a:xfrm>
          <a:prstGeom prst="straightConnector1">
            <a:avLst/>
          </a:prstGeom>
          <a:ln w="825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021BC940-C549-4281-809B-34086340273E}"/>
              </a:ext>
            </a:extLst>
          </p:cNvPr>
          <p:cNvCxnSpPr>
            <a:cxnSpLocks/>
          </p:cNvCxnSpPr>
          <p:nvPr/>
        </p:nvCxnSpPr>
        <p:spPr>
          <a:xfrm flipH="1">
            <a:off x="3633296" y="3773441"/>
            <a:ext cx="1062649" cy="643942"/>
          </a:xfrm>
          <a:prstGeom prst="straightConnector1">
            <a:avLst/>
          </a:prstGeom>
          <a:ln w="825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Grafik 11" descr="Ein Bild, das Zeichnung enthält.&#10;&#10;Automatisch generierte Beschreibung">
            <a:extLst>
              <a:ext uri="{FF2B5EF4-FFF2-40B4-BE49-F238E27FC236}">
                <a16:creationId xmlns:a16="http://schemas.microsoft.com/office/drawing/2014/main" id="{F5C8F1F2-CCE2-4AFB-9BBD-93B6621D5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7324" y="268194"/>
            <a:ext cx="1226429" cy="1962780"/>
          </a:xfrm>
          <a:prstGeom prst="rect">
            <a:avLst/>
          </a:prstGeom>
        </p:spPr>
      </p:pic>
      <p:cxnSp>
        <p:nvCxnSpPr>
          <p:cNvPr id="24" name="Gerade Verbindung mit Pfeil 23">
            <a:extLst>
              <a:ext uri="{FF2B5EF4-FFF2-40B4-BE49-F238E27FC236}">
                <a16:creationId xmlns:a16="http://schemas.microsoft.com/office/drawing/2014/main" id="{2D180920-91CB-4934-923D-799B46B38A11}"/>
              </a:ext>
            </a:extLst>
          </p:cNvPr>
          <p:cNvCxnSpPr>
            <a:cxnSpLocks/>
          </p:cNvCxnSpPr>
          <p:nvPr/>
        </p:nvCxnSpPr>
        <p:spPr>
          <a:xfrm flipH="1">
            <a:off x="6711558" y="1697744"/>
            <a:ext cx="1062649" cy="643942"/>
          </a:xfrm>
          <a:prstGeom prst="straightConnector1">
            <a:avLst/>
          </a:prstGeom>
          <a:ln w="825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D8230DE2-26E5-4721-AC40-A454B5DFCEC5}"/>
              </a:ext>
            </a:extLst>
          </p:cNvPr>
          <p:cNvCxnSpPr>
            <a:cxnSpLocks/>
          </p:cNvCxnSpPr>
          <p:nvPr/>
        </p:nvCxnSpPr>
        <p:spPr>
          <a:xfrm>
            <a:off x="3582966" y="1722841"/>
            <a:ext cx="1163311" cy="680983"/>
          </a:xfrm>
          <a:prstGeom prst="straightConnector1">
            <a:avLst/>
          </a:prstGeom>
          <a:ln w="825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Pfeil: gebogen 28">
            <a:extLst>
              <a:ext uri="{FF2B5EF4-FFF2-40B4-BE49-F238E27FC236}">
                <a16:creationId xmlns:a16="http://schemas.microsoft.com/office/drawing/2014/main" id="{F984AA6C-4191-4C90-A714-4E8DA3CF8F43}"/>
              </a:ext>
            </a:extLst>
          </p:cNvPr>
          <p:cNvSpPr/>
          <p:nvPr/>
        </p:nvSpPr>
        <p:spPr>
          <a:xfrm rot="5400000">
            <a:off x="7430181" y="2222989"/>
            <a:ext cx="3011405" cy="1736522"/>
          </a:xfrm>
          <a:prstGeom prst="circularArrow">
            <a:avLst>
              <a:gd name="adj1" fmla="val 5113"/>
              <a:gd name="adj2" fmla="val 1142319"/>
              <a:gd name="adj3" fmla="val 20321813"/>
              <a:gd name="adj4" fmla="val 11520760"/>
              <a:gd name="adj5" fmla="val 12500"/>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w="57150">
                <a:solidFill>
                  <a:schemeClr val="tx1"/>
                </a:solidFill>
              </a:ln>
              <a:solidFill>
                <a:prstClr val="black"/>
              </a:solidFill>
              <a:effectLst/>
              <a:uLnTx/>
              <a:uFillTx/>
              <a:latin typeface="Calibri" panose="020F0502020204030204"/>
              <a:ea typeface="+mn-ea"/>
              <a:cs typeface="+mn-cs"/>
            </a:endParaRPr>
          </a:p>
        </p:txBody>
      </p:sp>
      <p:sp>
        <p:nvSpPr>
          <p:cNvPr id="30" name="Pfeil: gebogen 29">
            <a:extLst>
              <a:ext uri="{FF2B5EF4-FFF2-40B4-BE49-F238E27FC236}">
                <a16:creationId xmlns:a16="http://schemas.microsoft.com/office/drawing/2014/main" id="{4243527B-8BA4-4495-BBF9-54A7E220B256}"/>
              </a:ext>
            </a:extLst>
          </p:cNvPr>
          <p:cNvSpPr/>
          <p:nvPr/>
        </p:nvSpPr>
        <p:spPr>
          <a:xfrm rot="10800000">
            <a:off x="4264150" y="4589666"/>
            <a:ext cx="3011405" cy="1736522"/>
          </a:xfrm>
          <a:prstGeom prst="circularArrow">
            <a:avLst>
              <a:gd name="adj1" fmla="val 5113"/>
              <a:gd name="adj2" fmla="val 1142319"/>
              <a:gd name="adj3" fmla="val 20321813"/>
              <a:gd name="adj4" fmla="val 11520760"/>
              <a:gd name="adj5" fmla="val 12500"/>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w="57150">
                <a:solidFill>
                  <a:schemeClr val="tx1"/>
                </a:solidFill>
              </a:ln>
              <a:solidFill>
                <a:prstClr val="black"/>
              </a:solidFill>
              <a:effectLst/>
              <a:uLnTx/>
              <a:uFillTx/>
              <a:latin typeface="Calibri" panose="020F0502020204030204"/>
              <a:ea typeface="+mn-ea"/>
              <a:cs typeface="+mn-cs"/>
            </a:endParaRPr>
          </a:p>
        </p:txBody>
      </p:sp>
      <p:sp>
        <p:nvSpPr>
          <p:cNvPr id="31" name="Pfeil: gebogen 30">
            <a:extLst>
              <a:ext uri="{FF2B5EF4-FFF2-40B4-BE49-F238E27FC236}">
                <a16:creationId xmlns:a16="http://schemas.microsoft.com/office/drawing/2014/main" id="{09563B0A-ECAF-4142-9D97-1C02B4ACF5EE}"/>
              </a:ext>
            </a:extLst>
          </p:cNvPr>
          <p:cNvSpPr/>
          <p:nvPr/>
        </p:nvSpPr>
        <p:spPr>
          <a:xfrm rot="16200000">
            <a:off x="779406" y="2410258"/>
            <a:ext cx="3011405" cy="1736522"/>
          </a:xfrm>
          <a:prstGeom prst="circularArrow">
            <a:avLst>
              <a:gd name="adj1" fmla="val 5113"/>
              <a:gd name="adj2" fmla="val 1142319"/>
              <a:gd name="adj3" fmla="val 20321813"/>
              <a:gd name="adj4" fmla="val 11520760"/>
              <a:gd name="adj5" fmla="val 12500"/>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w="57150">
                <a:solidFill>
                  <a:schemeClr val="tx1"/>
                </a:solidFill>
              </a:ln>
              <a:solidFill>
                <a:prstClr val="black"/>
              </a:solidFill>
              <a:effectLst/>
              <a:uLnTx/>
              <a:uFillTx/>
              <a:latin typeface="Calibri" panose="020F0502020204030204"/>
              <a:ea typeface="+mn-ea"/>
              <a:cs typeface="+mn-cs"/>
            </a:endParaRPr>
          </a:p>
        </p:txBody>
      </p:sp>
      <p:pic>
        <p:nvPicPr>
          <p:cNvPr id="14" name="Grafik 13" descr="Ein Bild, das Zeichnung enthält.&#10;&#10;Automatisch generierte Beschreibung">
            <a:extLst>
              <a:ext uri="{FF2B5EF4-FFF2-40B4-BE49-F238E27FC236}">
                <a16:creationId xmlns:a16="http://schemas.microsoft.com/office/drawing/2014/main" id="{8B24760C-F257-4EE0-A91F-D61CF804D9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8413" y="4436003"/>
            <a:ext cx="1611095" cy="1611095"/>
          </a:xfrm>
          <a:prstGeom prst="rect">
            <a:avLst/>
          </a:prstGeom>
        </p:spPr>
      </p:pic>
      <p:sp>
        <p:nvSpPr>
          <p:cNvPr id="15" name="Textfeld 14">
            <a:extLst>
              <a:ext uri="{FF2B5EF4-FFF2-40B4-BE49-F238E27FC236}">
                <a16:creationId xmlns:a16="http://schemas.microsoft.com/office/drawing/2014/main" id="{690698EF-354A-41B3-90EE-00D136E1F0B6}"/>
              </a:ext>
            </a:extLst>
          </p:cNvPr>
          <p:cNvSpPr txBox="1"/>
          <p:nvPr/>
        </p:nvSpPr>
        <p:spPr>
          <a:xfrm>
            <a:off x="8003485" y="6033020"/>
            <a:ext cx="864339" cy="400110"/>
          </a:xfrm>
          <a:prstGeom prst="rect">
            <a:avLst/>
          </a:prstGeom>
          <a:noFill/>
        </p:spPr>
        <p:txBody>
          <a:bodyPr wrap="none" rtlCol="0">
            <a:spAutoFit/>
          </a:bodyPr>
          <a:lstStyle/>
          <a:p>
            <a:r>
              <a:rPr lang="de-CH" b="1" dirty="0">
                <a:latin typeface="AkzidenzGrotesk" panose="02000506030000020003" pitchFamily="2" charset="0"/>
              </a:rPr>
              <a:t>Gäste</a:t>
            </a:r>
          </a:p>
        </p:txBody>
      </p:sp>
    </p:spTree>
    <p:extLst>
      <p:ext uri="{BB962C8B-B14F-4D97-AF65-F5344CB8AC3E}">
        <p14:creationId xmlns:p14="http://schemas.microsoft.com/office/powerpoint/2010/main" val="63338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hlinkClick r:id="" action="ppaction://noaction"/>
          </p:cNvPr>
          <p:cNvSpPr/>
          <p:nvPr/>
        </p:nvSpPr>
        <p:spPr>
          <a:xfrm>
            <a:off x="1740322" y="0"/>
            <a:ext cx="3064213" cy="52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1) </a:t>
            </a:r>
            <a:r>
              <a:rPr kumimoji="0" lang="de-CH" sz="1400" b="1" i="0" u="none" strike="noStrike" kern="1200" cap="none" spc="0" normalizeH="0" baseline="0" noProof="0" dirty="0">
                <a:ln>
                  <a:noFill/>
                </a:ln>
                <a:solidFill>
                  <a:prstClr val="black"/>
                </a:solidFill>
                <a:effectLst/>
                <a:uLnTx/>
                <a:uFillTx/>
                <a:latin typeface="Arial" panose="020B0604020202020204"/>
                <a:ea typeface="+mn-ea"/>
                <a:cs typeface="+mn-cs"/>
              </a:rPr>
              <a:t>Fremdkapital-Schnitt</a:t>
            </a:r>
          </a:p>
        </p:txBody>
      </p:sp>
      <p:sp>
        <p:nvSpPr>
          <p:cNvPr id="21" name="Rechteck 20">
            <a:hlinkClick r:id="" action="ppaction://noaction"/>
          </p:cNvPr>
          <p:cNvSpPr/>
          <p:nvPr/>
        </p:nvSpPr>
        <p:spPr>
          <a:xfrm>
            <a:off x="5649943" y="0"/>
            <a:ext cx="3064213" cy="52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2) </a:t>
            </a:r>
            <a:r>
              <a:rPr kumimoji="0" lang="de-CH" sz="1400" b="1" i="0" u="none" strike="noStrike" kern="1200" cap="none" spc="0" normalizeH="0" baseline="0" noProof="0" dirty="0">
                <a:ln>
                  <a:noFill/>
                </a:ln>
                <a:solidFill>
                  <a:prstClr val="black"/>
                </a:solidFill>
                <a:effectLst/>
                <a:uLnTx/>
                <a:uFillTx/>
                <a:latin typeface="Arial" panose="020B0604020202020204"/>
                <a:ea typeface="+mn-ea"/>
                <a:cs typeface="+mn-cs"/>
              </a:rPr>
              <a:t>Kapitalherabsetzung</a:t>
            </a:r>
          </a:p>
        </p:txBody>
      </p:sp>
      <p:sp>
        <p:nvSpPr>
          <p:cNvPr id="44" name="Rechteck 43"/>
          <p:cNvSpPr/>
          <p:nvPr/>
        </p:nvSpPr>
        <p:spPr>
          <a:xfrm>
            <a:off x="1759778" y="525293"/>
            <a:ext cx="3064213" cy="1206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Im Rahmen der Sanierung der BBHAG findet ein Schuldenschnitt der Forderungen der 3. Klasse statt. Die Entscheidung trifft die Gläubigerversammlung. Es folgt ein Nachlassvertrag.</a:t>
            </a:r>
          </a:p>
        </p:txBody>
      </p:sp>
      <p:sp>
        <p:nvSpPr>
          <p:cNvPr id="45" name="Rechteck 44"/>
          <p:cNvSpPr/>
          <p:nvPr/>
        </p:nvSpPr>
        <p:spPr>
          <a:xfrm>
            <a:off x="1759778" y="2644640"/>
            <a:ext cx="3064213" cy="14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Die </a:t>
            </a:r>
            <a:r>
              <a:rPr kumimoji="0" lang="de-CH" sz="1200" b="0" i="0" u="none" strike="noStrike" kern="1200" cap="none" spc="0" normalizeH="0" baseline="0" noProof="0" dirty="0" err="1">
                <a:ln>
                  <a:noFill/>
                </a:ln>
                <a:solidFill>
                  <a:prstClr val="black"/>
                </a:solidFill>
                <a:effectLst/>
                <a:uLnTx/>
                <a:uFillTx/>
                <a:latin typeface="Arial" panose="020B0604020202020204"/>
                <a:ea typeface="+mn-ea"/>
                <a:cs typeface="+mn-cs"/>
              </a:rPr>
              <a:t>Gde</a:t>
            </a: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 als Hauptgläubigerin der BBHAG ist im Fremdkapital-Schnitt betroffen und schreibt ihre Forderungen anteilsmässig ab. Diese Abschreibung belastet die Bücher der </a:t>
            </a:r>
            <a:r>
              <a:rPr kumimoji="0" lang="de-CH" sz="1200" b="0" i="0" u="none" strike="noStrike" kern="1200" cap="none" spc="0" normalizeH="0" baseline="0" noProof="0" dirty="0" err="1">
                <a:ln>
                  <a:noFill/>
                </a:ln>
                <a:solidFill>
                  <a:prstClr val="black"/>
                </a:solidFill>
                <a:effectLst/>
                <a:uLnTx/>
                <a:uFillTx/>
                <a:latin typeface="Arial" panose="020B0604020202020204"/>
                <a:ea typeface="+mn-ea"/>
                <a:cs typeface="+mn-cs"/>
              </a:rPr>
              <a:t>Gde</a:t>
            </a: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46" name="Rechteck 45"/>
          <p:cNvSpPr/>
          <p:nvPr/>
        </p:nvSpPr>
        <p:spPr>
          <a:xfrm>
            <a:off x="1759778" y="4755544"/>
            <a:ext cx="3064213" cy="14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Die Gläubiger der 3. Klasse sind vom Fremdkapital-Schnitt betroffen und schreiben ihre Forderungen anteilsmässig ab.</a:t>
            </a:r>
          </a:p>
        </p:txBody>
      </p:sp>
      <p:sp>
        <p:nvSpPr>
          <p:cNvPr id="52" name="Rechteck 51"/>
          <p:cNvSpPr/>
          <p:nvPr/>
        </p:nvSpPr>
        <p:spPr>
          <a:xfrm>
            <a:off x="5661805" y="525292"/>
            <a:ext cx="3064213" cy="1206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Als weitere Sanierungsmassnahme findet eine Aktienkapitalherabsetzung statt. Damit schreiben die Aktionäre ihre Beteiligung ab. Die Entscheidung trifft die </a:t>
            </a:r>
            <a:r>
              <a:rPr kumimoji="0" lang="de-CH" sz="1200" b="0" i="0" u="none" strike="noStrike" kern="1200" cap="none" spc="0" normalizeH="0" baseline="0" noProof="0" dirty="0" err="1">
                <a:ln>
                  <a:noFill/>
                </a:ln>
                <a:solidFill>
                  <a:prstClr val="black"/>
                </a:solidFill>
                <a:effectLst/>
                <a:uLnTx/>
                <a:uFillTx/>
                <a:latin typeface="Arial" panose="020B0604020202020204"/>
                <a:ea typeface="+mn-ea"/>
                <a:cs typeface="+mn-cs"/>
              </a:rPr>
              <a:t>a.o</a:t>
            </a: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 Generalversammlung. Es folgt eine Statutenanpassung.</a:t>
            </a:r>
          </a:p>
        </p:txBody>
      </p:sp>
      <p:sp>
        <p:nvSpPr>
          <p:cNvPr id="55" name="Rechteck 54"/>
          <p:cNvSpPr/>
          <p:nvPr/>
        </p:nvSpPr>
        <p:spPr>
          <a:xfrm>
            <a:off x="5661805" y="2650430"/>
            <a:ext cx="3064213" cy="14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Die </a:t>
            </a:r>
            <a:r>
              <a:rPr kumimoji="0" lang="de-CH" sz="1200" b="0" i="0" u="none" strike="noStrike" kern="1200" cap="none" spc="0" normalizeH="0" baseline="0" noProof="0" dirty="0" err="1">
                <a:ln>
                  <a:noFill/>
                </a:ln>
                <a:solidFill>
                  <a:prstClr val="black"/>
                </a:solidFill>
                <a:effectLst/>
                <a:uLnTx/>
                <a:uFillTx/>
                <a:latin typeface="Arial" panose="020B0604020202020204"/>
                <a:ea typeface="+mn-ea"/>
                <a:cs typeface="+mn-cs"/>
              </a:rPr>
              <a:t>Gde</a:t>
            </a: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 als Hauptaktionärin der BBHAG ist von der Kapitalherabsetzung betroffen und schreibt ihre Beteiligung anteilsmässig ab. Diese Abschreibung belastet die Bücher der </a:t>
            </a:r>
            <a:r>
              <a:rPr kumimoji="0" lang="de-CH" sz="1200" b="0" i="0" u="none" strike="noStrike" kern="1200" cap="none" spc="0" normalizeH="0" baseline="0" noProof="0" dirty="0" err="1">
                <a:ln>
                  <a:noFill/>
                </a:ln>
                <a:solidFill>
                  <a:prstClr val="black"/>
                </a:solidFill>
                <a:effectLst/>
                <a:uLnTx/>
                <a:uFillTx/>
                <a:latin typeface="Arial" panose="020B0604020202020204"/>
                <a:ea typeface="+mn-ea"/>
                <a:cs typeface="+mn-cs"/>
              </a:rPr>
              <a:t>Gde</a:t>
            </a: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56" name="Rechteck 55"/>
          <p:cNvSpPr/>
          <p:nvPr/>
        </p:nvSpPr>
        <p:spPr>
          <a:xfrm>
            <a:off x="5656313" y="4755544"/>
            <a:ext cx="3064213" cy="14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Sämtliche Aktionäre sind von der Kapitalherabsetzung betroffen und schreiben ihre Beteiligung anteilsmässig ab.</a:t>
            </a:r>
          </a:p>
        </p:txBody>
      </p:sp>
      <p:sp>
        <p:nvSpPr>
          <p:cNvPr id="66" name="Rechteck 65"/>
          <p:cNvSpPr/>
          <p:nvPr/>
        </p:nvSpPr>
        <p:spPr>
          <a:xfrm>
            <a:off x="9966066" y="566413"/>
            <a:ext cx="1485162" cy="1206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sp>
        <p:nvSpPr>
          <p:cNvPr id="67" name="Rechteck 66"/>
          <p:cNvSpPr/>
          <p:nvPr/>
        </p:nvSpPr>
        <p:spPr>
          <a:xfrm>
            <a:off x="9983696" y="2659744"/>
            <a:ext cx="1485162" cy="1206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pic>
        <p:nvPicPr>
          <p:cNvPr id="3" name="Grafik 2"/>
          <p:cNvPicPr>
            <a:picLocks noChangeAspect="1"/>
          </p:cNvPicPr>
          <p:nvPr/>
        </p:nvPicPr>
        <p:blipFill>
          <a:blip r:embed="rId2"/>
          <a:stretch>
            <a:fillRect/>
          </a:stretch>
        </p:blipFill>
        <p:spPr>
          <a:xfrm>
            <a:off x="9822814" y="1731521"/>
            <a:ext cx="1644538" cy="820288"/>
          </a:xfrm>
          <a:prstGeom prst="rect">
            <a:avLst/>
          </a:prstGeom>
        </p:spPr>
      </p:pic>
      <p:pic>
        <p:nvPicPr>
          <p:cNvPr id="4" name="Grafik 3"/>
          <p:cNvPicPr>
            <a:picLocks noChangeAspect="1"/>
          </p:cNvPicPr>
          <p:nvPr/>
        </p:nvPicPr>
        <p:blipFill>
          <a:blip r:embed="rId3"/>
          <a:stretch>
            <a:fillRect/>
          </a:stretch>
        </p:blipFill>
        <p:spPr>
          <a:xfrm>
            <a:off x="9886378" y="3854492"/>
            <a:ext cx="1644538" cy="863878"/>
          </a:xfrm>
          <a:prstGeom prst="rect">
            <a:avLst/>
          </a:prstGeom>
        </p:spPr>
      </p:pic>
      <p:sp>
        <p:nvSpPr>
          <p:cNvPr id="27" name="Rechteck 26">
            <a:hlinkClick r:id="" action="ppaction://noaction"/>
          </p:cNvPr>
          <p:cNvSpPr/>
          <p:nvPr/>
        </p:nvSpPr>
        <p:spPr>
          <a:xfrm>
            <a:off x="9511691" y="12309"/>
            <a:ext cx="2680309" cy="52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3) </a:t>
            </a:r>
            <a:r>
              <a:rPr kumimoji="0" lang="de-CH" sz="1400" b="1" i="0" u="none" strike="noStrike" kern="1200" cap="none" spc="0" normalizeH="0" baseline="0" noProof="0" dirty="0">
                <a:ln>
                  <a:noFill/>
                </a:ln>
                <a:solidFill>
                  <a:prstClr val="black"/>
                </a:solidFill>
                <a:effectLst/>
                <a:uLnTx/>
                <a:uFillTx/>
                <a:latin typeface="Arial" panose="020B0604020202020204"/>
                <a:ea typeface="+mn-ea"/>
                <a:cs typeface="+mn-cs"/>
              </a:rPr>
              <a:t>Neue Ausgangslage</a:t>
            </a:r>
          </a:p>
        </p:txBody>
      </p:sp>
      <p:sp>
        <p:nvSpPr>
          <p:cNvPr id="2" name="Rechteck 1"/>
          <p:cNvSpPr/>
          <p:nvPr/>
        </p:nvSpPr>
        <p:spPr>
          <a:xfrm>
            <a:off x="0" y="12309"/>
            <a:ext cx="12192000" cy="6845691"/>
          </a:xfrm>
          <a:prstGeom prst="rect">
            <a:avLst/>
          </a:prstGeom>
          <a:noFill/>
          <a:ln w="165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Grafik 4"/>
          <p:cNvPicPr>
            <a:picLocks noChangeAspect="1"/>
          </p:cNvPicPr>
          <p:nvPr/>
        </p:nvPicPr>
        <p:blipFill>
          <a:blip r:embed="rId4"/>
          <a:stretch>
            <a:fillRect/>
          </a:stretch>
        </p:blipFill>
        <p:spPr>
          <a:xfrm>
            <a:off x="1794207" y="1730503"/>
            <a:ext cx="3392108" cy="844065"/>
          </a:xfrm>
          <a:prstGeom prst="rect">
            <a:avLst/>
          </a:prstGeom>
        </p:spPr>
      </p:pic>
      <p:pic>
        <p:nvPicPr>
          <p:cNvPr id="6" name="Grafik 5"/>
          <p:cNvPicPr>
            <a:picLocks noChangeAspect="1"/>
          </p:cNvPicPr>
          <p:nvPr/>
        </p:nvPicPr>
        <p:blipFill>
          <a:blip r:embed="rId5"/>
          <a:stretch>
            <a:fillRect/>
          </a:stretch>
        </p:blipFill>
        <p:spPr>
          <a:xfrm>
            <a:off x="1847504" y="3842120"/>
            <a:ext cx="3396071" cy="836139"/>
          </a:xfrm>
          <a:prstGeom prst="rect">
            <a:avLst/>
          </a:prstGeom>
        </p:spPr>
      </p:pic>
      <p:pic>
        <p:nvPicPr>
          <p:cNvPr id="7" name="Grafik 6"/>
          <p:cNvPicPr>
            <a:picLocks noChangeAspect="1"/>
          </p:cNvPicPr>
          <p:nvPr/>
        </p:nvPicPr>
        <p:blipFill>
          <a:blip r:embed="rId6"/>
          <a:stretch>
            <a:fillRect/>
          </a:stretch>
        </p:blipFill>
        <p:spPr>
          <a:xfrm>
            <a:off x="1835771" y="5919400"/>
            <a:ext cx="3392108" cy="844065"/>
          </a:xfrm>
          <a:prstGeom prst="rect">
            <a:avLst/>
          </a:prstGeom>
        </p:spPr>
      </p:pic>
      <p:pic>
        <p:nvPicPr>
          <p:cNvPr id="9" name="Grafik 8"/>
          <p:cNvPicPr>
            <a:picLocks noChangeAspect="1"/>
          </p:cNvPicPr>
          <p:nvPr/>
        </p:nvPicPr>
        <p:blipFill>
          <a:blip r:embed="rId7"/>
          <a:stretch>
            <a:fillRect/>
          </a:stretch>
        </p:blipFill>
        <p:spPr>
          <a:xfrm>
            <a:off x="5736518" y="3831872"/>
            <a:ext cx="3392108" cy="800474"/>
          </a:xfrm>
          <a:prstGeom prst="rect">
            <a:avLst/>
          </a:prstGeom>
        </p:spPr>
      </p:pic>
      <p:pic>
        <p:nvPicPr>
          <p:cNvPr id="10" name="Grafik 9"/>
          <p:cNvPicPr>
            <a:picLocks noChangeAspect="1"/>
          </p:cNvPicPr>
          <p:nvPr/>
        </p:nvPicPr>
        <p:blipFill>
          <a:blip r:embed="rId8"/>
          <a:stretch>
            <a:fillRect/>
          </a:stretch>
        </p:blipFill>
        <p:spPr>
          <a:xfrm>
            <a:off x="5772754" y="5918572"/>
            <a:ext cx="3392108" cy="804437"/>
          </a:xfrm>
          <a:prstGeom prst="rect">
            <a:avLst/>
          </a:prstGeom>
        </p:spPr>
      </p:pic>
      <p:pic>
        <p:nvPicPr>
          <p:cNvPr id="11" name="Grafik 10"/>
          <p:cNvPicPr>
            <a:picLocks noChangeAspect="1"/>
          </p:cNvPicPr>
          <p:nvPr/>
        </p:nvPicPr>
        <p:blipFill>
          <a:blip r:embed="rId9"/>
          <a:stretch>
            <a:fillRect/>
          </a:stretch>
        </p:blipFill>
        <p:spPr>
          <a:xfrm>
            <a:off x="5746317" y="1742391"/>
            <a:ext cx="3392108" cy="812362"/>
          </a:xfrm>
          <a:prstGeom prst="rect">
            <a:avLst/>
          </a:prstGeom>
        </p:spPr>
      </p:pic>
    </p:spTree>
    <p:extLst>
      <p:ext uri="{BB962C8B-B14F-4D97-AF65-F5344CB8AC3E}">
        <p14:creationId xmlns:p14="http://schemas.microsoft.com/office/powerpoint/2010/main" val="2237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740322" y="0"/>
            <a:ext cx="4504322" cy="52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400" b="0" i="0" u="none" strike="noStrike" kern="1200" cap="none" spc="0" normalizeH="0" baseline="0" noProof="0" dirty="0">
                <a:ln>
                  <a:noFill/>
                </a:ln>
                <a:solidFill>
                  <a:prstClr val="black"/>
                </a:solidFill>
                <a:effectLst/>
                <a:uLnTx/>
                <a:uFillTx/>
                <a:latin typeface="Arial" panose="020B0604020202020204"/>
                <a:ea typeface="+mn-ea"/>
                <a:cs typeface="+mn-cs"/>
              </a:rPr>
              <a:t>3)</a:t>
            </a:r>
            <a:r>
              <a:rPr kumimoji="0" lang="de-CH"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de-CH" sz="2000" b="1" i="0" u="none" strike="noStrike" kern="1200" cap="none" spc="0" normalizeH="0" baseline="0" noProof="0" dirty="0">
                <a:ln>
                  <a:noFill/>
                </a:ln>
                <a:solidFill>
                  <a:prstClr val="black"/>
                </a:solidFill>
                <a:effectLst/>
                <a:uLnTx/>
                <a:uFillTx/>
                <a:latin typeface="Arial" panose="020B0604020202020204"/>
                <a:ea typeface="+mn-ea"/>
                <a:cs typeface="+mn-cs"/>
              </a:rPr>
              <a:t>Neue Ausgangslage</a:t>
            </a:r>
          </a:p>
        </p:txBody>
      </p:sp>
      <p:sp>
        <p:nvSpPr>
          <p:cNvPr id="19" name="Rechteck 18"/>
          <p:cNvSpPr/>
          <p:nvPr/>
        </p:nvSpPr>
        <p:spPr>
          <a:xfrm>
            <a:off x="1845146" y="552407"/>
            <a:ext cx="823618" cy="20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sp>
        <p:nvSpPr>
          <p:cNvPr id="20" name="Rechteck 19"/>
          <p:cNvSpPr/>
          <p:nvPr/>
        </p:nvSpPr>
        <p:spPr>
          <a:xfrm>
            <a:off x="1845146" y="2686007"/>
            <a:ext cx="823618" cy="20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sp>
        <p:nvSpPr>
          <p:cNvPr id="12" name="Rechteck 11" hidden="1"/>
          <p:cNvSpPr/>
          <p:nvPr/>
        </p:nvSpPr>
        <p:spPr>
          <a:xfrm>
            <a:off x="0" y="559403"/>
            <a:ext cx="12192000" cy="2059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hteck 12" hidden="1"/>
          <p:cNvSpPr/>
          <p:nvPr/>
        </p:nvSpPr>
        <p:spPr>
          <a:xfrm>
            <a:off x="0" y="2653266"/>
            <a:ext cx="12192000" cy="2066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hteck 13"/>
          <p:cNvSpPr/>
          <p:nvPr/>
        </p:nvSpPr>
        <p:spPr>
          <a:xfrm>
            <a:off x="2194" y="4767402"/>
            <a:ext cx="12192000" cy="209305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hteck 9"/>
          <p:cNvSpPr/>
          <p:nvPr/>
        </p:nvSpPr>
        <p:spPr>
          <a:xfrm>
            <a:off x="7442791" y="0"/>
            <a:ext cx="4749210" cy="52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400" b="0" i="0" u="none" strike="noStrike" kern="1200" cap="none" spc="0" normalizeH="0" baseline="0" noProof="0" dirty="0">
                <a:ln>
                  <a:noFill/>
                </a:ln>
                <a:solidFill>
                  <a:prstClr val="black"/>
                </a:solidFill>
                <a:effectLst/>
                <a:uLnTx/>
                <a:uFillTx/>
                <a:latin typeface="Arial" panose="020B0604020202020204"/>
                <a:ea typeface="+mn-ea"/>
                <a:cs typeface="+mn-cs"/>
                <a:sym typeface="Wingdings" panose="05000000000000000000" pitchFamily="2" charset="2"/>
              </a:rPr>
              <a:t></a:t>
            </a:r>
            <a:r>
              <a:rPr kumimoji="0" lang="de-CH"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de-CH"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de-CH" sz="2000" b="1" i="0" u="none" strike="noStrike" kern="1200" cap="none" spc="0" normalizeH="0" baseline="0" noProof="0" dirty="0">
                <a:ln>
                  <a:noFill/>
                </a:ln>
                <a:solidFill>
                  <a:prstClr val="black"/>
                </a:solidFill>
                <a:effectLst/>
                <a:uLnTx/>
                <a:uFillTx/>
                <a:latin typeface="Arial" panose="020B0604020202020204"/>
                <a:ea typeface="+mn-ea"/>
                <a:cs typeface="+mn-cs"/>
              </a:rPr>
              <a:t>Vermögensübertragung</a:t>
            </a:r>
          </a:p>
        </p:txBody>
      </p:sp>
      <p:sp>
        <p:nvSpPr>
          <p:cNvPr id="15" name="Rechteck 14"/>
          <p:cNvSpPr/>
          <p:nvPr/>
        </p:nvSpPr>
        <p:spPr>
          <a:xfrm>
            <a:off x="7527852" y="522532"/>
            <a:ext cx="823618" cy="20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sp>
        <p:nvSpPr>
          <p:cNvPr id="16" name="Rechteck 15"/>
          <p:cNvSpPr/>
          <p:nvPr/>
        </p:nvSpPr>
        <p:spPr>
          <a:xfrm>
            <a:off x="7527852" y="2656132"/>
            <a:ext cx="823618" cy="20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grpSp>
        <p:nvGrpSpPr>
          <p:cNvPr id="23" name="Gruppieren 22"/>
          <p:cNvGrpSpPr/>
          <p:nvPr/>
        </p:nvGrpSpPr>
        <p:grpSpPr>
          <a:xfrm>
            <a:off x="2410054" y="592677"/>
            <a:ext cx="3989298" cy="1936201"/>
            <a:chOff x="6601790" y="715125"/>
            <a:chExt cx="2529231" cy="1227559"/>
          </a:xfrm>
        </p:grpSpPr>
        <p:grpSp>
          <p:nvGrpSpPr>
            <p:cNvPr id="29" name="Gruppieren 28"/>
            <p:cNvGrpSpPr/>
            <p:nvPr/>
          </p:nvGrpSpPr>
          <p:grpSpPr>
            <a:xfrm>
              <a:off x="6601790" y="715125"/>
              <a:ext cx="2529231" cy="1227559"/>
              <a:chOff x="4838902" y="1186372"/>
              <a:chExt cx="2529231" cy="1227559"/>
            </a:xfrm>
          </p:grpSpPr>
          <p:sp>
            <p:nvSpPr>
              <p:cNvPr id="31" name="Freihandform 30"/>
              <p:cNvSpPr/>
              <p:nvPr/>
            </p:nvSpPr>
            <p:spPr>
              <a:xfrm>
                <a:off x="4931322" y="1488531"/>
                <a:ext cx="2340000" cy="25400"/>
              </a:xfrm>
              <a:custGeom>
                <a:avLst/>
                <a:gdLst>
                  <a:gd name="connsiteX0" fmla="*/ 0 w 2933700"/>
                  <a:gd name="connsiteY0" fmla="*/ 25400 h 25400"/>
                  <a:gd name="connsiteX1" fmla="*/ 330200 w 2933700"/>
                  <a:gd name="connsiteY1" fmla="*/ 0 h 25400"/>
                  <a:gd name="connsiteX2" fmla="*/ 2933700 w 2933700"/>
                  <a:gd name="connsiteY2" fmla="*/ 12700 h 25400"/>
                </a:gdLst>
                <a:ahLst/>
                <a:cxnLst>
                  <a:cxn ang="0">
                    <a:pos x="connsiteX0" y="connsiteY0"/>
                  </a:cxn>
                  <a:cxn ang="0">
                    <a:pos x="connsiteX1" y="connsiteY1"/>
                  </a:cxn>
                  <a:cxn ang="0">
                    <a:pos x="connsiteX2" y="connsiteY2"/>
                  </a:cxn>
                </a:cxnLst>
                <a:rect l="l" t="t" r="r" b="b"/>
                <a:pathLst>
                  <a:path w="2933700" h="25400">
                    <a:moveTo>
                      <a:pt x="0" y="25400"/>
                    </a:moveTo>
                    <a:lnTo>
                      <a:pt x="330200" y="0"/>
                    </a:lnTo>
                    <a:lnTo>
                      <a:pt x="2933700" y="12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2" name="Grafik 31"/>
              <p:cNvPicPr>
                <a:picLocks noChangeAspect="1"/>
              </p:cNvPicPr>
              <p:nvPr/>
            </p:nvPicPr>
            <p:blipFill>
              <a:blip r:embed="rId2"/>
              <a:stretch>
                <a:fillRect/>
              </a:stretch>
            </p:blipFill>
            <p:spPr>
              <a:xfrm>
                <a:off x="4838902" y="1188840"/>
                <a:ext cx="886384" cy="401137"/>
              </a:xfrm>
              <a:prstGeom prst="rect">
                <a:avLst/>
              </a:prstGeom>
            </p:spPr>
          </p:pic>
          <p:pic>
            <p:nvPicPr>
              <p:cNvPr id="33" name="Grafik 32"/>
              <p:cNvPicPr>
                <a:picLocks noChangeAspect="1"/>
              </p:cNvPicPr>
              <p:nvPr/>
            </p:nvPicPr>
            <p:blipFill>
              <a:blip r:embed="rId3"/>
              <a:stretch>
                <a:fillRect/>
              </a:stretch>
            </p:blipFill>
            <p:spPr>
              <a:xfrm>
                <a:off x="6327700" y="1186372"/>
                <a:ext cx="1040433" cy="400664"/>
              </a:xfrm>
              <a:prstGeom prst="rect">
                <a:avLst/>
              </a:prstGeom>
            </p:spPr>
          </p:pic>
          <p:sp>
            <p:nvSpPr>
              <p:cNvPr id="34" name="Freihandform 33"/>
              <p:cNvSpPr/>
              <p:nvPr/>
            </p:nvSpPr>
            <p:spPr>
              <a:xfrm>
                <a:off x="6101322" y="1513931"/>
                <a:ext cx="52856" cy="900000"/>
              </a:xfrm>
              <a:custGeom>
                <a:avLst/>
                <a:gdLst>
                  <a:gd name="connsiteX0" fmla="*/ 0 w 52856"/>
                  <a:gd name="connsiteY0" fmla="*/ 0 h 1130300"/>
                  <a:gd name="connsiteX1" fmla="*/ 50800 w 52856"/>
                  <a:gd name="connsiteY1" fmla="*/ 596900 h 1130300"/>
                  <a:gd name="connsiteX2" fmla="*/ 38100 w 52856"/>
                  <a:gd name="connsiteY2" fmla="*/ 1130300 h 1130300"/>
                </a:gdLst>
                <a:ahLst/>
                <a:cxnLst>
                  <a:cxn ang="0">
                    <a:pos x="connsiteX0" y="connsiteY0"/>
                  </a:cxn>
                  <a:cxn ang="0">
                    <a:pos x="connsiteX1" y="connsiteY1"/>
                  </a:cxn>
                  <a:cxn ang="0">
                    <a:pos x="connsiteX2" y="connsiteY2"/>
                  </a:cxn>
                </a:cxnLst>
                <a:rect l="l" t="t" r="r" b="b"/>
                <a:pathLst>
                  <a:path w="52856" h="1130300">
                    <a:moveTo>
                      <a:pt x="0" y="0"/>
                    </a:moveTo>
                    <a:cubicBezTo>
                      <a:pt x="22225" y="204258"/>
                      <a:pt x="44450" y="408517"/>
                      <a:pt x="50800" y="596900"/>
                    </a:cubicBezTo>
                    <a:cubicBezTo>
                      <a:pt x="57150" y="785283"/>
                      <a:pt x="47625" y="957791"/>
                      <a:pt x="38100" y="1130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0" name="Textfeld 29"/>
            <p:cNvSpPr txBox="1"/>
            <p:nvPr/>
          </p:nvSpPr>
          <p:spPr>
            <a:xfrm>
              <a:off x="7526961" y="729854"/>
              <a:ext cx="671958" cy="2146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FFCC00"/>
                  </a:solidFill>
                  <a:effectLst/>
                  <a:uLnTx/>
                  <a:uFillTx/>
                  <a:latin typeface="Arial" panose="020B0604020202020204"/>
                  <a:ea typeface="+mn-ea"/>
                  <a:cs typeface="+mn-cs"/>
                </a:rPr>
                <a:t>neu</a:t>
              </a:r>
              <a:endParaRPr kumimoji="0" lang="de-CH" sz="1100" b="0" i="0" u="none" strike="noStrike" kern="1200" cap="none" spc="0" normalizeH="0" baseline="0" noProof="0" dirty="0">
                <a:ln>
                  <a:noFill/>
                </a:ln>
                <a:solidFill>
                  <a:srgbClr val="FFCC00"/>
                </a:solidFill>
                <a:effectLst/>
                <a:uLnTx/>
                <a:uFillTx/>
                <a:latin typeface="Arial" panose="020B0604020202020204"/>
                <a:ea typeface="+mn-ea"/>
                <a:cs typeface="+mn-cs"/>
              </a:endParaRPr>
            </a:p>
          </p:txBody>
        </p:sp>
      </p:grpSp>
      <p:sp>
        <p:nvSpPr>
          <p:cNvPr id="25" name="Rechteck 24"/>
          <p:cNvSpPr/>
          <p:nvPr/>
        </p:nvSpPr>
        <p:spPr>
          <a:xfrm>
            <a:off x="4638440" y="1908073"/>
            <a:ext cx="1487688" cy="244163"/>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rPr>
              <a:t>AK</a:t>
            </a:r>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 name="Rechteck 25"/>
          <p:cNvSpPr/>
          <p:nvPr/>
        </p:nvSpPr>
        <p:spPr>
          <a:xfrm>
            <a:off x="2832029" y="1286630"/>
            <a:ext cx="1488180" cy="4608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Arial" panose="020B0604020202020204"/>
                <a:ea typeface="+mn-ea"/>
                <a:cs typeface="+mn-cs"/>
              </a:rPr>
              <a:t>Umlauf</a:t>
            </a:r>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35" name="Gruppieren 34"/>
          <p:cNvGrpSpPr/>
          <p:nvPr/>
        </p:nvGrpSpPr>
        <p:grpSpPr>
          <a:xfrm>
            <a:off x="8095109" y="582401"/>
            <a:ext cx="3884977" cy="1885569"/>
            <a:chOff x="6209091" y="1686818"/>
            <a:chExt cx="2529231" cy="1227559"/>
          </a:xfrm>
        </p:grpSpPr>
        <p:grpSp>
          <p:nvGrpSpPr>
            <p:cNvPr id="36" name="Gruppieren 35"/>
            <p:cNvGrpSpPr/>
            <p:nvPr/>
          </p:nvGrpSpPr>
          <p:grpSpPr>
            <a:xfrm>
              <a:off x="6209091" y="1686818"/>
              <a:ext cx="2529231" cy="1227559"/>
              <a:chOff x="6601790" y="715125"/>
              <a:chExt cx="2529231" cy="1227559"/>
            </a:xfrm>
          </p:grpSpPr>
          <p:grpSp>
            <p:nvGrpSpPr>
              <p:cNvPr id="44" name="Gruppieren 43"/>
              <p:cNvGrpSpPr/>
              <p:nvPr/>
            </p:nvGrpSpPr>
            <p:grpSpPr>
              <a:xfrm>
                <a:off x="6601790" y="715125"/>
                <a:ext cx="2529231" cy="1227559"/>
                <a:chOff x="4838902" y="1186372"/>
                <a:chExt cx="2529231" cy="1227559"/>
              </a:xfrm>
            </p:grpSpPr>
            <p:sp>
              <p:nvSpPr>
                <p:cNvPr id="46" name="Freihandform 45"/>
                <p:cNvSpPr/>
                <p:nvPr/>
              </p:nvSpPr>
              <p:spPr>
                <a:xfrm>
                  <a:off x="4931322" y="1488531"/>
                  <a:ext cx="2340000" cy="25400"/>
                </a:xfrm>
                <a:custGeom>
                  <a:avLst/>
                  <a:gdLst>
                    <a:gd name="connsiteX0" fmla="*/ 0 w 2933700"/>
                    <a:gd name="connsiteY0" fmla="*/ 25400 h 25400"/>
                    <a:gd name="connsiteX1" fmla="*/ 330200 w 2933700"/>
                    <a:gd name="connsiteY1" fmla="*/ 0 h 25400"/>
                    <a:gd name="connsiteX2" fmla="*/ 2933700 w 2933700"/>
                    <a:gd name="connsiteY2" fmla="*/ 12700 h 25400"/>
                  </a:gdLst>
                  <a:ahLst/>
                  <a:cxnLst>
                    <a:cxn ang="0">
                      <a:pos x="connsiteX0" y="connsiteY0"/>
                    </a:cxn>
                    <a:cxn ang="0">
                      <a:pos x="connsiteX1" y="connsiteY1"/>
                    </a:cxn>
                    <a:cxn ang="0">
                      <a:pos x="connsiteX2" y="connsiteY2"/>
                    </a:cxn>
                  </a:cxnLst>
                  <a:rect l="l" t="t" r="r" b="b"/>
                  <a:pathLst>
                    <a:path w="2933700" h="25400">
                      <a:moveTo>
                        <a:pt x="0" y="25400"/>
                      </a:moveTo>
                      <a:lnTo>
                        <a:pt x="330200" y="0"/>
                      </a:lnTo>
                      <a:lnTo>
                        <a:pt x="2933700" y="12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7" name="Grafik 46"/>
                <p:cNvPicPr>
                  <a:picLocks noChangeAspect="1"/>
                </p:cNvPicPr>
                <p:nvPr/>
              </p:nvPicPr>
              <p:blipFill>
                <a:blip r:embed="rId2"/>
                <a:stretch>
                  <a:fillRect/>
                </a:stretch>
              </p:blipFill>
              <p:spPr>
                <a:xfrm>
                  <a:off x="4838902" y="1188840"/>
                  <a:ext cx="886384" cy="401137"/>
                </a:xfrm>
                <a:prstGeom prst="rect">
                  <a:avLst/>
                </a:prstGeom>
              </p:spPr>
            </p:pic>
            <p:pic>
              <p:nvPicPr>
                <p:cNvPr id="48" name="Grafik 47"/>
                <p:cNvPicPr>
                  <a:picLocks noChangeAspect="1"/>
                </p:cNvPicPr>
                <p:nvPr/>
              </p:nvPicPr>
              <p:blipFill>
                <a:blip r:embed="rId3"/>
                <a:stretch>
                  <a:fillRect/>
                </a:stretch>
              </p:blipFill>
              <p:spPr>
                <a:xfrm>
                  <a:off x="6327700" y="1186372"/>
                  <a:ext cx="1040433" cy="400664"/>
                </a:xfrm>
                <a:prstGeom prst="rect">
                  <a:avLst/>
                </a:prstGeom>
              </p:spPr>
            </p:pic>
            <p:sp>
              <p:nvSpPr>
                <p:cNvPr id="49" name="Freihandform 48"/>
                <p:cNvSpPr/>
                <p:nvPr/>
              </p:nvSpPr>
              <p:spPr>
                <a:xfrm>
                  <a:off x="6101322" y="1513931"/>
                  <a:ext cx="52856" cy="900000"/>
                </a:xfrm>
                <a:custGeom>
                  <a:avLst/>
                  <a:gdLst>
                    <a:gd name="connsiteX0" fmla="*/ 0 w 52856"/>
                    <a:gd name="connsiteY0" fmla="*/ 0 h 1130300"/>
                    <a:gd name="connsiteX1" fmla="*/ 50800 w 52856"/>
                    <a:gd name="connsiteY1" fmla="*/ 596900 h 1130300"/>
                    <a:gd name="connsiteX2" fmla="*/ 38100 w 52856"/>
                    <a:gd name="connsiteY2" fmla="*/ 1130300 h 1130300"/>
                  </a:gdLst>
                  <a:ahLst/>
                  <a:cxnLst>
                    <a:cxn ang="0">
                      <a:pos x="connsiteX0" y="connsiteY0"/>
                    </a:cxn>
                    <a:cxn ang="0">
                      <a:pos x="connsiteX1" y="connsiteY1"/>
                    </a:cxn>
                    <a:cxn ang="0">
                      <a:pos x="connsiteX2" y="connsiteY2"/>
                    </a:cxn>
                  </a:cxnLst>
                  <a:rect l="l" t="t" r="r" b="b"/>
                  <a:pathLst>
                    <a:path w="52856" h="1130300">
                      <a:moveTo>
                        <a:pt x="0" y="0"/>
                      </a:moveTo>
                      <a:cubicBezTo>
                        <a:pt x="22225" y="204258"/>
                        <a:pt x="44450" y="408517"/>
                        <a:pt x="50800" y="596900"/>
                      </a:cubicBezTo>
                      <a:cubicBezTo>
                        <a:pt x="57150" y="785283"/>
                        <a:pt x="47625" y="957791"/>
                        <a:pt x="38100" y="1130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5" name="Textfeld 44"/>
              <p:cNvSpPr txBox="1"/>
              <p:nvPr/>
            </p:nvSpPr>
            <p:spPr>
              <a:xfrm>
                <a:off x="7526961" y="729854"/>
                <a:ext cx="671958" cy="2204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FFCC00"/>
                    </a:solidFill>
                    <a:effectLst/>
                    <a:uLnTx/>
                    <a:uFillTx/>
                    <a:latin typeface="Arial" panose="020B0604020202020204"/>
                    <a:ea typeface="+mn-ea"/>
                    <a:cs typeface="+mn-cs"/>
                  </a:rPr>
                  <a:t>neu</a:t>
                </a:r>
                <a:endParaRPr kumimoji="0" lang="de-CH" sz="1100" b="0" i="0" u="none" strike="noStrike" kern="1200" cap="none" spc="0" normalizeH="0" baseline="0" noProof="0" dirty="0">
                  <a:ln>
                    <a:noFill/>
                  </a:ln>
                  <a:solidFill>
                    <a:srgbClr val="FFCC00"/>
                  </a:solidFill>
                  <a:effectLst/>
                  <a:uLnTx/>
                  <a:uFillTx/>
                  <a:latin typeface="Arial" panose="020B0604020202020204"/>
                  <a:ea typeface="+mn-ea"/>
                  <a:cs typeface="+mn-cs"/>
                </a:endParaRPr>
              </a:p>
            </p:txBody>
          </p:sp>
        </p:grpSp>
        <p:sp>
          <p:nvSpPr>
            <p:cNvPr id="37" name="Rechteck 36"/>
            <p:cNvSpPr/>
            <p:nvPr/>
          </p:nvSpPr>
          <p:spPr>
            <a:xfrm>
              <a:off x="6476625" y="2126787"/>
              <a:ext cx="943512" cy="300032"/>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Arial" panose="020B0604020202020204"/>
                  <a:ea typeface="+mn-ea"/>
                  <a:cs typeface="+mn-cs"/>
                </a:rPr>
                <a:t>Umlauf</a:t>
              </a:r>
            </a:p>
          </p:txBody>
        </p:sp>
        <p:sp>
          <p:nvSpPr>
            <p:cNvPr id="42" name="Rechteck 41"/>
            <p:cNvSpPr/>
            <p:nvPr/>
          </p:nvSpPr>
          <p:spPr>
            <a:xfrm>
              <a:off x="7623046" y="2128398"/>
              <a:ext cx="943200" cy="1548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rPr>
                <a:t>AK</a:t>
              </a:r>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 name="Rechteck 42"/>
            <p:cNvSpPr/>
            <p:nvPr/>
          </p:nvSpPr>
          <p:spPr>
            <a:xfrm>
              <a:off x="7629471" y="2319732"/>
              <a:ext cx="943200" cy="107087"/>
            </a:xfrm>
            <a:prstGeom prst="rect">
              <a:avLst/>
            </a:prstGeom>
            <a:solidFill>
              <a:srgbClr val="4FA929"/>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rPr>
                <a:t>Erfolg</a:t>
              </a:r>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51" name="Gruppieren 50"/>
          <p:cNvGrpSpPr/>
          <p:nvPr/>
        </p:nvGrpSpPr>
        <p:grpSpPr>
          <a:xfrm>
            <a:off x="2457388" y="2752875"/>
            <a:ext cx="3941964" cy="1913227"/>
            <a:chOff x="6601790" y="715125"/>
            <a:chExt cx="2529231" cy="1227559"/>
          </a:xfrm>
        </p:grpSpPr>
        <p:grpSp>
          <p:nvGrpSpPr>
            <p:cNvPr id="56" name="Gruppieren 55"/>
            <p:cNvGrpSpPr/>
            <p:nvPr/>
          </p:nvGrpSpPr>
          <p:grpSpPr>
            <a:xfrm>
              <a:off x="6601790" y="715125"/>
              <a:ext cx="2529231" cy="1227559"/>
              <a:chOff x="4838902" y="1186372"/>
              <a:chExt cx="2529231" cy="1227559"/>
            </a:xfrm>
          </p:grpSpPr>
          <p:sp>
            <p:nvSpPr>
              <p:cNvPr id="58" name="Freihandform 57"/>
              <p:cNvSpPr/>
              <p:nvPr/>
            </p:nvSpPr>
            <p:spPr>
              <a:xfrm>
                <a:off x="4931322" y="1488531"/>
                <a:ext cx="2340000" cy="25400"/>
              </a:xfrm>
              <a:custGeom>
                <a:avLst/>
                <a:gdLst>
                  <a:gd name="connsiteX0" fmla="*/ 0 w 2933700"/>
                  <a:gd name="connsiteY0" fmla="*/ 25400 h 25400"/>
                  <a:gd name="connsiteX1" fmla="*/ 330200 w 2933700"/>
                  <a:gd name="connsiteY1" fmla="*/ 0 h 25400"/>
                  <a:gd name="connsiteX2" fmla="*/ 2933700 w 2933700"/>
                  <a:gd name="connsiteY2" fmla="*/ 12700 h 25400"/>
                </a:gdLst>
                <a:ahLst/>
                <a:cxnLst>
                  <a:cxn ang="0">
                    <a:pos x="connsiteX0" y="connsiteY0"/>
                  </a:cxn>
                  <a:cxn ang="0">
                    <a:pos x="connsiteX1" y="connsiteY1"/>
                  </a:cxn>
                  <a:cxn ang="0">
                    <a:pos x="connsiteX2" y="connsiteY2"/>
                  </a:cxn>
                </a:cxnLst>
                <a:rect l="l" t="t" r="r" b="b"/>
                <a:pathLst>
                  <a:path w="2933700" h="25400">
                    <a:moveTo>
                      <a:pt x="0" y="25400"/>
                    </a:moveTo>
                    <a:lnTo>
                      <a:pt x="330200" y="0"/>
                    </a:lnTo>
                    <a:lnTo>
                      <a:pt x="2933700" y="12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9" name="Grafik 58"/>
              <p:cNvPicPr>
                <a:picLocks noChangeAspect="1"/>
              </p:cNvPicPr>
              <p:nvPr/>
            </p:nvPicPr>
            <p:blipFill>
              <a:blip r:embed="rId2"/>
              <a:stretch>
                <a:fillRect/>
              </a:stretch>
            </p:blipFill>
            <p:spPr>
              <a:xfrm>
                <a:off x="4838902" y="1188840"/>
                <a:ext cx="886384" cy="401137"/>
              </a:xfrm>
              <a:prstGeom prst="rect">
                <a:avLst/>
              </a:prstGeom>
            </p:spPr>
          </p:pic>
          <p:pic>
            <p:nvPicPr>
              <p:cNvPr id="60" name="Grafik 59"/>
              <p:cNvPicPr>
                <a:picLocks noChangeAspect="1"/>
              </p:cNvPicPr>
              <p:nvPr/>
            </p:nvPicPr>
            <p:blipFill>
              <a:blip r:embed="rId3"/>
              <a:stretch>
                <a:fillRect/>
              </a:stretch>
            </p:blipFill>
            <p:spPr>
              <a:xfrm>
                <a:off x="6327700" y="1186372"/>
                <a:ext cx="1040433" cy="400664"/>
              </a:xfrm>
              <a:prstGeom prst="rect">
                <a:avLst/>
              </a:prstGeom>
            </p:spPr>
          </p:pic>
          <p:sp>
            <p:nvSpPr>
              <p:cNvPr id="61" name="Freihandform 60"/>
              <p:cNvSpPr/>
              <p:nvPr/>
            </p:nvSpPr>
            <p:spPr>
              <a:xfrm>
                <a:off x="6101322" y="1513931"/>
                <a:ext cx="52856" cy="900000"/>
              </a:xfrm>
              <a:custGeom>
                <a:avLst/>
                <a:gdLst>
                  <a:gd name="connsiteX0" fmla="*/ 0 w 52856"/>
                  <a:gd name="connsiteY0" fmla="*/ 0 h 1130300"/>
                  <a:gd name="connsiteX1" fmla="*/ 50800 w 52856"/>
                  <a:gd name="connsiteY1" fmla="*/ 596900 h 1130300"/>
                  <a:gd name="connsiteX2" fmla="*/ 38100 w 52856"/>
                  <a:gd name="connsiteY2" fmla="*/ 1130300 h 1130300"/>
                </a:gdLst>
                <a:ahLst/>
                <a:cxnLst>
                  <a:cxn ang="0">
                    <a:pos x="connsiteX0" y="connsiteY0"/>
                  </a:cxn>
                  <a:cxn ang="0">
                    <a:pos x="connsiteX1" y="connsiteY1"/>
                  </a:cxn>
                  <a:cxn ang="0">
                    <a:pos x="connsiteX2" y="connsiteY2"/>
                  </a:cxn>
                </a:cxnLst>
                <a:rect l="l" t="t" r="r" b="b"/>
                <a:pathLst>
                  <a:path w="52856" h="1130300">
                    <a:moveTo>
                      <a:pt x="0" y="0"/>
                    </a:moveTo>
                    <a:cubicBezTo>
                      <a:pt x="22225" y="204258"/>
                      <a:pt x="44450" y="408517"/>
                      <a:pt x="50800" y="596900"/>
                    </a:cubicBezTo>
                    <a:cubicBezTo>
                      <a:pt x="57150" y="785283"/>
                      <a:pt x="47625" y="957791"/>
                      <a:pt x="38100" y="1130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7" name="Textfeld 56"/>
            <p:cNvSpPr txBox="1"/>
            <p:nvPr/>
          </p:nvSpPr>
          <p:spPr>
            <a:xfrm>
              <a:off x="7526961" y="729854"/>
              <a:ext cx="671958" cy="2172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FA929"/>
                  </a:solidFill>
                  <a:effectLst/>
                  <a:uLnTx/>
                  <a:uFillTx/>
                  <a:latin typeface="Arial" panose="020B0604020202020204"/>
                  <a:ea typeface="+mn-ea"/>
                  <a:cs typeface="+mn-cs"/>
                </a:rPr>
                <a:t>neu</a:t>
              </a:r>
            </a:p>
          </p:txBody>
        </p:sp>
      </p:grpSp>
      <p:sp>
        <p:nvSpPr>
          <p:cNvPr id="53" name="Rechteck 52"/>
          <p:cNvSpPr/>
          <p:nvPr/>
        </p:nvSpPr>
        <p:spPr>
          <a:xfrm>
            <a:off x="4628158" y="3340434"/>
            <a:ext cx="1470036" cy="843446"/>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panose="020B0604020202020204"/>
                <a:ea typeface="+mn-ea"/>
                <a:cs typeface="+mn-cs"/>
              </a:rPr>
              <a:t>FK</a:t>
            </a:r>
          </a:p>
        </p:txBody>
      </p:sp>
      <p:sp>
        <p:nvSpPr>
          <p:cNvPr id="54" name="Rechteck 53"/>
          <p:cNvSpPr/>
          <p:nvPr/>
        </p:nvSpPr>
        <p:spPr>
          <a:xfrm>
            <a:off x="2867977" y="3804153"/>
            <a:ext cx="1470036" cy="368963"/>
          </a:xfrm>
          <a:prstGeom prst="rect">
            <a:avLst/>
          </a:prstGeom>
          <a:solidFill>
            <a:schemeClr val="accent4"/>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Arial" panose="020B0604020202020204"/>
                <a:ea typeface="+mn-ea"/>
                <a:cs typeface="+mn-cs"/>
              </a:rPr>
              <a:t>Verlust</a:t>
            </a:r>
          </a:p>
        </p:txBody>
      </p:sp>
      <p:sp>
        <p:nvSpPr>
          <p:cNvPr id="55" name="Rechteck 54"/>
          <p:cNvSpPr/>
          <p:nvPr/>
        </p:nvSpPr>
        <p:spPr>
          <a:xfrm>
            <a:off x="2855027" y="3347731"/>
            <a:ext cx="1471973" cy="382752"/>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AV/UV</a:t>
            </a:r>
            <a:endParaRPr kumimoji="0" lang="de-CH"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62" name="Gruppieren 61"/>
          <p:cNvGrpSpPr/>
          <p:nvPr/>
        </p:nvGrpSpPr>
        <p:grpSpPr>
          <a:xfrm>
            <a:off x="8008749" y="2763584"/>
            <a:ext cx="3990488" cy="1936779"/>
            <a:chOff x="6209091" y="4038882"/>
            <a:chExt cx="2529231" cy="1227559"/>
          </a:xfrm>
        </p:grpSpPr>
        <p:grpSp>
          <p:nvGrpSpPr>
            <p:cNvPr id="63" name="Gruppieren 62"/>
            <p:cNvGrpSpPr/>
            <p:nvPr/>
          </p:nvGrpSpPr>
          <p:grpSpPr>
            <a:xfrm>
              <a:off x="6209091" y="4038882"/>
              <a:ext cx="2529231" cy="1227559"/>
              <a:chOff x="6601790" y="715125"/>
              <a:chExt cx="2529231" cy="1227559"/>
            </a:xfrm>
          </p:grpSpPr>
          <p:grpSp>
            <p:nvGrpSpPr>
              <p:cNvPr id="70" name="Gruppieren 69"/>
              <p:cNvGrpSpPr/>
              <p:nvPr/>
            </p:nvGrpSpPr>
            <p:grpSpPr>
              <a:xfrm>
                <a:off x="6601790" y="715125"/>
                <a:ext cx="2529231" cy="1227559"/>
                <a:chOff x="4838902" y="1186372"/>
                <a:chExt cx="2529231" cy="1227559"/>
              </a:xfrm>
            </p:grpSpPr>
            <p:sp>
              <p:nvSpPr>
                <p:cNvPr id="72" name="Freihandform 71"/>
                <p:cNvSpPr/>
                <p:nvPr/>
              </p:nvSpPr>
              <p:spPr>
                <a:xfrm>
                  <a:off x="4931322" y="1488531"/>
                  <a:ext cx="2340000" cy="25400"/>
                </a:xfrm>
                <a:custGeom>
                  <a:avLst/>
                  <a:gdLst>
                    <a:gd name="connsiteX0" fmla="*/ 0 w 2933700"/>
                    <a:gd name="connsiteY0" fmla="*/ 25400 h 25400"/>
                    <a:gd name="connsiteX1" fmla="*/ 330200 w 2933700"/>
                    <a:gd name="connsiteY1" fmla="*/ 0 h 25400"/>
                    <a:gd name="connsiteX2" fmla="*/ 2933700 w 2933700"/>
                    <a:gd name="connsiteY2" fmla="*/ 12700 h 25400"/>
                  </a:gdLst>
                  <a:ahLst/>
                  <a:cxnLst>
                    <a:cxn ang="0">
                      <a:pos x="connsiteX0" y="connsiteY0"/>
                    </a:cxn>
                    <a:cxn ang="0">
                      <a:pos x="connsiteX1" y="connsiteY1"/>
                    </a:cxn>
                    <a:cxn ang="0">
                      <a:pos x="connsiteX2" y="connsiteY2"/>
                    </a:cxn>
                  </a:cxnLst>
                  <a:rect l="l" t="t" r="r" b="b"/>
                  <a:pathLst>
                    <a:path w="2933700" h="25400">
                      <a:moveTo>
                        <a:pt x="0" y="25400"/>
                      </a:moveTo>
                      <a:lnTo>
                        <a:pt x="330200" y="0"/>
                      </a:lnTo>
                      <a:lnTo>
                        <a:pt x="2933700" y="12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3" name="Grafik 72"/>
                <p:cNvPicPr>
                  <a:picLocks noChangeAspect="1"/>
                </p:cNvPicPr>
                <p:nvPr/>
              </p:nvPicPr>
              <p:blipFill>
                <a:blip r:embed="rId2"/>
                <a:stretch>
                  <a:fillRect/>
                </a:stretch>
              </p:blipFill>
              <p:spPr>
                <a:xfrm>
                  <a:off x="4838902" y="1188840"/>
                  <a:ext cx="886384" cy="401137"/>
                </a:xfrm>
                <a:prstGeom prst="rect">
                  <a:avLst/>
                </a:prstGeom>
              </p:spPr>
            </p:pic>
            <p:pic>
              <p:nvPicPr>
                <p:cNvPr id="74" name="Grafik 73"/>
                <p:cNvPicPr>
                  <a:picLocks noChangeAspect="1"/>
                </p:cNvPicPr>
                <p:nvPr/>
              </p:nvPicPr>
              <p:blipFill>
                <a:blip r:embed="rId3"/>
                <a:stretch>
                  <a:fillRect/>
                </a:stretch>
              </p:blipFill>
              <p:spPr>
                <a:xfrm>
                  <a:off x="6327700" y="1186372"/>
                  <a:ext cx="1040433" cy="400664"/>
                </a:xfrm>
                <a:prstGeom prst="rect">
                  <a:avLst/>
                </a:prstGeom>
              </p:spPr>
            </p:pic>
            <p:sp>
              <p:nvSpPr>
                <p:cNvPr id="75" name="Freihandform 74"/>
                <p:cNvSpPr/>
                <p:nvPr/>
              </p:nvSpPr>
              <p:spPr>
                <a:xfrm>
                  <a:off x="6101322" y="1513931"/>
                  <a:ext cx="52856" cy="900000"/>
                </a:xfrm>
                <a:custGeom>
                  <a:avLst/>
                  <a:gdLst>
                    <a:gd name="connsiteX0" fmla="*/ 0 w 52856"/>
                    <a:gd name="connsiteY0" fmla="*/ 0 h 1130300"/>
                    <a:gd name="connsiteX1" fmla="*/ 50800 w 52856"/>
                    <a:gd name="connsiteY1" fmla="*/ 596900 h 1130300"/>
                    <a:gd name="connsiteX2" fmla="*/ 38100 w 52856"/>
                    <a:gd name="connsiteY2" fmla="*/ 1130300 h 1130300"/>
                  </a:gdLst>
                  <a:ahLst/>
                  <a:cxnLst>
                    <a:cxn ang="0">
                      <a:pos x="connsiteX0" y="connsiteY0"/>
                    </a:cxn>
                    <a:cxn ang="0">
                      <a:pos x="connsiteX1" y="connsiteY1"/>
                    </a:cxn>
                    <a:cxn ang="0">
                      <a:pos x="connsiteX2" y="connsiteY2"/>
                    </a:cxn>
                  </a:cxnLst>
                  <a:rect l="l" t="t" r="r" b="b"/>
                  <a:pathLst>
                    <a:path w="52856" h="1130300">
                      <a:moveTo>
                        <a:pt x="0" y="0"/>
                      </a:moveTo>
                      <a:cubicBezTo>
                        <a:pt x="22225" y="204258"/>
                        <a:pt x="44450" y="408517"/>
                        <a:pt x="50800" y="596900"/>
                      </a:cubicBezTo>
                      <a:cubicBezTo>
                        <a:pt x="57150" y="785283"/>
                        <a:pt x="47625" y="957791"/>
                        <a:pt x="38100" y="1130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71" name="Textfeld 70"/>
              <p:cNvSpPr txBox="1"/>
              <p:nvPr/>
            </p:nvSpPr>
            <p:spPr>
              <a:xfrm>
                <a:off x="7526961" y="729854"/>
                <a:ext cx="671958" cy="214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FA929"/>
                    </a:solidFill>
                    <a:effectLst/>
                    <a:uLnTx/>
                    <a:uFillTx/>
                    <a:latin typeface="Arial" panose="020B0604020202020204"/>
                    <a:ea typeface="+mn-ea"/>
                    <a:cs typeface="+mn-cs"/>
                  </a:rPr>
                  <a:t>neu</a:t>
                </a:r>
              </a:p>
            </p:txBody>
          </p:sp>
        </p:grpSp>
        <p:sp>
          <p:nvSpPr>
            <p:cNvPr id="64" name="Rechteck 63"/>
            <p:cNvSpPr/>
            <p:nvPr/>
          </p:nvSpPr>
          <p:spPr>
            <a:xfrm>
              <a:off x="7601894" y="4416116"/>
              <a:ext cx="943200" cy="528837"/>
            </a:xfrm>
            <a:prstGeom prst="rect">
              <a:avLst/>
            </a:prstGeom>
            <a:solidFill>
              <a:schemeClr val="bg1"/>
            </a:solid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rPr>
                <a:t>FK</a:t>
              </a:r>
            </a:p>
          </p:txBody>
        </p:sp>
        <p:sp>
          <p:nvSpPr>
            <p:cNvPr id="65" name="Rechteck 64"/>
            <p:cNvSpPr/>
            <p:nvPr/>
          </p:nvSpPr>
          <p:spPr>
            <a:xfrm>
              <a:off x="6464223" y="4421129"/>
              <a:ext cx="944443" cy="241864"/>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AV/UV</a:t>
              </a:r>
              <a:endParaRPr kumimoji="0" lang="de-CH"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6" name="Rechteck 65"/>
            <p:cNvSpPr/>
            <p:nvPr/>
          </p:nvSpPr>
          <p:spPr>
            <a:xfrm>
              <a:off x="7601894" y="4993963"/>
              <a:ext cx="943200" cy="124099"/>
            </a:xfrm>
            <a:prstGeom prst="rect">
              <a:avLst/>
            </a:prstGeom>
            <a:solidFill>
              <a:srgbClr val="4FA929"/>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Erfolg</a:t>
              </a:r>
            </a:p>
          </p:txBody>
        </p:sp>
        <p:sp>
          <p:nvSpPr>
            <p:cNvPr id="67" name="Rechteck 66"/>
            <p:cNvSpPr/>
            <p:nvPr/>
          </p:nvSpPr>
          <p:spPr>
            <a:xfrm>
              <a:off x="6459049" y="4705137"/>
              <a:ext cx="944443" cy="408430"/>
            </a:xfrm>
            <a:prstGeom prst="rect">
              <a:avLst/>
            </a:prstGeom>
            <a:solidFill>
              <a:schemeClr val="bg1"/>
            </a:solid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rPr>
                <a:t>Anlagen</a:t>
              </a:r>
              <a:endParaRPr kumimoji="0" lang="de-CH" sz="16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grpSp>
      <p:sp>
        <p:nvSpPr>
          <p:cNvPr id="24" name="Rechteck 23"/>
          <p:cNvSpPr/>
          <p:nvPr/>
        </p:nvSpPr>
        <p:spPr>
          <a:xfrm>
            <a:off x="4638440" y="1292506"/>
            <a:ext cx="1487688" cy="56782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FK</a:t>
            </a:r>
          </a:p>
        </p:txBody>
      </p:sp>
      <p:sp>
        <p:nvSpPr>
          <p:cNvPr id="27" name="Rechteck 26"/>
          <p:cNvSpPr/>
          <p:nvPr/>
        </p:nvSpPr>
        <p:spPr>
          <a:xfrm>
            <a:off x="2830561" y="1831764"/>
            <a:ext cx="1489648" cy="6444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Anlagen</a:t>
            </a:r>
          </a:p>
        </p:txBody>
      </p:sp>
      <p:sp>
        <p:nvSpPr>
          <p:cNvPr id="89" name="Rechteck 88"/>
          <p:cNvSpPr/>
          <p:nvPr/>
        </p:nvSpPr>
        <p:spPr>
          <a:xfrm>
            <a:off x="4648574" y="2197516"/>
            <a:ext cx="1487688" cy="319861"/>
          </a:xfrm>
          <a:prstGeom prst="rect">
            <a:avLst/>
          </a:prstGeom>
          <a:solidFill>
            <a:srgbClr val="4FA929"/>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rPr>
              <a:t>Erfolg</a:t>
            </a:r>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1" name="Rechteck 80"/>
          <p:cNvSpPr/>
          <p:nvPr/>
        </p:nvSpPr>
        <p:spPr>
          <a:xfrm>
            <a:off x="10206241" y="3352577"/>
            <a:ext cx="1512000" cy="8352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panose="020B0604020202020204"/>
                <a:ea typeface="+mn-ea"/>
                <a:cs typeface="+mn-cs"/>
              </a:rPr>
              <a:t>FK</a:t>
            </a:r>
          </a:p>
        </p:txBody>
      </p:sp>
    </p:spTree>
    <p:extLst>
      <p:ext uri="{BB962C8B-B14F-4D97-AF65-F5344CB8AC3E}">
        <p14:creationId xmlns:p14="http://schemas.microsoft.com/office/powerpoint/2010/main" val="293694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8.33333E-7 -3.7037E-7 L 0.45677 0.28889 " pathEditMode="relative" rAng="0" ptsTypes="AA">
                                      <p:cBhvr>
                                        <p:cTn id="11" dur="2500" fill="hold"/>
                                        <p:tgtEl>
                                          <p:spTgt spid="27"/>
                                        </p:tgtEl>
                                        <p:attrNameLst>
                                          <p:attrName>ppt_x</p:attrName>
                                          <p:attrName>ppt_y</p:attrName>
                                        </p:attrNameLst>
                                      </p:cBhvr>
                                      <p:rCtr x="22839" y="14444"/>
                                    </p:animMotion>
                                  </p:childTnLst>
                                </p:cTn>
                              </p:par>
                            </p:childTnLst>
                          </p:cTn>
                        </p:par>
                      </p:childTnLst>
                    </p:cTn>
                  </p:par>
                  <p:par>
                    <p:cTn id="12" fill="hold">
                      <p:stCondLst>
                        <p:cond delay="indefinite"/>
                      </p:stCondLst>
                      <p:childTnLst>
                        <p:par>
                          <p:cTn id="13" fill="hold">
                            <p:stCondLst>
                              <p:cond delay="0"/>
                            </p:stCondLst>
                            <p:childTnLst>
                              <p:par>
                                <p:cTn id="14" presetID="49" presetClass="path" presetSubtype="0" accel="50000" decel="50000" fill="hold" grpId="0" nodeType="clickEffect">
                                  <p:stCondLst>
                                    <p:cond delay="0"/>
                                  </p:stCondLst>
                                  <p:childTnLst>
                                    <p:animMotion origin="layout" path="M 3.75E-6 -1.11111E-6 L 0.45716 0.3213 " pathEditMode="relative" rAng="0" ptsTypes="AA">
                                      <p:cBhvr>
                                        <p:cTn id="15" dur="2500" fill="hold"/>
                                        <p:tgtEl>
                                          <p:spTgt spid="24"/>
                                        </p:tgtEl>
                                        <p:attrNameLst>
                                          <p:attrName>ppt_x</p:attrName>
                                          <p:attrName>ppt_y</p:attrName>
                                        </p:attrNameLst>
                                      </p:cBhvr>
                                      <p:rCtr x="22852" y="16065"/>
                                    </p:animMotion>
                                  </p:childTnLst>
                                </p:cTn>
                              </p:par>
                            </p:childTnLst>
                          </p:cTn>
                        </p:par>
                        <p:par>
                          <p:cTn id="16" fill="hold">
                            <p:stCondLst>
                              <p:cond delay="2500"/>
                            </p:stCondLst>
                            <p:childTnLst>
                              <p:par>
                                <p:cTn id="17" presetID="10" presetClass="exit" presetSubtype="0" fill="hold" grpId="0" nodeType="after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1"/>
                                        </p:tgtEl>
                                      </p:cBhvr>
                                    </p:animEffect>
                                    <p:set>
                                      <p:cBhvr>
                                        <p:cTn id="34" dur="1" fill="hold">
                                          <p:stCondLst>
                                            <p:cond delay="499"/>
                                          </p:stCondLst>
                                        </p:cTn>
                                        <p:tgtEl>
                                          <p:spTgt spid="51"/>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3"/>
                                        </p:tgtEl>
                                      </p:cBhvr>
                                    </p:animEffect>
                                    <p:set>
                                      <p:cBhvr>
                                        <p:cTn id="37" dur="1" fill="hold">
                                          <p:stCondLst>
                                            <p:cond delay="499"/>
                                          </p:stCondLst>
                                        </p:cTn>
                                        <p:tgtEl>
                                          <p:spTgt spid="5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4"/>
                                        </p:tgtEl>
                                      </p:cBhvr>
                                    </p:animEffect>
                                    <p:set>
                                      <p:cBhvr>
                                        <p:cTn id="40" dur="1" fill="hold">
                                          <p:stCondLst>
                                            <p:cond delay="499"/>
                                          </p:stCondLst>
                                        </p:cTn>
                                        <p:tgtEl>
                                          <p:spTgt spid="5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5"/>
                                        </p:tgtEl>
                                      </p:cBhvr>
                                    </p:animEffect>
                                    <p:set>
                                      <p:cBhvr>
                                        <p:cTn id="43" dur="1" fill="hold">
                                          <p:stCondLst>
                                            <p:cond delay="499"/>
                                          </p:stCondLst>
                                        </p:cTn>
                                        <p:tgtEl>
                                          <p:spTgt spid="55"/>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89"/>
                                        </p:tgtEl>
                                      </p:cBhvr>
                                    </p:animEffect>
                                    <p:set>
                                      <p:cBhvr>
                                        <p:cTn id="46" dur="1" fill="hold">
                                          <p:stCondLst>
                                            <p:cond delay="499"/>
                                          </p:stCondLst>
                                        </p:cTn>
                                        <p:tgtEl>
                                          <p:spTgt spid="8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2" grpId="0" animBg="1"/>
      <p:bldP spid="15" grpId="0"/>
      <p:bldP spid="25" grpId="0" animBg="1"/>
      <p:bldP spid="26" grpId="0" animBg="1"/>
      <p:bldP spid="53" grpId="0" animBg="1"/>
      <p:bldP spid="54" grpId="0" animBg="1"/>
      <p:bldP spid="55" grpId="0" animBg="1"/>
      <p:bldP spid="24" grpId="0" animBg="1"/>
      <p:bldP spid="27" grpId="0" animBg="1"/>
      <p:bldP spid="89" grpId="0" animBg="1"/>
      <p:bldP spid="81" grpId="0" animBg="1"/>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HSM_d">
  <a:themeElements>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25B1A48B-2767-41D9-B822-3809C8DEBC9E}" vid="{2CB437E4-CD0A-48AD-B862-73F89C6F7449}"/>
    </a:ext>
  </a:extLst>
</a:theme>
</file>

<file path=ppt/theme/theme4.xml><?xml version="1.0" encoding="utf-8"?>
<a:theme xmlns:a="http://schemas.openxmlformats.org/drawingml/2006/main" name="Avalua_neu">
  <a:themeElements>
    <a:clrScheme name="Avalua_v3">
      <a:dk1>
        <a:sysClr val="windowText" lastClr="000000"/>
      </a:dk1>
      <a:lt1>
        <a:srgbClr val="FFFFFF"/>
      </a:lt1>
      <a:dk2>
        <a:srgbClr val="383839"/>
      </a:dk2>
      <a:lt2>
        <a:srgbClr val="D0D2D1"/>
      </a:lt2>
      <a:accent1>
        <a:srgbClr val="70D246"/>
      </a:accent1>
      <a:accent2>
        <a:srgbClr val="0083C0"/>
      </a:accent2>
      <a:accent3>
        <a:srgbClr val="FFCC00"/>
      </a:accent3>
      <a:accent4>
        <a:srgbClr val="FD5900"/>
      </a:accent4>
      <a:accent5>
        <a:srgbClr val="005F25"/>
      </a:accent5>
      <a:accent6>
        <a:srgbClr val="D0D2D1"/>
      </a:accent6>
      <a:hlink>
        <a:srgbClr val="0083C0"/>
      </a:hlink>
      <a:folHlink>
        <a:srgbClr val="6714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alua_neu" id="{874053F2-927C-4074-B4A4-26BF96A76394}" vid="{109A4AD0-4482-4273-ACB3-7C508D1AE7F3}"/>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1659</Words>
  <Application>Microsoft Office PowerPoint</Application>
  <PresentationFormat>Breitbild</PresentationFormat>
  <Paragraphs>232</Paragraphs>
  <Slides>34</Slides>
  <Notes>0</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34</vt:i4>
      </vt:variant>
    </vt:vector>
  </HeadingPairs>
  <TitlesOfParts>
    <vt:vector size="45" baseType="lpstr">
      <vt:lpstr>AkzidenzGrotesk</vt:lpstr>
      <vt:lpstr>Arial</vt:lpstr>
      <vt:lpstr>Arial Black</vt:lpstr>
      <vt:lpstr>Calibri</vt:lpstr>
      <vt:lpstr>Calibri Light</vt:lpstr>
      <vt:lpstr>Symbol</vt:lpstr>
      <vt:lpstr>Standarddesign</vt:lpstr>
      <vt:lpstr>blank</vt:lpstr>
      <vt:lpstr>EHSM_d</vt:lpstr>
      <vt:lpstr>Avalua_neu</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Gemeinde Saas Grund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Sandro Kalbermatten</dc:creator>
  <cp:lastModifiedBy>Sandro Kalbermatten</cp:lastModifiedBy>
  <cp:revision>352</cp:revision>
  <cp:lastPrinted>2014-12-17T16:01:35Z</cp:lastPrinted>
  <dcterms:created xsi:type="dcterms:W3CDTF">2008-05-28T07:58:19Z</dcterms:created>
  <dcterms:modified xsi:type="dcterms:W3CDTF">2019-12-19T15:57:42Z</dcterms:modified>
</cp:coreProperties>
</file>