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5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6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7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8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9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20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21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22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23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24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25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26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27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28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29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30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31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32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33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61"/>
  </p:notesMasterIdLst>
  <p:sldIdLst>
    <p:sldId id="256" r:id="rId2"/>
    <p:sldId id="268" r:id="rId3"/>
    <p:sldId id="269" r:id="rId4"/>
    <p:sldId id="270" r:id="rId5"/>
    <p:sldId id="257" r:id="rId6"/>
    <p:sldId id="271" r:id="rId7"/>
    <p:sldId id="272" r:id="rId8"/>
    <p:sldId id="335" r:id="rId9"/>
    <p:sldId id="262" r:id="rId10"/>
    <p:sldId id="296" r:id="rId11"/>
    <p:sldId id="274" r:id="rId12"/>
    <p:sldId id="275" r:id="rId13"/>
    <p:sldId id="276" r:id="rId14"/>
    <p:sldId id="1297" r:id="rId15"/>
    <p:sldId id="1258" r:id="rId16"/>
    <p:sldId id="1248" r:id="rId17"/>
    <p:sldId id="1254" r:id="rId18"/>
    <p:sldId id="1255" r:id="rId19"/>
    <p:sldId id="1279" r:id="rId20"/>
    <p:sldId id="1256" r:id="rId21"/>
    <p:sldId id="1280" r:id="rId22"/>
    <p:sldId id="1257" r:id="rId23"/>
    <p:sldId id="1274" r:id="rId24"/>
    <p:sldId id="1275" r:id="rId25"/>
    <p:sldId id="1276" r:id="rId26"/>
    <p:sldId id="1277" r:id="rId27"/>
    <p:sldId id="1278" r:id="rId28"/>
    <p:sldId id="1282" r:id="rId29"/>
    <p:sldId id="1284" r:id="rId30"/>
    <p:sldId id="1288" r:id="rId31"/>
    <p:sldId id="1289" r:id="rId32"/>
    <p:sldId id="1290" r:id="rId33"/>
    <p:sldId id="1281" r:id="rId34"/>
    <p:sldId id="1283" r:id="rId35"/>
    <p:sldId id="1298" r:id="rId36"/>
    <p:sldId id="1291" r:id="rId37"/>
    <p:sldId id="1299" r:id="rId38"/>
    <p:sldId id="1292" r:id="rId39"/>
    <p:sldId id="1300" r:id="rId40"/>
    <p:sldId id="1293" r:id="rId41"/>
    <p:sldId id="1301" r:id="rId42"/>
    <p:sldId id="1294" r:id="rId43"/>
    <p:sldId id="1302" r:id="rId44"/>
    <p:sldId id="1295" r:id="rId45"/>
    <p:sldId id="1285" r:id="rId46"/>
    <p:sldId id="1286" r:id="rId47"/>
    <p:sldId id="1287" r:id="rId48"/>
    <p:sldId id="279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4" r:id="rId59"/>
    <p:sldId id="333" r:id="rId60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34" autoAdjust="0"/>
  </p:normalViewPr>
  <p:slideViewPr>
    <p:cSldViewPr>
      <p:cViewPr varScale="1">
        <p:scale>
          <a:sx n="148" d="100"/>
          <a:sy n="148" d="100"/>
        </p:scale>
        <p:origin x="207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BA40-2926-45D9-93E6-6997B3474D2A}" type="datetimeFigureOut">
              <a:rPr lang="de-CH" smtClean="0"/>
              <a:t>25.06.2018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E06E-F187-400F-AF91-E59B9BEC8FC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237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8E06E-F187-400F-AF91-E59B9BEC8FC9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5383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7A480FF0-96E3-4325-A89D-B706E36918E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1AA133B6-D461-4125-B9B9-99F0DD3ACF8C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18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10AC4278-8CC9-4821-A11C-FB1AC2A1E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F596510-B7CB-4D4B-A05E-3AB04F9C3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379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C5CC882F-94F9-4039-84A1-A143F321F73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701F3AB-1CB0-4104-BD68-B64F36890D95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19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6106D292-47B6-4366-A1E8-9C68FCC3EF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81AA693-CD0F-4CAD-8EC7-BE5261EF8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3110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05D30588-0623-4977-92DC-E117557FDDD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586A217-D3AF-48AD-B26C-6C1653CACAB5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20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868DFAB9-9E4C-4948-B420-144725B03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71D4F19-9A3E-4BF9-8A8D-11620D543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6400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54AEC08B-90D0-447E-BFFC-9E48BDA3A29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2513975-09C4-4E9D-800D-B5D2DE70F52C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21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656C1530-2075-428B-B576-480566ED36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D1B169E-2050-4323-9DEA-AD3030E12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2113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18E00B4F-B801-4022-AAFC-6C98988F9FA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87C2810-E940-4ABC-9E55-8A621B74CD39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22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D90BFF6-BD48-4291-BBAF-D04AD1F87C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5591B63-BD2F-42E3-AF62-BE5AE9ABA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300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lienbildplatzhalter 1">
            <a:extLst>
              <a:ext uri="{FF2B5EF4-FFF2-40B4-BE49-F238E27FC236}">
                <a16:creationId xmlns:a16="http://schemas.microsoft.com/office/drawing/2014/main" id="{5180F50C-F5E4-47F8-8C89-8BC9D963F6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izenplatzhalter 2">
            <a:extLst>
              <a:ext uri="{FF2B5EF4-FFF2-40B4-BE49-F238E27FC236}">
                <a16:creationId xmlns:a16="http://schemas.microsoft.com/office/drawing/2014/main" id="{850C1496-0C7F-4ABF-8184-90D67C085F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>
              <a:ea typeface="ヒラギノ角ゴ Pro W3" charset="-128"/>
            </a:endParaRPr>
          </a:p>
        </p:txBody>
      </p:sp>
      <p:sp>
        <p:nvSpPr>
          <p:cNvPr id="41987" name="Foliennummernplatzhalter 3">
            <a:extLst>
              <a:ext uri="{FF2B5EF4-FFF2-40B4-BE49-F238E27FC236}">
                <a16:creationId xmlns:a16="http://schemas.microsoft.com/office/drawing/2014/main" id="{F5BC89E8-B848-436D-A14D-3EB15AB8D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B21A720-7394-4491-9DD9-26399CE7FE7E}" type="slidenum">
              <a:rPr lang="de-CH" altLang="de-DE" sz="1300" smtClean="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de-CH" altLang="de-DE" sz="1300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49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E48440A9-C3A6-40C6-AFE0-4884ACC75C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D033070-44C4-4393-B287-E9A498D0AAFA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29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CFCA4E93-F3BB-4004-9697-027031CD1D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B2D11DB-3950-4CD1-A4FF-F95B5669F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650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45606167-18F4-490E-BD64-E1A9E61CAC8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1B774E00-88B7-4FA0-8908-6CCB1FD6F8FB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30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A0165ADC-A37A-45CC-AA34-25E225170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D649DA3-0AE5-4A3B-8830-F96DE91FE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3058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1898EEA5-F89A-407B-BA79-2D22DA1084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45F95E2-8975-4D51-B5A6-593149404F0F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31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8A3BA245-D773-491D-9543-EE5FDD18EC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70A0F41-0CBA-4313-ABD1-1B9482199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6760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C9393815-4F6F-48A2-9445-E58A7D6DF91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944F683-1C16-4B80-88DE-68A6EAF521F5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32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44B5257-5151-44C8-93B1-6CADB98774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E201C80-2A18-4A20-A441-27BD6882F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021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8E06E-F187-400F-AF91-E59B9BEC8FC9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5588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8B973BEB-CEB8-4B4D-9874-DF2F262C5BC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28A2FB0C-C826-40F5-96FF-F30D508B5467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33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A133B410-99EE-4435-AAC3-6B917E6FFC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3DE19CC7-9E87-4F7B-87A4-E8D6688B7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7682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895783DA-8CDE-4954-9110-D3C960C75C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5913432E-9CE9-4121-8BFF-260A58F05F97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34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1213657D-2C6A-44FD-9ECE-DFBC9725BC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C1CAF88-FD03-4A6A-A928-FF882103A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112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2F7DBACA-FEEA-4E73-851A-DEDDE7E505F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019A0CE-7727-4098-89C1-C5C9F7980DC2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35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9106DB33-FF80-404A-916F-5F027AB331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F32E1A23-D014-4214-A585-489A4CE15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0451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4C49FD4E-1108-4EC9-BD1B-B1B379568EA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0843173-0A24-4F54-9FF3-E6B229C4F78D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36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AD4F9BA5-7EDA-4315-97B0-8E627413CB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4163BBB-71AF-40F2-B9AA-52B6E5C3E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8939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867B7AD0-9452-4DC1-94E3-9884918B3E1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7F72EFE-0B36-4E63-8A3B-85DEA72B4E7E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37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ED895F8F-CBF8-4DD9-9189-5F04FF3BD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4156695A-5FB0-4EA6-93E5-C9A55672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57356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F8F01478-E2D5-4D08-BBD0-C7D9337BD1A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6B9E9B2-8F33-4762-A5B2-46F20C9B84CE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38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438C781F-2B12-4F1E-9B33-B4BD84A42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444188F-839F-4B04-A5E0-AEEBC6080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20982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25351F4C-FD8F-439F-94DE-BBFADF6DEC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49B3797-2929-420C-ADEE-56A720BE9E56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39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D828A16B-F01B-46D0-9B3D-219122E25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A0504B90-ED9A-4BAE-8692-CF4799A41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4103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DD6E28ED-0086-4635-8431-954647C8F3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3C1DB76-617E-4F35-A330-03AEE6CEE52A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40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81AE095A-8F46-49E5-A3E6-2E67388215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0073213-ABD0-4FE2-87C0-B061F99DD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09414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57D93170-4DA8-404C-84F4-1B83DEAE020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D42CBF8-8A5F-4C82-B3CF-4C95ECA28C7D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41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223CB8D3-5161-4AEC-B9A8-00754EACF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E2C3BD8C-62A5-447B-AB5B-D36CB90F2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7598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2C1BA466-3D31-4EEC-94CF-2B0932EBE61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53C88764-436E-47BA-91FB-5D3E239E4A5F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42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4EAD8590-0C58-4675-AD2C-07486AB627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52E877CD-F6C9-4E20-8A47-F18CD55BB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2851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8E06E-F187-400F-AF91-E59B9BEC8FC9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3503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084B8828-32B9-47FF-A84F-1D82381B94A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71629751-8F7B-44BD-A796-9C398185A1DA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43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9C766AF9-9D76-4EB2-90A4-9168505BDF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CBDD4B8E-348B-44F7-8DBB-DE5F87ABF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52213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01DF771F-2BDD-4A51-B247-F790CBC2E3A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5E8B64C-258C-46E2-BD6A-998CCD0E6D1E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44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00CEC224-5520-4661-9224-A1CCCC7541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71770B68-8013-406F-B923-2798F6199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54492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08DD9D5F-CEB6-4D3C-AB06-4E39CEB4D8B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E529CFC-6DD0-49B8-AD61-2489B6CCE54A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45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43E09C0A-1875-4E36-A308-6128BFF29F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3D30F355-EF7D-49B8-A045-DF12F02BF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55901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E5C5BF01-A338-4CAE-9A08-9D93267BF61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1183857-D427-45B1-BBAB-0DB4C53B400A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46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B5F4E6BF-C5F4-479D-B2F4-E800B3025E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A5665FC-764C-4758-9CF0-71A61EA043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07410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735F3123-E76A-4670-A399-17FAA43193B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26B81FB6-BB3C-4AC4-942E-EAD7D0BD7C27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47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D5E00405-D3F5-44BE-A3CE-8A4534F236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A5BF422F-A254-44E5-B9F6-6D39BFAE7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5818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8E06E-F187-400F-AF91-E59B9BEC8FC9}" type="slidenum">
              <a:rPr lang="de-CH" smtClean="0"/>
              <a:t>53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43045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8E06E-F187-400F-AF91-E59B9BEC8FC9}" type="slidenum">
              <a:rPr lang="de-CH" smtClean="0"/>
              <a:t>54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69368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8E06E-F187-400F-AF91-E59B9BEC8FC9}" type="slidenum">
              <a:rPr lang="de-CH" smtClean="0"/>
              <a:t>55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5658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8E06E-F187-400F-AF91-E59B9BEC8FC9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2611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8E06E-F187-400F-AF91-E59B9BEC8FC9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040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>
            <a:extLst>
              <a:ext uri="{FF2B5EF4-FFF2-40B4-BE49-F238E27FC236}">
                <a16:creationId xmlns:a16="http://schemas.microsoft.com/office/drawing/2014/main" id="{65704563-EEDE-4E00-97DA-4B1CA276B6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izenplatzhalter 2">
            <a:extLst>
              <a:ext uri="{FF2B5EF4-FFF2-40B4-BE49-F238E27FC236}">
                <a16:creationId xmlns:a16="http://schemas.microsoft.com/office/drawing/2014/main" id="{A89CB742-2903-4993-93DB-66183EC251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>
              <a:ea typeface="ヒラギノ角ゴ Pro W3" charset="-128"/>
            </a:endParaRPr>
          </a:p>
        </p:txBody>
      </p:sp>
      <p:sp>
        <p:nvSpPr>
          <p:cNvPr id="18435" name="Foliennummernplatzhalter 3">
            <a:extLst>
              <a:ext uri="{FF2B5EF4-FFF2-40B4-BE49-F238E27FC236}">
                <a16:creationId xmlns:a16="http://schemas.microsoft.com/office/drawing/2014/main" id="{808E642E-CAFD-466A-BD89-44AF907954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7FBDF894-A035-4EA3-977F-DD36B3095189}" type="slidenum">
              <a:rPr lang="de-CH" altLang="de-DE" sz="1300" smtClean="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de-CH" altLang="de-DE" sz="1300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854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A55119BF-6A22-4514-9D24-C541309631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BE386EA-B942-49EB-9D16-65A695F6BE4B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15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2E29CB38-C402-49BF-BEEE-E96FB9B504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DDB8B57-F956-4B44-A842-174DBC7DF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91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2FCD9872-9A44-4CE8-834B-9C7AF9BA268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5A8A3CD-6900-4128-8A89-551FF04A6541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16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63F78BBF-4EB0-488A-9BC6-9A907D1B03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3D862CE-1A5F-4BC7-9871-FD7573D412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3650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E24C5A8E-DB19-4AE8-84FD-E75FED1B467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6" tIns="47703" rIns="95406" bIns="47703" anchor="b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4864DCD-BE43-4562-B2BF-4E03941B50CD}" type="slidenum">
              <a:rPr lang="de-DE" altLang="fr-FR" sz="1300">
                <a:latin typeface="Times New Roman" panose="02020603050405020304" pitchFamily="18" charset="0"/>
              </a:rPr>
              <a:pPr algn="r" eaLnBrk="1" hangingPunct="1"/>
              <a:t>17</a:t>
            </a:fld>
            <a:endParaRPr lang="de-DE" altLang="fr-FR" sz="1300">
              <a:latin typeface="Times New Roman" panose="02020603050405020304" pitchFamily="18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D08F24C5-F1E5-440D-827E-C00CB22A4C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95AEBB9-FF24-40C4-9D4F-3F916A822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1291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1C247-99F9-44DE-8BAE-C0252FE6AD9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7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64CAC-BECF-4186-8BA2-419EA8C9B55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48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7E56F-F539-4C51-BB91-2E97E6ABF3F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18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3372F-CB7A-4460-8C97-59447FB2F6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79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56FEA-6299-4552-93BB-EB35DAD65C3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21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D9D79-95B6-4A37-B33A-72F3FC0EE7E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29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82C33-3EC4-44FB-B0E5-4E725E4713E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25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DD90F-A951-412A-BB7A-4C558FD3B2C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21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7995F-D7AC-40B2-8B0E-8E6E8FCDA14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72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5A130-B261-47BB-B742-85EB4FBFC10E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B4F0D-B6BF-4C1B-966E-77F153D4C32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48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E4EFB-1110-42D5-862C-D6458A921EB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05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5D9D79-95B6-4A37-B33A-72F3FC0EE7E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92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5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image" Target="../media/image7.png"/><Relationship Id="rId4" Type="http://schemas.openxmlformats.org/officeDocument/2006/relationships/tags" Target="../tags/tag23.xml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8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4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9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tags" Target="../tags/tag104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5" Type="http://schemas.openxmlformats.org/officeDocument/2006/relationships/tags" Target="../tags/tag110.xml"/><Relationship Id="rId10" Type="http://schemas.openxmlformats.org/officeDocument/2006/relationships/tags" Target="../tags/tag115.xml"/><Relationship Id="rId4" Type="http://schemas.openxmlformats.org/officeDocument/2006/relationships/tags" Target="../tags/tag109.xml"/><Relationship Id="rId9" Type="http://schemas.openxmlformats.org/officeDocument/2006/relationships/tags" Target="../tags/tag1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image" Target="../media/image5.emf"/><Relationship Id="rId2" Type="http://schemas.openxmlformats.org/officeDocument/2006/relationships/tags" Target="../tags/tag1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image" Target="../media/image9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10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7" Type="http://schemas.openxmlformats.org/officeDocument/2006/relationships/image" Target="../media/image11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41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3.xml"/><Relationship Id="rId4" Type="http://schemas.openxmlformats.org/officeDocument/2006/relationships/tags" Target="../tags/tag14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14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9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52.xml"/><Relationship Id="rId7" Type="http://schemas.openxmlformats.org/officeDocument/2006/relationships/image" Target="../media/image14.emf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56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8.xml"/><Relationship Id="rId4" Type="http://schemas.openxmlformats.org/officeDocument/2006/relationships/tags" Target="../tags/tag1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7" Type="http://schemas.openxmlformats.org/officeDocument/2006/relationships/image" Target="../media/image17.pn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65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7.xml"/><Relationship Id="rId4" Type="http://schemas.openxmlformats.org/officeDocument/2006/relationships/tags" Target="../tags/tag16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7" Type="http://schemas.openxmlformats.org/officeDocument/2006/relationships/image" Target="../media/image19.png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74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7" Type="http://schemas.openxmlformats.org/officeDocument/2006/relationships/image" Target="../media/image21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83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85.xml"/><Relationship Id="rId4" Type="http://schemas.openxmlformats.org/officeDocument/2006/relationships/tags" Target="../tags/tag18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image" Target="../media/image23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7" Type="http://schemas.openxmlformats.org/officeDocument/2006/relationships/image" Target="../media/image24.pn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7" Type="http://schemas.openxmlformats.org/officeDocument/2006/relationships/notesSlide" Target="../notesSlides/notesSlide32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8.xml"/><Relationship Id="rId4" Type="http://schemas.openxmlformats.org/officeDocument/2006/relationships/tags" Target="../tags/tag19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7" Type="http://schemas.openxmlformats.org/officeDocument/2006/relationships/image" Target="../media/image25.png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7" Type="http://schemas.openxmlformats.org/officeDocument/2006/relationships/notesSlide" Target="../notesSlides/notesSlide34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7.xml"/><Relationship Id="rId4" Type="http://schemas.openxmlformats.org/officeDocument/2006/relationships/tags" Target="../tags/tag20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2843213" y="333375"/>
            <a:ext cx="5761037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CH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6B13"/>
                    </a:gs>
                    <a:gs pos="25000">
                      <a:srgbClr val="9CB86E"/>
                    </a:gs>
                    <a:gs pos="50000">
                      <a:srgbClr val="DDEBCF"/>
                    </a:gs>
                    <a:gs pos="75000">
                      <a:srgbClr val="9CB86E"/>
                    </a:gs>
                    <a:gs pos="100000">
                      <a:srgbClr val="156B13"/>
                    </a:gs>
                  </a:gsLst>
                  <a:lin ang="5400000" scaled="1"/>
                </a:gradFill>
                <a:latin typeface="Arial Black"/>
              </a:rPr>
              <a:t>Urversammlung</a:t>
            </a:r>
          </a:p>
          <a:p>
            <a:pPr algn="ctr"/>
            <a:r>
              <a:rPr lang="de-CH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6B13"/>
                    </a:gs>
                    <a:gs pos="25000">
                      <a:srgbClr val="9CB86E"/>
                    </a:gs>
                    <a:gs pos="50000">
                      <a:srgbClr val="DDEBCF"/>
                    </a:gs>
                    <a:gs pos="75000">
                      <a:srgbClr val="9CB86E"/>
                    </a:gs>
                    <a:gs pos="100000">
                      <a:srgbClr val="156B13"/>
                    </a:gs>
                  </a:gsLst>
                  <a:lin ang="5400000" scaled="1"/>
                </a:gradFill>
                <a:latin typeface="Arial Black"/>
              </a:rPr>
              <a:t>vom 25. Juni 2018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23850" y="3212976"/>
            <a:ext cx="856932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500" b="1" dirty="0"/>
              <a:t>Traktanden:</a:t>
            </a:r>
          </a:p>
          <a:p>
            <a:pPr eaLnBrk="1" hangingPunct="1">
              <a:spcBef>
                <a:spcPct val="50000"/>
              </a:spcBef>
            </a:pPr>
            <a:endParaRPr lang="de-CH" sz="1000" b="1" dirty="0"/>
          </a:p>
          <a:p>
            <a:pPr marL="449263" lvl="0" indent="-449263">
              <a:buFont typeface="+mj-lt"/>
              <a:buAutoNum type="arabicPeriod"/>
            </a:pPr>
            <a:r>
              <a:rPr lang="de-CH" sz="1800" dirty="0"/>
              <a:t>Begrüssung / Wahl der Stimmenzähler</a:t>
            </a:r>
          </a:p>
          <a:p>
            <a:pPr marL="449263" lvl="0" indent="-449263">
              <a:buFont typeface="+mj-lt"/>
              <a:buAutoNum type="arabicPeriod"/>
            </a:pPr>
            <a:r>
              <a:rPr lang="de-CH" sz="1800" dirty="0"/>
              <a:t>Protokoll der Urversammlung vom 11.12.2017 (lag zur Einsichtnahme auf)</a:t>
            </a:r>
          </a:p>
          <a:p>
            <a:pPr marL="449263" lvl="0" indent="-449263">
              <a:buFont typeface="+mj-lt"/>
              <a:buAutoNum type="arabicPeriod"/>
            </a:pPr>
            <a:r>
              <a:rPr lang="de-CH" sz="1800" dirty="0"/>
              <a:t>Verwaltungsrechnung 2017</a:t>
            </a:r>
          </a:p>
          <a:p>
            <a:pPr marL="849313" lvl="1" indent="-400050">
              <a:buFont typeface="+mj-lt"/>
              <a:buAutoNum type="alphaLcParenR"/>
            </a:pPr>
            <a:r>
              <a:rPr lang="de-CH" sz="1800" dirty="0"/>
              <a:t>Präsentation</a:t>
            </a:r>
          </a:p>
          <a:p>
            <a:pPr marL="849313" lvl="1" indent="-400050">
              <a:buFont typeface="+mj-lt"/>
              <a:buAutoNum type="alphaLcParenR"/>
            </a:pPr>
            <a:r>
              <a:rPr lang="de-CH" sz="1800" dirty="0"/>
              <a:t>Genehmigung</a:t>
            </a:r>
          </a:p>
          <a:p>
            <a:pPr marL="449263" lvl="0" indent="-449263">
              <a:buFont typeface="+mj-lt"/>
              <a:buAutoNum type="arabicPeriod"/>
            </a:pPr>
            <a:r>
              <a:rPr lang="de-CH" sz="1800" dirty="0"/>
              <a:t>Bericht der Revisionsstelle</a:t>
            </a:r>
          </a:p>
          <a:p>
            <a:pPr marL="449263" lvl="0" indent="-449263">
              <a:buFont typeface="+mj-lt"/>
              <a:buAutoNum type="arabicPeriod"/>
            </a:pPr>
            <a:r>
              <a:rPr lang="de-CH" sz="1800" dirty="0"/>
              <a:t>Präsentation Umfrageergebnisse Sport- &amp; Erlebnishalle Saastal (SES)</a:t>
            </a:r>
          </a:p>
          <a:p>
            <a:pPr marL="449263" lvl="0" indent="-449263">
              <a:buFont typeface="+mj-lt"/>
              <a:buAutoNum type="arabicPeriod"/>
            </a:pPr>
            <a:r>
              <a:rPr lang="de-CH" sz="1800" dirty="0"/>
              <a:t>Anträge und Verschiedenes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60648"/>
            <a:ext cx="2087910" cy="2899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1A00C-1FD7-40D0-91B9-091464FF8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44" t="15441" r="46063" b="12561"/>
          <a:stretch/>
        </p:blipFill>
        <p:spPr>
          <a:xfrm>
            <a:off x="1259632" y="229225"/>
            <a:ext cx="6696744" cy="638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8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18864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000" b="1" dirty="0"/>
              <a:t>Finanzkennzahlen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5496" y="589933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000" b="1" dirty="0"/>
              <a:t>Fragen ? 			Genehmigung    </a:t>
            </a:r>
          </a:p>
        </p:txBody>
      </p:sp>
      <p:sp>
        <p:nvSpPr>
          <p:cNvPr id="3" name="Pfeil nach rechts 2"/>
          <p:cNvSpPr/>
          <p:nvPr/>
        </p:nvSpPr>
        <p:spPr>
          <a:xfrm>
            <a:off x="3635896" y="5899338"/>
            <a:ext cx="1224136" cy="606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feld 6"/>
          <p:cNvSpPr txBox="1"/>
          <p:nvPr/>
        </p:nvSpPr>
        <p:spPr>
          <a:xfrm>
            <a:off x="611560" y="985952"/>
            <a:ext cx="713073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3673475" algn="l"/>
                <a:tab pos="7081838" algn="l"/>
              </a:tabLst>
            </a:pPr>
            <a:r>
              <a:rPr lang="de-CH" b="1" dirty="0"/>
              <a:t>	</a:t>
            </a:r>
            <a:r>
              <a:rPr lang="de-CH" b="1" u="sng" dirty="0"/>
              <a:t>2016</a:t>
            </a:r>
            <a:endParaRPr lang="de-CH" dirty="0"/>
          </a:p>
          <a:p>
            <a:pPr>
              <a:tabLst>
                <a:tab pos="3673475" algn="l"/>
                <a:tab pos="7081838" algn="l"/>
              </a:tabLst>
            </a:pPr>
            <a:r>
              <a:rPr lang="de-CH" dirty="0"/>
              <a:t>Selbstfinanzierungsgrad	sehr gut</a:t>
            </a:r>
          </a:p>
          <a:p>
            <a:pPr>
              <a:tabLst>
                <a:tab pos="3673475" algn="l"/>
                <a:tab pos="7081838" algn="l"/>
              </a:tabLst>
            </a:pPr>
            <a:r>
              <a:rPr lang="de-CH" dirty="0"/>
              <a:t>Selbstfinanzierungskapazität	gut</a:t>
            </a:r>
          </a:p>
          <a:p>
            <a:pPr>
              <a:tabLst>
                <a:tab pos="3673475" algn="l"/>
                <a:tab pos="7081838" algn="l"/>
              </a:tabLst>
            </a:pPr>
            <a:r>
              <a:rPr lang="de-CH" dirty="0"/>
              <a:t>Abschreibungssatz	genügende Abschreibungen</a:t>
            </a:r>
          </a:p>
          <a:p>
            <a:pPr>
              <a:tabLst>
                <a:tab pos="3673475" algn="l"/>
                <a:tab pos="7081838" algn="l"/>
              </a:tabLst>
            </a:pPr>
            <a:r>
              <a:rPr lang="de-CH" dirty="0"/>
              <a:t>Nettoschuld pro Kopf	grosse Verschuldung</a:t>
            </a:r>
          </a:p>
          <a:p>
            <a:pPr>
              <a:tabLst>
                <a:tab pos="3673475" algn="l"/>
                <a:tab pos="7081838" algn="l"/>
              </a:tabLst>
            </a:pPr>
            <a:r>
              <a:rPr lang="de-CH" dirty="0"/>
              <a:t>Bruttoschuldenvolumenquote	ungenügend</a:t>
            </a:r>
          </a:p>
          <a:p>
            <a:pPr>
              <a:tabLst>
                <a:tab pos="3673475" algn="l"/>
                <a:tab pos="7081838" algn="l"/>
              </a:tabLst>
            </a:pPr>
            <a:r>
              <a:rPr lang="de-CH" dirty="0"/>
              <a:t>	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1560" y="3146192"/>
            <a:ext cx="71307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3673475" algn="l"/>
                <a:tab pos="7081838" algn="l"/>
              </a:tabLst>
            </a:pPr>
            <a:r>
              <a:rPr lang="de-CH" b="1" dirty="0"/>
              <a:t>	</a:t>
            </a:r>
            <a:r>
              <a:rPr lang="de-CH" b="1" u="sng" dirty="0"/>
              <a:t>2017</a:t>
            </a:r>
            <a:endParaRPr lang="de-CH" dirty="0"/>
          </a:p>
          <a:p>
            <a:pPr>
              <a:tabLst>
                <a:tab pos="3673475" algn="l"/>
                <a:tab pos="7081838" algn="l"/>
              </a:tabLst>
            </a:pPr>
            <a:r>
              <a:rPr lang="de-CH" dirty="0"/>
              <a:t>Selbstfinanzierungsgrad	genügend</a:t>
            </a:r>
          </a:p>
          <a:p>
            <a:pPr>
              <a:tabLst>
                <a:tab pos="3673475" algn="l"/>
                <a:tab pos="7081838" algn="l"/>
              </a:tabLst>
            </a:pPr>
            <a:r>
              <a:rPr lang="de-CH" dirty="0"/>
              <a:t>Selbstfinanzierungskapazität	ungenügend</a:t>
            </a:r>
          </a:p>
          <a:p>
            <a:pPr>
              <a:tabLst>
                <a:tab pos="3673475" algn="l"/>
                <a:tab pos="7081838" algn="l"/>
              </a:tabLst>
            </a:pPr>
            <a:r>
              <a:rPr lang="de-CH" dirty="0"/>
              <a:t>Abschreibungssatz	genügende Abschreibungen</a:t>
            </a:r>
          </a:p>
          <a:p>
            <a:pPr>
              <a:tabLst>
                <a:tab pos="3673475" algn="l"/>
                <a:tab pos="7081838" algn="l"/>
              </a:tabLst>
            </a:pPr>
            <a:r>
              <a:rPr lang="de-CH" dirty="0"/>
              <a:t>Nettoschuld pro Kopf	sehr grosse Verschuldung</a:t>
            </a:r>
          </a:p>
          <a:p>
            <a:pPr>
              <a:tabLst>
                <a:tab pos="3673475" algn="l"/>
                <a:tab pos="7081838" algn="l"/>
              </a:tabLst>
            </a:pPr>
            <a:r>
              <a:rPr lang="de-CH" dirty="0"/>
              <a:t>Bruttoschuldenvolumenquote	ungenügend</a:t>
            </a:r>
          </a:p>
        </p:txBody>
      </p:sp>
    </p:spTree>
    <p:extLst>
      <p:ext uri="{BB962C8B-B14F-4D97-AF65-F5344CB8AC3E}">
        <p14:creationId xmlns:p14="http://schemas.microsoft.com/office/powerpoint/2010/main" val="184486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25760" y="2459504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6000" b="1" dirty="0"/>
              <a:t>4. Bericht der Revisionsstelle</a:t>
            </a:r>
          </a:p>
        </p:txBody>
      </p:sp>
    </p:spTree>
    <p:extLst>
      <p:ext uri="{BB962C8B-B14F-4D97-AF65-F5344CB8AC3E}">
        <p14:creationId xmlns:p14="http://schemas.microsoft.com/office/powerpoint/2010/main" val="273965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25760" y="1536174"/>
            <a:ext cx="8892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6000" b="1" dirty="0"/>
              <a:t>5. Präsentation Umfrageergebnisse Sport- &amp; Erlebnishalle Saastal (SES)</a:t>
            </a:r>
          </a:p>
        </p:txBody>
      </p:sp>
    </p:spTree>
    <p:extLst>
      <p:ext uri="{BB962C8B-B14F-4D97-AF65-F5344CB8AC3E}">
        <p14:creationId xmlns:p14="http://schemas.microsoft.com/office/powerpoint/2010/main" val="181503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Object 21">
            <a:extLst>
              <a:ext uri="{FF2B5EF4-FFF2-40B4-BE49-F238E27FC236}">
                <a16:creationId xmlns:a16="http://schemas.microsoft.com/office/drawing/2014/main" id="{CC38B52A-7920-4314-909F-E504BB28B1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17409" name="Object 21">
                        <a:extLst>
                          <a:ext uri="{FF2B5EF4-FFF2-40B4-BE49-F238E27FC236}">
                            <a16:creationId xmlns:a16="http://schemas.microsoft.com/office/drawing/2014/main" id="{CC38B52A-7920-4314-909F-E504BB28B1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F3C76DC-AD3A-FA40-A244-CD4FB183BB2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360488"/>
            <a:ext cx="9144000" cy="36131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>
                  <a:alpha val="4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5000"/>
              </a:spcBef>
              <a:buFontTx/>
              <a:buChar char="•"/>
              <a:defRPr/>
            </a:pPr>
            <a:endParaRPr lang="da-DK" altLang="de-DE">
              <a:solidFill>
                <a:srgbClr val="FFFFFF"/>
              </a:solidFill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B91B0C6-8984-477B-8554-251DE1A03FA9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9925" y="1847850"/>
            <a:ext cx="78041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CH" altLang="de-DE" sz="4000"/>
              <a:t>Stimmungsbarometer Projekt Sport- und Erlebnishalle Saastal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CH" altLang="de-DE" sz="4000" b="1"/>
              <a:t>Allgemeine Informationen der HES-SO</a:t>
            </a:r>
            <a:endParaRPr lang="en-US" altLang="de-DE" sz="4000" b="1"/>
          </a:p>
        </p:txBody>
      </p:sp>
    </p:spTree>
    <p:extLst>
      <p:ext uri="{BB962C8B-B14F-4D97-AF65-F5344CB8AC3E}">
        <p14:creationId xmlns:p14="http://schemas.microsoft.com/office/powerpoint/2010/main" val="359724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7">
            <a:extLst>
              <a:ext uri="{FF2B5EF4-FFF2-40B4-BE49-F238E27FC236}">
                <a16:creationId xmlns:a16="http://schemas.microsoft.com/office/drawing/2014/main" id="{D049EAA9-8336-49D4-9638-8E76811DAF4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6302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3000" b="1">
                <a:solidFill>
                  <a:schemeClr val="tx2"/>
                </a:solidFill>
              </a:rPr>
              <a:t>Mandat</a:t>
            </a:r>
          </a:p>
        </p:txBody>
      </p:sp>
      <p:sp>
        <p:nvSpPr>
          <p:cNvPr id="19458" name="Rectangle 7">
            <a:extLst>
              <a:ext uri="{FF2B5EF4-FFF2-40B4-BE49-F238E27FC236}">
                <a16:creationId xmlns:a16="http://schemas.microsoft.com/office/drawing/2014/main" id="{11C93C4F-74A7-431F-A04B-D45E2C89CAA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8950" y="1452563"/>
            <a:ext cx="104775" cy="4948237"/>
          </a:xfrm>
          <a:prstGeom prst="rect">
            <a:avLst/>
          </a:prstGeom>
          <a:solidFill>
            <a:srgbClr val="0064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19459" name="Rectangle 9">
            <a:extLst>
              <a:ext uri="{FF2B5EF4-FFF2-40B4-BE49-F238E27FC236}">
                <a16:creationId xmlns:a16="http://schemas.microsoft.com/office/drawing/2014/main" id="{4FFBA151-077C-4553-BBF0-024663A8F447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19460" name="Rectangle 21">
            <a:extLst>
              <a:ext uri="{FF2B5EF4-FFF2-40B4-BE49-F238E27FC236}">
                <a16:creationId xmlns:a16="http://schemas.microsoft.com/office/drawing/2014/main" id="{42FC4729-887D-4B94-8DC1-DC0A254C0A5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88950" y="1452563"/>
            <a:ext cx="8496300" cy="4948237"/>
          </a:xfrm>
          <a:prstGeom prst="rect">
            <a:avLst/>
          </a:prstGeom>
          <a:noFill/>
          <a:ln w="9525">
            <a:solidFill>
              <a:srgbClr val="00649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73F1033B-6CEB-4A3E-9765-B5470E614650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31825" y="1535113"/>
            <a:ext cx="8135938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503238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CH" altLang="de-DE"/>
              <a:t>Mandatserteilung 11. April 2018 </a:t>
            </a:r>
          </a:p>
          <a:p>
            <a:r>
              <a:rPr lang="de-CH" altLang="de-DE"/>
              <a:t>Stimmungsbarometer Befürwortung und Ablehnung einer Sport- und Erlebnishalle Saastal.</a:t>
            </a:r>
          </a:p>
          <a:p>
            <a:r>
              <a:rPr lang="de-CH" altLang="de-DE"/>
              <a:t>Umfrage bei allen Saaserinnen und Saaser ab dem 14. Lebensjahr.</a:t>
            </a:r>
          </a:p>
          <a:p>
            <a:r>
              <a:rPr lang="de-CH" altLang="de-DE"/>
              <a:t>Online-Umfrage </a:t>
            </a:r>
          </a:p>
          <a:p>
            <a:r>
              <a:rPr lang="de-CH" altLang="de-DE"/>
              <a:t>Validierung durch den Auftraggeber</a:t>
            </a:r>
          </a:p>
          <a:p>
            <a:pPr>
              <a:spcBef>
                <a:spcPct val="30000"/>
              </a:spcBef>
              <a:buFontTx/>
              <a:buNone/>
            </a:pPr>
            <a:endParaRPr lang="de-DE" altLang="fr-FR" sz="2200"/>
          </a:p>
          <a:p>
            <a:pPr>
              <a:spcBef>
                <a:spcPct val="30000"/>
              </a:spcBef>
              <a:buFontTx/>
              <a:buNone/>
            </a:pPr>
            <a:endParaRPr lang="de-DE" altLang="fr-FR" sz="2200"/>
          </a:p>
        </p:txBody>
      </p:sp>
      <p:sp>
        <p:nvSpPr>
          <p:cNvPr id="19462" name="Slide Number Placeholder 1">
            <a:extLst>
              <a:ext uri="{FF2B5EF4-FFF2-40B4-BE49-F238E27FC236}">
                <a16:creationId xmlns:a16="http://schemas.microsoft.com/office/drawing/2014/main" id="{8084A4D1-C7A8-412E-846F-763D979E42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23658C-C1A8-4D6D-8BEC-D9D1B1D3FBD7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CH" altLang="fr-FR" sz="1200"/>
          </a:p>
        </p:txBody>
      </p:sp>
      <p:sp>
        <p:nvSpPr>
          <p:cNvPr id="19463" name="Rectangle 5">
            <a:extLst>
              <a:ext uri="{FF2B5EF4-FFF2-40B4-BE49-F238E27FC236}">
                <a16:creationId xmlns:a16="http://schemas.microsoft.com/office/drawing/2014/main" id="{634AFBBB-6664-42BE-B8B1-97F222AFA2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  <p:sp>
        <p:nvSpPr>
          <p:cNvPr id="19464" name="Titel 2">
            <a:extLst>
              <a:ext uri="{FF2B5EF4-FFF2-40B4-BE49-F238E27FC236}">
                <a16:creationId xmlns:a16="http://schemas.microsoft.com/office/drawing/2014/main" id="{B1AE87AF-2A36-4812-B427-9BB736D4F772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800" b="1">
                <a:solidFill>
                  <a:schemeClr val="bg1"/>
                </a:solidFill>
              </a:rPr>
              <a:t>Wollen Sie eine Sport- und Erlebnishalle?</a:t>
            </a:r>
          </a:p>
        </p:txBody>
      </p:sp>
    </p:spTree>
    <p:extLst>
      <p:ext uri="{BB962C8B-B14F-4D97-AF65-F5344CB8AC3E}">
        <p14:creationId xmlns:p14="http://schemas.microsoft.com/office/powerpoint/2010/main" val="18131493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7">
            <a:extLst>
              <a:ext uri="{FF2B5EF4-FFF2-40B4-BE49-F238E27FC236}">
                <a16:creationId xmlns:a16="http://schemas.microsoft.com/office/drawing/2014/main" id="{CF628369-46AC-4EF6-BAA9-52157802D15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6302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3000" b="1">
                <a:solidFill>
                  <a:schemeClr val="tx2"/>
                </a:solidFill>
              </a:rPr>
              <a:t>Drei Hauptfragen</a:t>
            </a:r>
          </a:p>
        </p:txBody>
      </p:sp>
      <p:sp>
        <p:nvSpPr>
          <p:cNvPr id="21506" name="Rectangle 7">
            <a:extLst>
              <a:ext uri="{FF2B5EF4-FFF2-40B4-BE49-F238E27FC236}">
                <a16:creationId xmlns:a16="http://schemas.microsoft.com/office/drawing/2014/main" id="{127EC0B6-2F83-4DDF-9077-DF65937595C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8950" y="1452563"/>
            <a:ext cx="104775" cy="4948237"/>
          </a:xfrm>
          <a:prstGeom prst="rect">
            <a:avLst/>
          </a:prstGeom>
          <a:solidFill>
            <a:srgbClr val="0064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21507" name="Rectangle 9">
            <a:extLst>
              <a:ext uri="{FF2B5EF4-FFF2-40B4-BE49-F238E27FC236}">
                <a16:creationId xmlns:a16="http://schemas.microsoft.com/office/drawing/2014/main" id="{FC1F7722-03B4-45E0-B716-322362BB6F89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21508" name="Rectangle 21">
            <a:extLst>
              <a:ext uri="{FF2B5EF4-FFF2-40B4-BE49-F238E27FC236}">
                <a16:creationId xmlns:a16="http://schemas.microsoft.com/office/drawing/2014/main" id="{21883427-32EA-41F4-B5D0-4D1A5E38EE1A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88950" y="1452563"/>
            <a:ext cx="8496300" cy="4948237"/>
          </a:xfrm>
          <a:prstGeom prst="rect">
            <a:avLst/>
          </a:prstGeom>
          <a:noFill/>
          <a:ln w="9525">
            <a:solidFill>
              <a:srgbClr val="00649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6493D0F0-B4F1-4F07-A19E-2D85F6C90BF5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68338" y="1514475"/>
            <a:ext cx="8137525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503238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  <a:buFontTx/>
              <a:buAutoNum type="arabicPeriod"/>
            </a:pPr>
            <a:r>
              <a:rPr lang="de-DE" altLang="fr-FR" sz="2200" b="1"/>
              <a:t>Befürwortung resp. Ablehnung:</a:t>
            </a:r>
          </a:p>
          <a:p>
            <a:pPr lvl="1">
              <a:spcBef>
                <a:spcPct val="30000"/>
              </a:spcBef>
              <a:buFontTx/>
              <a:buNone/>
            </a:pPr>
            <a:r>
              <a:rPr lang="de-DE" altLang="fr-FR" sz="2000"/>
              <a:t>Möchten die Saaserinnen und Saaser der Gemeinden Saas-Fee, Saas-Grund, Saas-Balen, Saas-Almagell eine Sport- und Erlebnishalle Saastal?</a:t>
            </a:r>
          </a:p>
          <a:p>
            <a:pPr lvl="1">
              <a:spcBef>
                <a:spcPct val="30000"/>
              </a:spcBef>
              <a:buFontTx/>
              <a:buNone/>
            </a:pPr>
            <a:endParaRPr lang="de-DE" altLang="fr-FR" sz="2000"/>
          </a:p>
          <a:p>
            <a:pPr>
              <a:spcBef>
                <a:spcPct val="30000"/>
              </a:spcBef>
              <a:buFontTx/>
              <a:buAutoNum type="arabicPeriod"/>
            </a:pPr>
            <a:r>
              <a:rPr lang="de-DE" altLang="fr-FR" sz="2200" b="1"/>
              <a:t>Finanzielle Unterstützung:</a:t>
            </a:r>
          </a:p>
          <a:p>
            <a:pPr lvl="1">
              <a:spcBef>
                <a:spcPct val="30000"/>
              </a:spcBef>
              <a:buFontTx/>
              <a:buNone/>
            </a:pPr>
            <a:r>
              <a:rPr lang="de-DE" altLang="fr-FR" sz="2000"/>
              <a:t>Sind die Saaserinnen und Saaser bereit, die Realisierung einer Sport- und Erlebnishalle Saastal auch persönlich finanziell zu unterstützen (Aktienkäufe)?</a:t>
            </a:r>
          </a:p>
          <a:p>
            <a:pPr>
              <a:spcBef>
                <a:spcPct val="30000"/>
              </a:spcBef>
              <a:buFontTx/>
              <a:buAutoNum type="arabicPeriod"/>
            </a:pPr>
            <a:endParaRPr lang="de-DE" altLang="fr-FR" sz="2200" b="1"/>
          </a:p>
          <a:p>
            <a:pPr>
              <a:spcBef>
                <a:spcPct val="30000"/>
              </a:spcBef>
              <a:buFontTx/>
              <a:buAutoNum type="arabicPeriod"/>
            </a:pPr>
            <a:r>
              <a:rPr lang="de-DE" altLang="fr-FR" sz="2200" b="1"/>
              <a:t>Angebote:</a:t>
            </a:r>
          </a:p>
          <a:p>
            <a:pPr lvl="1">
              <a:spcBef>
                <a:spcPct val="30000"/>
              </a:spcBef>
              <a:buFontTx/>
              <a:buNone/>
            </a:pPr>
            <a:r>
              <a:rPr lang="de-DE" altLang="fr-FR" sz="2000"/>
              <a:t>Welche Angebote sollte eine Sport- und Erlebnishalle Saastal enthalten?</a:t>
            </a:r>
          </a:p>
          <a:p>
            <a:pPr>
              <a:spcBef>
                <a:spcPct val="30000"/>
              </a:spcBef>
              <a:buFontTx/>
              <a:buAutoNum type="arabicPeriod"/>
            </a:pPr>
            <a:endParaRPr lang="de-DE" altLang="fr-FR" sz="2000"/>
          </a:p>
          <a:p>
            <a:pPr>
              <a:spcBef>
                <a:spcPct val="30000"/>
              </a:spcBef>
              <a:buFontTx/>
              <a:buNone/>
            </a:pPr>
            <a:endParaRPr lang="de-DE" altLang="fr-FR" sz="2200"/>
          </a:p>
          <a:p>
            <a:pPr>
              <a:spcBef>
                <a:spcPct val="30000"/>
              </a:spcBef>
              <a:buFontTx/>
              <a:buNone/>
            </a:pPr>
            <a:endParaRPr lang="de-DE" altLang="fr-FR" sz="2200"/>
          </a:p>
        </p:txBody>
      </p:sp>
      <p:sp>
        <p:nvSpPr>
          <p:cNvPr id="21510" name="Titel 2">
            <a:extLst>
              <a:ext uri="{FF2B5EF4-FFF2-40B4-BE49-F238E27FC236}">
                <a16:creationId xmlns:a16="http://schemas.microsoft.com/office/drawing/2014/main" id="{60015126-993C-4729-A674-01D5802478B8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800" b="1">
                <a:solidFill>
                  <a:schemeClr val="bg1"/>
                </a:solidFill>
              </a:rPr>
              <a:t>Wollen Sie eine Sport- und Erlebnishalle?</a:t>
            </a:r>
          </a:p>
        </p:txBody>
      </p:sp>
      <p:sp>
        <p:nvSpPr>
          <p:cNvPr id="21511" name="Slide Number Placeholder 1">
            <a:extLst>
              <a:ext uri="{FF2B5EF4-FFF2-40B4-BE49-F238E27FC236}">
                <a16:creationId xmlns:a16="http://schemas.microsoft.com/office/drawing/2014/main" id="{CCACA7F0-19CE-4FA0-9611-2221CCD8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5ACC7D-DD63-4582-AAAF-6C560C5EF931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CH" altLang="fr-FR" sz="1200"/>
          </a:p>
        </p:txBody>
      </p:sp>
      <p:sp>
        <p:nvSpPr>
          <p:cNvPr id="21512" name="Rectangle 5">
            <a:extLst>
              <a:ext uri="{FF2B5EF4-FFF2-40B4-BE49-F238E27FC236}">
                <a16:creationId xmlns:a16="http://schemas.microsoft.com/office/drawing/2014/main" id="{8882B4D5-717F-4346-8A90-934532522B8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</p:spTree>
    <p:extLst>
      <p:ext uri="{BB962C8B-B14F-4D97-AF65-F5344CB8AC3E}">
        <p14:creationId xmlns:p14="http://schemas.microsoft.com/office/powerpoint/2010/main" val="320886517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7">
            <a:extLst>
              <a:ext uri="{FF2B5EF4-FFF2-40B4-BE49-F238E27FC236}">
                <a16:creationId xmlns:a16="http://schemas.microsoft.com/office/drawing/2014/main" id="{87E7A0F2-2148-4DF0-BABF-BE8004EE3EC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798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3000" b="1">
                <a:solidFill>
                  <a:schemeClr val="tx2"/>
                </a:solidFill>
              </a:rPr>
              <a:t>Wie wurde über die Umfrage informiert?</a:t>
            </a:r>
          </a:p>
        </p:txBody>
      </p:sp>
      <p:sp>
        <p:nvSpPr>
          <p:cNvPr id="23554" name="Rectangle 7">
            <a:extLst>
              <a:ext uri="{FF2B5EF4-FFF2-40B4-BE49-F238E27FC236}">
                <a16:creationId xmlns:a16="http://schemas.microsoft.com/office/drawing/2014/main" id="{A7B4CD4A-D0B8-4BC8-BC32-217639B0097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8950" y="1452563"/>
            <a:ext cx="104775" cy="4900612"/>
          </a:xfrm>
          <a:prstGeom prst="rect">
            <a:avLst/>
          </a:prstGeom>
          <a:solidFill>
            <a:srgbClr val="0064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23555" name="Rectangle 21">
            <a:extLst>
              <a:ext uri="{FF2B5EF4-FFF2-40B4-BE49-F238E27FC236}">
                <a16:creationId xmlns:a16="http://schemas.microsoft.com/office/drawing/2014/main" id="{B2342131-2B7F-49B3-B1FA-76A9010554CD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88950" y="1452563"/>
            <a:ext cx="8496300" cy="4900612"/>
          </a:xfrm>
          <a:prstGeom prst="rect">
            <a:avLst/>
          </a:prstGeom>
          <a:noFill/>
          <a:ln w="9525">
            <a:solidFill>
              <a:srgbClr val="00649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5E71B992-A714-B347-A4FC-D45B85B935D7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98500" y="1597025"/>
            <a:ext cx="8069263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  <a:buFontTx/>
              <a:buNone/>
              <a:defRPr/>
            </a:pPr>
            <a:r>
              <a:rPr lang="de-DE" altLang="fr-FR" sz="2400" b="1" dirty="0"/>
              <a:t>Briefliche Zustellung:</a:t>
            </a:r>
          </a:p>
          <a:p>
            <a:pPr marL="342900" indent="-342900">
              <a:spcBef>
                <a:spcPct val="30000"/>
              </a:spcBef>
              <a:defRPr/>
            </a:pPr>
            <a:r>
              <a:rPr lang="de-DE" altLang="fr-FR" sz="2200" dirty="0"/>
              <a:t>Begleitschreiben</a:t>
            </a:r>
          </a:p>
          <a:p>
            <a:pPr marL="342900" indent="-342900">
              <a:spcBef>
                <a:spcPct val="30000"/>
              </a:spcBef>
              <a:defRPr/>
            </a:pPr>
            <a:r>
              <a:rPr lang="de-DE" altLang="fr-FR" sz="2200" dirty="0"/>
              <a:t>Informationen: </a:t>
            </a:r>
          </a:p>
          <a:p>
            <a:pPr marL="1085850" lvl="1" indent="-342900">
              <a:spcBef>
                <a:spcPct val="30000"/>
              </a:spcBef>
              <a:defRPr/>
            </a:pPr>
            <a:r>
              <a:rPr lang="de-DE" altLang="fr-FR" sz="2200" dirty="0"/>
              <a:t>Wie an der Online-Umfrage teilgenommen werden kann.</a:t>
            </a:r>
          </a:p>
          <a:p>
            <a:pPr marL="1085850" lvl="1" indent="-342900">
              <a:spcBef>
                <a:spcPct val="30000"/>
              </a:spcBef>
              <a:defRPr/>
            </a:pPr>
            <a:r>
              <a:rPr lang="de-DE" altLang="fr-FR" sz="2200" dirty="0"/>
              <a:t>Wie lange an der Umfrage teilgenommen werden kann:  14. Mai bis 28. Mai 2018, 10:00</a:t>
            </a:r>
          </a:p>
          <a:p>
            <a:pPr marL="1085850" lvl="1" indent="-342900">
              <a:spcBef>
                <a:spcPct val="30000"/>
              </a:spcBef>
              <a:defRPr/>
            </a:pPr>
            <a:r>
              <a:rPr lang="de-DE" altLang="fr-FR" sz="2200" dirty="0"/>
              <a:t>Informationen zur Telefonhotline</a:t>
            </a:r>
          </a:p>
          <a:p>
            <a:pPr marL="342900" indent="-342900">
              <a:spcBef>
                <a:spcPct val="30000"/>
              </a:spcBef>
              <a:defRPr/>
            </a:pPr>
            <a:r>
              <a:rPr lang="de-DE" altLang="fr-FR" sz="2200" dirty="0"/>
              <a:t>Finanzierungsplan</a:t>
            </a:r>
          </a:p>
          <a:p>
            <a:pPr marL="342900" indent="-342900">
              <a:spcBef>
                <a:spcPct val="30000"/>
              </a:spcBef>
              <a:defRPr/>
            </a:pPr>
            <a:r>
              <a:rPr lang="de-DE" altLang="fr-FR" sz="2200" dirty="0"/>
              <a:t>Projektbeschrieb</a:t>
            </a:r>
          </a:p>
          <a:p>
            <a:pPr>
              <a:spcBef>
                <a:spcPct val="30000"/>
              </a:spcBef>
              <a:buFontTx/>
              <a:buNone/>
              <a:defRPr/>
            </a:pPr>
            <a:endParaRPr lang="de-DE" altLang="fr-FR" sz="2200" dirty="0"/>
          </a:p>
          <a:p>
            <a:pPr>
              <a:spcBef>
                <a:spcPct val="30000"/>
              </a:spcBef>
              <a:buFontTx/>
              <a:buNone/>
              <a:defRPr/>
            </a:pPr>
            <a:endParaRPr lang="de-DE" altLang="fr-FR" sz="2200" dirty="0"/>
          </a:p>
        </p:txBody>
      </p:sp>
      <p:sp>
        <p:nvSpPr>
          <p:cNvPr id="23557" name="Slide Number Placeholder 1">
            <a:extLst>
              <a:ext uri="{FF2B5EF4-FFF2-40B4-BE49-F238E27FC236}">
                <a16:creationId xmlns:a16="http://schemas.microsoft.com/office/drawing/2014/main" id="{44D25DF5-053D-4774-8814-B509AE16A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0B7F46-8275-494D-8A3F-7850BBECDFA9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fr-CH" altLang="fr-FR" sz="1200"/>
          </a:p>
        </p:txBody>
      </p:sp>
      <p:sp>
        <p:nvSpPr>
          <p:cNvPr id="23558" name="Titel 2">
            <a:extLst>
              <a:ext uri="{FF2B5EF4-FFF2-40B4-BE49-F238E27FC236}">
                <a16:creationId xmlns:a16="http://schemas.microsoft.com/office/drawing/2014/main" id="{3B1D2E72-BF98-4E28-89AC-AFFB3CEA40C6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800" b="1">
                <a:solidFill>
                  <a:schemeClr val="bg1"/>
                </a:solidFill>
              </a:rPr>
              <a:t>Wollen Sie eine Sport- und Erlebnishalle?</a:t>
            </a:r>
          </a:p>
        </p:txBody>
      </p:sp>
      <p:sp>
        <p:nvSpPr>
          <p:cNvPr id="23559" name="Rectangle 5">
            <a:extLst>
              <a:ext uri="{FF2B5EF4-FFF2-40B4-BE49-F238E27FC236}">
                <a16:creationId xmlns:a16="http://schemas.microsoft.com/office/drawing/2014/main" id="{1EA6A575-1778-4850-BDDC-C5C913AFF9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</p:spTree>
    <p:extLst>
      <p:ext uri="{BB962C8B-B14F-4D97-AF65-F5344CB8AC3E}">
        <p14:creationId xmlns:p14="http://schemas.microsoft.com/office/powerpoint/2010/main" val="12944462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7">
            <a:extLst>
              <a:ext uri="{FF2B5EF4-FFF2-40B4-BE49-F238E27FC236}">
                <a16:creationId xmlns:a16="http://schemas.microsoft.com/office/drawing/2014/main" id="{108E8121-9787-405F-951C-0CE4667F0C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8507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400" b="1">
                <a:solidFill>
                  <a:schemeClr val="tx2"/>
                </a:solidFill>
              </a:rPr>
              <a:t>Wie konnte an der Umfrage teilgenommen werden?</a:t>
            </a:r>
          </a:p>
        </p:txBody>
      </p:sp>
      <p:sp>
        <p:nvSpPr>
          <p:cNvPr id="25602" name="Rectangle 7">
            <a:extLst>
              <a:ext uri="{FF2B5EF4-FFF2-40B4-BE49-F238E27FC236}">
                <a16:creationId xmlns:a16="http://schemas.microsoft.com/office/drawing/2014/main" id="{E885B15C-FB7F-428E-8272-28010C520B5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8950" y="1452563"/>
            <a:ext cx="127000" cy="5114925"/>
          </a:xfrm>
          <a:prstGeom prst="rect">
            <a:avLst/>
          </a:prstGeom>
          <a:solidFill>
            <a:srgbClr val="0064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25603" name="Rectangle 9">
            <a:extLst>
              <a:ext uri="{FF2B5EF4-FFF2-40B4-BE49-F238E27FC236}">
                <a16:creationId xmlns:a16="http://schemas.microsoft.com/office/drawing/2014/main" id="{0E4773C4-1444-43B0-9861-BC90D1996B21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25604" name="Rectangle 21">
            <a:extLst>
              <a:ext uri="{FF2B5EF4-FFF2-40B4-BE49-F238E27FC236}">
                <a16:creationId xmlns:a16="http://schemas.microsoft.com/office/drawing/2014/main" id="{C48E08E2-267E-4A49-B521-22B6D1C5DCEB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88950" y="1452563"/>
            <a:ext cx="8496300" cy="5114925"/>
          </a:xfrm>
          <a:prstGeom prst="rect">
            <a:avLst/>
          </a:prstGeom>
          <a:noFill/>
          <a:ln w="9525">
            <a:solidFill>
              <a:srgbClr val="00649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FFBD789D-A7D3-4DF0-B9CB-DD2B8F431A4F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38175" y="1531938"/>
            <a:ext cx="8135938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  <a:buFontTx/>
              <a:buAutoNum type="arabicPeriod"/>
            </a:pPr>
            <a:r>
              <a:rPr lang="de-DE" altLang="fr-FR" sz="2400" b="1"/>
              <a:t>Natel/Handy: QR-Code:</a:t>
            </a:r>
            <a:endParaRPr lang="de-DE" altLang="fr-FR" sz="2400"/>
          </a:p>
          <a:p>
            <a:pPr>
              <a:spcBef>
                <a:spcPct val="30000"/>
              </a:spcBef>
              <a:buFontTx/>
              <a:buAutoNum type="arabicPeriod"/>
            </a:pPr>
            <a:endParaRPr lang="de-DE" altLang="fr-FR" sz="2400"/>
          </a:p>
          <a:p>
            <a:pPr>
              <a:spcBef>
                <a:spcPct val="30000"/>
              </a:spcBef>
              <a:buFontTx/>
              <a:buAutoNum type="arabicPeriod"/>
            </a:pPr>
            <a:endParaRPr lang="de-DE" altLang="fr-FR" sz="2400"/>
          </a:p>
          <a:p>
            <a:pPr>
              <a:spcBef>
                <a:spcPct val="30000"/>
              </a:spcBef>
              <a:buFontTx/>
              <a:buNone/>
            </a:pPr>
            <a:endParaRPr lang="de-DE" altLang="fr-FR" sz="2400" b="1"/>
          </a:p>
          <a:p>
            <a:pPr>
              <a:spcBef>
                <a:spcPct val="30000"/>
              </a:spcBef>
              <a:buFontTx/>
              <a:buNone/>
            </a:pPr>
            <a:endParaRPr lang="de-DE" altLang="fr-FR" sz="2400" b="1"/>
          </a:p>
          <a:p>
            <a:pPr>
              <a:spcBef>
                <a:spcPct val="30000"/>
              </a:spcBef>
              <a:buFontTx/>
              <a:buAutoNum type="arabicPeriod" startAt="2"/>
            </a:pPr>
            <a:r>
              <a:rPr lang="de-DE" altLang="fr-FR" sz="2400" b="1"/>
              <a:t>Online/Internet: „umfrage-ses.ch“</a:t>
            </a:r>
          </a:p>
          <a:p>
            <a:pPr lvl="1">
              <a:spcBef>
                <a:spcPct val="30000"/>
              </a:spcBef>
              <a:buFontTx/>
              <a:buNone/>
            </a:pPr>
            <a:r>
              <a:rPr lang="de-DE" altLang="fr-FR" sz="2200"/>
              <a:t>URL: „umfrage-ses.ch“</a:t>
            </a:r>
          </a:p>
          <a:p>
            <a:pPr>
              <a:spcBef>
                <a:spcPct val="30000"/>
              </a:spcBef>
              <a:buFontTx/>
              <a:buNone/>
            </a:pPr>
            <a:endParaRPr lang="de-DE" altLang="fr-FR" sz="2400"/>
          </a:p>
          <a:p>
            <a:pPr>
              <a:spcBef>
                <a:spcPct val="30000"/>
              </a:spcBef>
              <a:buFontTx/>
              <a:buAutoNum type="arabicPeriod"/>
            </a:pPr>
            <a:endParaRPr lang="de-DE" altLang="fr-FR" sz="2200" b="1"/>
          </a:p>
          <a:p>
            <a:pPr>
              <a:spcBef>
                <a:spcPct val="30000"/>
              </a:spcBef>
              <a:buFontTx/>
              <a:buAutoNum type="arabicPeriod" startAt="3"/>
            </a:pPr>
            <a:r>
              <a:rPr lang="de-DE" altLang="fr-FR" sz="2200"/>
              <a:t>Telefonhotline, auf Verlangen per Post</a:t>
            </a:r>
          </a:p>
        </p:txBody>
      </p:sp>
      <p:sp>
        <p:nvSpPr>
          <p:cNvPr id="25606" name="Slide Number Placeholder 1">
            <a:extLst>
              <a:ext uri="{FF2B5EF4-FFF2-40B4-BE49-F238E27FC236}">
                <a16:creationId xmlns:a16="http://schemas.microsoft.com/office/drawing/2014/main" id="{861EFA88-E633-4466-969B-FA3AC92794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34F3E9-CC45-4A83-B95D-7C2EED9E6FF3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fr-CH" altLang="fr-FR" sz="1200"/>
          </a:p>
        </p:txBody>
      </p:sp>
      <p:pic>
        <p:nvPicPr>
          <p:cNvPr id="25607" name="Grafik 2">
            <a:extLst>
              <a:ext uri="{FF2B5EF4-FFF2-40B4-BE49-F238E27FC236}">
                <a16:creationId xmlns:a16="http://schemas.microsoft.com/office/drawing/2014/main" id="{AE785917-9E23-4DDB-9548-E1101C86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4764088"/>
            <a:ext cx="82137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itel 2">
            <a:extLst>
              <a:ext uri="{FF2B5EF4-FFF2-40B4-BE49-F238E27FC236}">
                <a16:creationId xmlns:a16="http://schemas.microsoft.com/office/drawing/2014/main" id="{5AE326FE-272B-4CBE-AF0C-364C3704EFE7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800" b="1">
                <a:solidFill>
                  <a:schemeClr val="bg1"/>
                </a:solidFill>
              </a:rPr>
              <a:t>Wollen Sie eine Sport- und Erlebnishalle?</a:t>
            </a:r>
          </a:p>
        </p:txBody>
      </p:sp>
      <p:pic>
        <p:nvPicPr>
          <p:cNvPr id="25609" name="Picture 1">
            <a:extLst>
              <a:ext uri="{FF2B5EF4-FFF2-40B4-BE49-F238E27FC236}">
                <a16:creationId xmlns:a16="http://schemas.microsoft.com/office/drawing/2014/main" id="{FB9F0C5A-B888-41C2-8E3E-8AB7C051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951038"/>
            <a:ext cx="1504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Rectangle 5">
            <a:extLst>
              <a:ext uri="{FF2B5EF4-FFF2-40B4-BE49-F238E27FC236}">
                <a16:creationId xmlns:a16="http://schemas.microsoft.com/office/drawing/2014/main" id="{ABAEA6F8-8DD8-4A16-92A6-5CB5D12BEC4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</p:spTree>
    <p:extLst>
      <p:ext uri="{BB962C8B-B14F-4D97-AF65-F5344CB8AC3E}">
        <p14:creationId xmlns:p14="http://schemas.microsoft.com/office/powerpoint/2010/main" val="400830335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E6AD5EF2-B45D-485E-BF34-196E6FB72D5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88950" y="1452563"/>
            <a:ext cx="104775" cy="4900612"/>
          </a:xfrm>
          <a:prstGeom prst="rect">
            <a:avLst/>
          </a:prstGeom>
          <a:solidFill>
            <a:srgbClr val="0064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27650" name="Rectangle 21">
            <a:extLst>
              <a:ext uri="{FF2B5EF4-FFF2-40B4-BE49-F238E27FC236}">
                <a16:creationId xmlns:a16="http://schemas.microsoft.com/office/drawing/2014/main" id="{D979ED73-1BDC-40CA-A025-E353B599A04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8950" y="1452563"/>
            <a:ext cx="8496300" cy="4900612"/>
          </a:xfrm>
          <a:prstGeom prst="rect">
            <a:avLst/>
          </a:prstGeom>
          <a:noFill/>
          <a:ln w="9525">
            <a:solidFill>
              <a:srgbClr val="00649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5E71B992-A714-B347-A4FC-D45B85B935D7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79450" y="1500188"/>
            <a:ext cx="8069263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  <a:buFontTx/>
              <a:buNone/>
              <a:defRPr/>
            </a:pPr>
            <a:r>
              <a:rPr lang="de-DE" altLang="fr-FR" sz="2400" b="1" dirty="0"/>
              <a:t>Telefonhotline:</a:t>
            </a:r>
          </a:p>
          <a:p>
            <a:pPr marL="342900" indent="-342900">
              <a:spcBef>
                <a:spcPct val="30000"/>
              </a:spcBef>
              <a:defRPr/>
            </a:pPr>
            <a:r>
              <a:rPr lang="de-DE" altLang="fr-FR" sz="2300" dirty="0"/>
              <a:t>Telefonhotline: 16. bis 20. Mai, jeweils von 08:00 bis 12:00.</a:t>
            </a:r>
          </a:p>
          <a:p>
            <a:pPr marL="1085850" lvl="1" indent="-342900">
              <a:spcBef>
                <a:spcPct val="30000"/>
              </a:spcBef>
              <a:defRPr/>
            </a:pPr>
            <a:r>
              <a:rPr lang="de-DE" altLang="fr-FR" sz="2000" dirty="0"/>
              <a:t>Fragen zur Durchführung der Umfrage</a:t>
            </a:r>
          </a:p>
          <a:p>
            <a:pPr marL="1085850" lvl="1" indent="-342900">
              <a:spcBef>
                <a:spcPct val="30000"/>
              </a:spcBef>
              <a:defRPr/>
            </a:pPr>
            <a:r>
              <a:rPr lang="de-DE" altLang="fr-FR" sz="2000" dirty="0"/>
              <a:t>Sicherstellung, dass auch Personen ohne Online-Zugang abstimmen können. (Per Telefon oder per Post)</a:t>
            </a:r>
          </a:p>
          <a:p>
            <a:pPr marL="1085850" lvl="1" indent="-342900">
              <a:spcBef>
                <a:spcPct val="30000"/>
              </a:spcBef>
              <a:defRPr/>
            </a:pPr>
            <a:r>
              <a:rPr lang="de-DE" altLang="fr-FR" sz="2000" dirty="0"/>
              <a:t>Auf Wunsch konnte unter Angabe des Codes auch telefonisch abgestimmt werden.</a:t>
            </a:r>
          </a:p>
          <a:p>
            <a:pPr marL="342900" indent="-342900">
              <a:spcBef>
                <a:spcPct val="30000"/>
              </a:spcBef>
              <a:defRPr/>
            </a:pPr>
            <a:r>
              <a:rPr lang="de-DE" altLang="fr-FR" sz="2200" dirty="0"/>
              <a:t>Neben der Telefonhotline stand auch die Projektleitung für Fragen zur Verfügung. </a:t>
            </a:r>
          </a:p>
          <a:p>
            <a:pPr>
              <a:spcBef>
                <a:spcPct val="30000"/>
              </a:spcBef>
              <a:buFontTx/>
              <a:buNone/>
              <a:defRPr/>
            </a:pPr>
            <a:endParaRPr lang="de-DE" altLang="fr-FR" sz="2200" dirty="0"/>
          </a:p>
        </p:txBody>
      </p:sp>
      <p:sp>
        <p:nvSpPr>
          <p:cNvPr id="27652" name="Slide Number Placeholder 1">
            <a:extLst>
              <a:ext uri="{FF2B5EF4-FFF2-40B4-BE49-F238E27FC236}">
                <a16:creationId xmlns:a16="http://schemas.microsoft.com/office/drawing/2014/main" id="{460859B8-1D30-4374-9F99-D5388B0290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11FE2A-F4A8-4213-9489-1F223F61CC8B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fr-CH" altLang="fr-FR" sz="1200"/>
          </a:p>
        </p:txBody>
      </p:sp>
      <p:sp>
        <p:nvSpPr>
          <p:cNvPr id="27653" name="Titel 2">
            <a:extLst>
              <a:ext uri="{FF2B5EF4-FFF2-40B4-BE49-F238E27FC236}">
                <a16:creationId xmlns:a16="http://schemas.microsoft.com/office/drawing/2014/main" id="{F37FA34F-2AFC-494E-92D1-A41982E3F60E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800" b="1">
                <a:solidFill>
                  <a:schemeClr val="bg1"/>
                </a:solidFill>
              </a:rPr>
              <a:t>Wollen Sie eine Sport- und Erlebnishalle?</a:t>
            </a:r>
          </a:p>
        </p:txBody>
      </p:sp>
      <p:pic>
        <p:nvPicPr>
          <p:cNvPr id="27654" name="Grafik 2">
            <a:extLst>
              <a:ext uri="{FF2B5EF4-FFF2-40B4-BE49-F238E27FC236}">
                <a16:creationId xmlns:a16="http://schemas.microsoft.com/office/drawing/2014/main" id="{4E0E75D2-632C-4E13-BF04-57167B9F1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5133975"/>
            <a:ext cx="4613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17">
            <a:extLst>
              <a:ext uri="{FF2B5EF4-FFF2-40B4-BE49-F238E27FC236}">
                <a16:creationId xmlns:a16="http://schemas.microsoft.com/office/drawing/2014/main" id="{68156396-0D64-4775-9B51-345A84BC085F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77838" y="811213"/>
            <a:ext cx="8507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400" b="1">
                <a:solidFill>
                  <a:schemeClr val="tx2"/>
                </a:solidFill>
              </a:rPr>
              <a:t>Wie konnte an der Umfrage teilgenommen werden?</a:t>
            </a:r>
          </a:p>
        </p:txBody>
      </p:sp>
      <p:sp>
        <p:nvSpPr>
          <p:cNvPr id="27656" name="Rectangle 5">
            <a:extLst>
              <a:ext uri="{FF2B5EF4-FFF2-40B4-BE49-F238E27FC236}">
                <a16:creationId xmlns:a16="http://schemas.microsoft.com/office/drawing/2014/main" id="{6061F416-CC5A-4749-9515-868FBF8BF6E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</p:spTree>
    <p:extLst>
      <p:ext uri="{BB962C8B-B14F-4D97-AF65-F5344CB8AC3E}">
        <p14:creationId xmlns:p14="http://schemas.microsoft.com/office/powerpoint/2010/main" val="249469031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5760" y="2459504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6000" b="1" dirty="0"/>
              <a:t>1. Begrüssung / Wahl der Stimmenzähler</a:t>
            </a:r>
          </a:p>
        </p:txBody>
      </p:sp>
    </p:spTree>
    <p:extLst>
      <p:ext uri="{BB962C8B-B14F-4D97-AF65-F5344CB8AC3E}">
        <p14:creationId xmlns:p14="http://schemas.microsoft.com/office/powerpoint/2010/main" val="8406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7">
            <a:extLst>
              <a:ext uri="{FF2B5EF4-FFF2-40B4-BE49-F238E27FC236}">
                <a16:creationId xmlns:a16="http://schemas.microsoft.com/office/drawing/2014/main" id="{CC13BBE8-CCF6-495C-A7BB-7F3DCB2B945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798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3000" b="1">
                <a:solidFill>
                  <a:schemeClr val="tx2"/>
                </a:solidFill>
              </a:rPr>
              <a:t>Anonymität</a:t>
            </a:r>
          </a:p>
        </p:txBody>
      </p:sp>
      <p:sp>
        <p:nvSpPr>
          <p:cNvPr id="29698" name="Rectangle 7">
            <a:extLst>
              <a:ext uri="{FF2B5EF4-FFF2-40B4-BE49-F238E27FC236}">
                <a16:creationId xmlns:a16="http://schemas.microsoft.com/office/drawing/2014/main" id="{9B13B16E-5034-49A3-88D5-A0427CE3F10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8950" y="1452563"/>
            <a:ext cx="142875" cy="5068887"/>
          </a:xfrm>
          <a:prstGeom prst="rect">
            <a:avLst/>
          </a:prstGeom>
          <a:solidFill>
            <a:srgbClr val="0064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29699" name="Rectangle 9">
            <a:extLst>
              <a:ext uri="{FF2B5EF4-FFF2-40B4-BE49-F238E27FC236}">
                <a16:creationId xmlns:a16="http://schemas.microsoft.com/office/drawing/2014/main" id="{D6719FC4-A9BB-42B2-A59B-0C190F780F2C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29700" name="Rectangle 21">
            <a:extLst>
              <a:ext uri="{FF2B5EF4-FFF2-40B4-BE49-F238E27FC236}">
                <a16:creationId xmlns:a16="http://schemas.microsoft.com/office/drawing/2014/main" id="{DC145834-6EB2-476C-8BB6-7E728B6DF4D7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88950" y="1452563"/>
            <a:ext cx="8496300" cy="5068887"/>
          </a:xfrm>
          <a:prstGeom prst="rect">
            <a:avLst/>
          </a:prstGeom>
          <a:noFill/>
          <a:ln w="9525">
            <a:solidFill>
              <a:srgbClr val="00649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E3576A13-1C62-4DC4-9A3B-1B02C7FE436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31825" y="1535113"/>
            <a:ext cx="8154988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de-DE" altLang="fr-FR" sz="2200"/>
              <a:t>Die Anonymität ist gewährleistet. Selbst die HES-SO ist nicht in der Lage, nachzuvollziehen, wer welchen Fragebogen ausgefüllt hat. </a:t>
            </a:r>
          </a:p>
          <a:p>
            <a:pPr>
              <a:spcBef>
                <a:spcPct val="30000"/>
              </a:spcBef>
            </a:pPr>
            <a:r>
              <a:rPr lang="de-DE" altLang="fr-FR" sz="2200"/>
              <a:t>Der Versand des Umfragematerials an die Saaserinnen und Saaser erfolgte durch den Auftraggeber. Die HES-SO hat keine Kenntnisse darüber, welche Saaserinnen und Saaser welchen Code erhalten haben.</a:t>
            </a:r>
          </a:p>
          <a:p>
            <a:pPr>
              <a:spcBef>
                <a:spcPct val="30000"/>
              </a:spcBef>
            </a:pPr>
            <a:r>
              <a:rPr lang="de-DE" altLang="fr-FR" sz="2200"/>
              <a:t>Die HES-SO wurde vom Auftraggeber darüber informiert, wie viele Personen mit welchen Jahrgängen pro Gemeinde das Umfragematerial erhalten haben.</a:t>
            </a:r>
          </a:p>
          <a:p>
            <a:pPr>
              <a:spcBef>
                <a:spcPct val="30000"/>
              </a:spcBef>
            </a:pPr>
            <a:r>
              <a:rPr lang="de-DE" altLang="fr-FR" sz="2200"/>
              <a:t>Die Abgleichung der eingegebenen Codes erfolgte durch die HES-SO. Der Auftraggeber hat keine Kenntnis darüber, wer welchen Code eingegeben hat.</a:t>
            </a:r>
          </a:p>
        </p:txBody>
      </p:sp>
      <p:sp>
        <p:nvSpPr>
          <p:cNvPr id="29702" name="Slide Number Placeholder 1">
            <a:extLst>
              <a:ext uri="{FF2B5EF4-FFF2-40B4-BE49-F238E27FC236}">
                <a16:creationId xmlns:a16="http://schemas.microsoft.com/office/drawing/2014/main" id="{90A46DA5-0254-4322-884C-9848464080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3011BA-FC45-420D-B9BF-2B42FB5FEAF6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fr-CH" altLang="fr-FR" sz="1200"/>
          </a:p>
        </p:txBody>
      </p:sp>
      <p:sp>
        <p:nvSpPr>
          <p:cNvPr id="29703" name="Titel 2">
            <a:extLst>
              <a:ext uri="{FF2B5EF4-FFF2-40B4-BE49-F238E27FC236}">
                <a16:creationId xmlns:a16="http://schemas.microsoft.com/office/drawing/2014/main" id="{EF0E7A08-8670-48F9-8909-ADB86EFC3D05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800" b="1">
                <a:solidFill>
                  <a:schemeClr val="bg1"/>
                </a:solidFill>
              </a:rPr>
              <a:t>Wollen Sie eine Sport- und Erlebnishalle?</a:t>
            </a:r>
          </a:p>
        </p:txBody>
      </p:sp>
      <p:sp>
        <p:nvSpPr>
          <p:cNvPr id="29704" name="Rectangle 5">
            <a:extLst>
              <a:ext uri="{FF2B5EF4-FFF2-40B4-BE49-F238E27FC236}">
                <a16:creationId xmlns:a16="http://schemas.microsoft.com/office/drawing/2014/main" id="{BE0519D8-4AF7-45AC-B6A8-0077A44282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</p:spTree>
    <p:extLst>
      <p:ext uri="{BB962C8B-B14F-4D97-AF65-F5344CB8AC3E}">
        <p14:creationId xmlns:p14="http://schemas.microsoft.com/office/powerpoint/2010/main" val="258867737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7">
            <a:extLst>
              <a:ext uri="{FF2B5EF4-FFF2-40B4-BE49-F238E27FC236}">
                <a16:creationId xmlns:a16="http://schemas.microsoft.com/office/drawing/2014/main" id="{619EB2D4-1639-46AA-AE7C-35113AB28D0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798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3000" b="1">
                <a:solidFill>
                  <a:schemeClr val="tx2"/>
                </a:solidFill>
              </a:rPr>
              <a:t>Einmalige Teilnahme</a:t>
            </a:r>
          </a:p>
        </p:txBody>
      </p:sp>
      <p:sp>
        <p:nvSpPr>
          <p:cNvPr id="31746" name="Rectangle 7">
            <a:extLst>
              <a:ext uri="{FF2B5EF4-FFF2-40B4-BE49-F238E27FC236}">
                <a16:creationId xmlns:a16="http://schemas.microsoft.com/office/drawing/2014/main" id="{51320068-724C-4AB4-B5DA-E6554DE3443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8950" y="1452563"/>
            <a:ext cx="104775" cy="3133725"/>
          </a:xfrm>
          <a:prstGeom prst="rect">
            <a:avLst/>
          </a:prstGeom>
          <a:solidFill>
            <a:srgbClr val="0064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31747" name="Rectangle 9">
            <a:extLst>
              <a:ext uri="{FF2B5EF4-FFF2-40B4-BE49-F238E27FC236}">
                <a16:creationId xmlns:a16="http://schemas.microsoft.com/office/drawing/2014/main" id="{C6B9E700-1673-43EB-8D51-87554991F35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31748" name="Rectangle 21">
            <a:extLst>
              <a:ext uri="{FF2B5EF4-FFF2-40B4-BE49-F238E27FC236}">
                <a16:creationId xmlns:a16="http://schemas.microsoft.com/office/drawing/2014/main" id="{7EDF6A69-180F-40B1-AA1B-D3CAB01DF6D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88950" y="1452563"/>
            <a:ext cx="8496300" cy="3133725"/>
          </a:xfrm>
          <a:prstGeom prst="rect">
            <a:avLst/>
          </a:prstGeom>
          <a:noFill/>
          <a:ln w="9525">
            <a:solidFill>
              <a:srgbClr val="00649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5E71B992-A714-B347-A4FC-D45B85B935D7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31825" y="1535113"/>
            <a:ext cx="815498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30000"/>
              </a:spcBef>
              <a:defRPr/>
            </a:pPr>
            <a:r>
              <a:rPr lang="de-DE" altLang="fr-FR" sz="2400" dirty="0"/>
              <a:t>Jede/</a:t>
            </a:r>
            <a:r>
              <a:rPr lang="de-DE" altLang="fr-FR" sz="2400" dirty="0" err="1"/>
              <a:t>r</a:t>
            </a:r>
            <a:r>
              <a:rPr lang="de-DE" altLang="fr-FR" sz="2400" dirty="0"/>
              <a:t> konnte nur einmal an der Umfrage teilnehmen (durch personalisierten Code)</a:t>
            </a:r>
          </a:p>
          <a:p>
            <a:pPr marL="342900" indent="-342900">
              <a:spcBef>
                <a:spcPct val="30000"/>
              </a:spcBef>
              <a:defRPr/>
            </a:pPr>
            <a:r>
              <a:rPr lang="de-DE" altLang="fr-FR" sz="2400" dirty="0"/>
              <a:t>Am Schluss der Umfrage fand ein Abgleich der eingegebenen Codes mit den hinterlegten Codes statt.</a:t>
            </a:r>
          </a:p>
          <a:p>
            <a:pPr marL="342900" indent="-342900">
              <a:spcBef>
                <a:spcPct val="30000"/>
              </a:spcBef>
              <a:defRPr/>
            </a:pPr>
            <a:r>
              <a:rPr lang="de-DE" altLang="fr-FR" sz="2400" dirty="0"/>
              <a:t>Umfragen mit zufällig eingegebenen Codes wurden gelöscht.</a:t>
            </a:r>
          </a:p>
          <a:p>
            <a:pPr marL="457200" indent="-457200">
              <a:spcBef>
                <a:spcPct val="30000"/>
              </a:spcBef>
              <a:buFontTx/>
              <a:buAutoNum type="arabicPeriod"/>
              <a:defRPr/>
            </a:pPr>
            <a:endParaRPr lang="de-DE" altLang="fr-FR" sz="2400" dirty="0"/>
          </a:p>
          <a:p>
            <a:pPr>
              <a:spcBef>
                <a:spcPct val="30000"/>
              </a:spcBef>
              <a:buFontTx/>
              <a:buNone/>
              <a:defRPr/>
            </a:pPr>
            <a:endParaRPr lang="de-DE" altLang="fr-FR" sz="2200" dirty="0"/>
          </a:p>
        </p:txBody>
      </p:sp>
      <p:sp>
        <p:nvSpPr>
          <p:cNvPr id="31750" name="Slide Number Placeholder 1">
            <a:extLst>
              <a:ext uri="{FF2B5EF4-FFF2-40B4-BE49-F238E27FC236}">
                <a16:creationId xmlns:a16="http://schemas.microsoft.com/office/drawing/2014/main" id="{DEFD9CC1-5F3F-4EAC-BAD2-E7D363090B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257E7C-DC96-4496-B2F1-F2D0BF73FF89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fr-CH" altLang="fr-FR" sz="1200"/>
          </a:p>
        </p:txBody>
      </p:sp>
      <p:sp>
        <p:nvSpPr>
          <p:cNvPr id="31751" name="Titel 2">
            <a:extLst>
              <a:ext uri="{FF2B5EF4-FFF2-40B4-BE49-F238E27FC236}">
                <a16:creationId xmlns:a16="http://schemas.microsoft.com/office/drawing/2014/main" id="{562F8703-34F1-4B08-B1F6-EEDFFAA86B03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800" b="1">
                <a:solidFill>
                  <a:schemeClr val="bg1"/>
                </a:solidFill>
              </a:rPr>
              <a:t>Wollen Sie eine Sport- und Erlebnishalle?</a:t>
            </a:r>
          </a:p>
        </p:txBody>
      </p:sp>
      <p:sp>
        <p:nvSpPr>
          <p:cNvPr id="31752" name="Rectangle 5">
            <a:extLst>
              <a:ext uri="{FF2B5EF4-FFF2-40B4-BE49-F238E27FC236}">
                <a16:creationId xmlns:a16="http://schemas.microsoft.com/office/drawing/2014/main" id="{10114331-7B32-4D94-92AE-0D7750AEA18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</p:spTree>
    <p:extLst>
      <p:ext uri="{BB962C8B-B14F-4D97-AF65-F5344CB8AC3E}">
        <p14:creationId xmlns:p14="http://schemas.microsoft.com/office/powerpoint/2010/main" val="370415464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7">
            <a:extLst>
              <a:ext uri="{FF2B5EF4-FFF2-40B4-BE49-F238E27FC236}">
                <a16:creationId xmlns:a16="http://schemas.microsoft.com/office/drawing/2014/main" id="{B7289631-C3EE-4942-BBF4-924B7208A5E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798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3000" b="1">
                <a:solidFill>
                  <a:schemeClr val="tx2"/>
                </a:solidFill>
              </a:rPr>
              <a:t>Daten</a:t>
            </a:r>
          </a:p>
        </p:txBody>
      </p:sp>
      <p:sp>
        <p:nvSpPr>
          <p:cNvPr id="33794" name="Rectangle 7">
            <a:extLst>
              <a:ext uri="{FF2B5EF4-FFF2-40B4-BE49-F238E27FC236}">
                <a16:creationId xmlns:a16="http://schemas.microsoft.com/office/drawing/2014/main" id="{2870A0AB-326C-4A99-BE83-39AE462B34A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8950" y="1452563"/>
            <a:ext cx="149225" cy="4075112"/>
          </a:xfrm>
          <a:prstGeom prst="rect">
            <a:avLst/>
          </a:prstGeom>
          <a:solidFill>
            <a:srgbClr val="0064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33795" name="Rectangle 9">
            <a:extLst>
              <a:ext uri="{FF2B5EF4-FFF2-40B4-BE49-F238E27FC236}">
                <a16:creationId xmlns:a16="http://schemas.microsoft.com/office/drawing/2014/main" id="{FE5F0F8C-F47F-46E3-AF02-1F0580D8439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33796" name="Rectangle 21">
            <a:extLst>
              <a:ext uri="{FF2B5EF4-FFF2-40B4-BE49-F238E27FC236}">
                <a16:creationId xmlns:a16="http://schemas.microsoft.com/office/drawing/2014/main" id="{2A52DC59-166D-4B2B-9E7E-0372ACDC38EA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88950" y="1452563"/>
            <a:ext cx="8496300" cy="4075112"/>
          </a:xfrm>
          <a:prstGeom prst="rect">
            <a:avLst/>
          </a:prstGeom>
          <a:noFill/>
          <a:ln w="9525">
            <a:solidFill>
              <a:srgbClr val="00649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40966" name="Rectangle 3">
            <a:extLst>
              <a:ext uri="{FF2B5EF4-FFF2-40B4-BE49-F238E27FC236}">
                <a16:creationId xmlns:a16="http://schemas.microsoft.com/office/drawing/2014/main" id="{8D413A3B-1336-534E-B047-F74F4FC44A3E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742950" y="1565275"/>
            <a:ext cx="82423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98513" indent="-3429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30000"/>
              </a:spcBef>
              <a:buFontTx/>
              <a:buNone/>
              <a:defRPr/>
            </a:pPr>
            <a:r>
              <a:rPr lang="de-DE" altLang="fr-FR" sz="2400" b="1" dirty="0"/>
              <a:t>Durchführung</a:t>
            </a:r>
          </a:p>
          <a:p>
            <a:pPr>
              <a:spcBef>
                <a:spcPct val="30000"/>
              </a:spcBef>
              <a:defRPr/>
            </a:pPr>
            <a:r>
              <a:rPr lang="de-DE" altLang="fr-FR" sz="2400" dirty="0"/>
              <a:t>Start Umfrage: 14. Mai </a:t>
            </a:r>
          </a:p>
          <a:p>
            <a:pPr>
              <a:spcBef>
                <a:spcPct val="30000"/>
              </a:spcBef>
              <a:defRPr/>
            </a:pPr>
            <a:r>
              <a:rPr lang="de-DE" altLang="fr-FR" sz="2400" dirty="0"/>
              <a:t>Ende Umfrage: 28. Mai </a:t>
            </a:r>
          </a:p>
          <a:p>
            <a:pPr marL="0" indent="0">
              <a:spcBef>
                <a:spcPct val="30000"/>
              </a:spcBef>
              <a:buFontTx/>
              <a:buNone/>
              <a:defRPr/>
            </a:pPr>
            <a:r>
              <a:rPr lang="de-DE" altLang="fr-FR" sz="2400" b="1" dirty="0"/>
              <a:t>Auswertung</a:t>
            </a:r>
          </a:p>
          <a:p>
            <a:pPr>
              <a:spcBef>
                <a:spcPct val="30000"/>
              </a:spcBef>
              <a:defRPr/>
            </a:pPr>
            <a:r>
              <a:rPr lang="de-DE" altLang="fr-FR" sz="2400" dirty="0"/>
              <a:t>Durch die HES-SO</a:t>
            </a:r>
          </a:p>
          <a:p>
            <a:pPr marL="0" indent="0">
              <a:spcBef>
                <a:spcPct val="30000"/>
              </a:spcBef>
              <a:buFontTx/>
              <a:buNone/>
              <a:defRPr/>
            </a:pPr>
            <a:r>
              <a:rPr lang="de-DE" altLang="fr-FR" sz="2400" b="1" dirty="0"/>
              <a:t>Vorstellung der Resultate</a:t>
            </a:r>
          </a:p>
          <a:p>
            <a:pPr>
              <a:spcBef>
                <a:spcPct val="30000"/>
              </a:spcBef>
              <a:defRPr/>
            </a:pPr>
            <a:r>
              <a:rPr lang="de-DE" altLang="fr-FR" sz="2400" dirty="0" err="1"/>
              <a:t>Talratsitzung</a:t>
            </a:r>
            <a:r>
              <a:rPr lang="de-DE" altLang="fr-FR" sz="2400" dirty="0"/>
              <a:t> vom 1. Juni 2018: Präsentation der Resultate</a:t>
            </a:r>
          </a:p>
          <a:p>
            <a:pPr>
              <a:spcBef>
                <a:spcPct val="30000"/>
              </a:spcBef>
              <a:buFontTx/>
              <a:buAutoNum type="arabicPeriod" startAt="3"/>
              <a:defRPr/>
            </a:pPr>
            <a:endParaRPr lang="de-DE" altLang="fr-FR" sz="2400" dirty="0"/>
          </a:p>
          <a:p>
            <a:pPr>
              <a:spcBef>
                <a:spcPct val="30000"/>
              </a:spcBef>
              <a:buFontTx/>
              <a:buNone/>
              <a:defRPr/>
            </a:pPr>
            <a:endParaRPr lang="de-DE" altLang="fr-FR" sz="2200" dirty="0"/>
          </a:p>
        </p:txBody>
      </p:sp>
      <p:sp>
        <p:nvSpPr>
          <p:cNvPr id="33798" name="Slide Number Placeholder 1">
            <a:extLst>
              <a:ext uri="{FF2B5EF4-FFF2-40B4-BE49-F238E27FC236}">
                <a16:creationId xmlns:a16="http://schemas.microsoft.com/office/drawing/2014/main" id="{C2BDC319-85D1-4A02-A8D0-3A14F2D5F2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09AEA5-2D2A-434F-8368-836A5CDE46CB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fr-CH" altLang="fr-FR" sz="1200"/>
          </a:p>
        </p:txBody>
      </p:sp>
      <p:sp>
        <p:nvSpPr>
          <p:cNvPr id="33799" name="Titel 2">
            <a:extLst>
              <a:ext uri="{FF2B5EF4-FFF2-40B4-BE49-F238E27FC236}">
                <a16:creationId xmlns:a16="http://schemas.microsoft.com/office/drawing/2014/main" id="{F94E6ECA-9213-4481-A5AD-D8DCAED5C04C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800" b="1">
                <a:solidFill>
                  <a:schemeClr val="bg1"/>
                </a:solidFill>
              </a:rPr>
              <a:t>Wollen Sie eine Sport- und Erlebnishalle?</a:t>
            </a:r>
          </a:p>
        </p:txBody>
      </p:sp>
      <p:sp>
        <p:nvSpPr>
          <p:cNvPr id="33800" name="Rectangle 5">
            <a:extLst>
              <a:ext uri="{FF2B5EF4-FFF2-40B4-BE49-F238E27FC236}">
                <a16:creationId xmlns:a16="http://schemas.microsoft.com/office/drawing/2014/main" id="{4ABC8952-8246-41D8-9904-DC0D60F8531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</p:spTree>
    <p:extLst>
      <p:ext uri="{BB962C8B-B14F-4D97-AF65-F5344CB8AC3E}">
        <p14:creationId xmlns:p14="http://schemas.microsoft.com/office/powerpoint/2010/main" val="352030973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1">
            <a:extLst>
              <a:ext uri="{FF2B5EF4-FFF2-40B4-BE49-F238E27FC236}">
                <a16:creationId xmlns:a16="http://schemas.microsoft.com/office/drawing/2014/main" id="{950BD6AC-8ACB-4B62-94F6-3A88F7F24A7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0B2B3D-4163-407C-A156-CD4B6366CDF6}" type="slidenum">
              <a:rPr lang="fr-CH" altLang="de-DE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fr-CH" altLang="de-DE" sz="1400"/>
          </a:p>
        </p:txBody>
      </p:sp>
      <p:grpSp>
        <p:nvGrpSpPr>
          <p:cNvPr id="35842" name="Group 41">
            <a:extLst>
              <a:ext uri="{FF2B5EF4-FFF2-40B4-BE49-F238E27FC236}">
                <a16:creationId xmlns:a16="http://schemas.microsoft.com/office/drawing/2014/main" id="{8895C1E8-D7DC-4EDD-83D2-E96533812B73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1744663"/>
            <a:ext cx="7866063" cy="3187700"/>
            <a:chOff x="789045" y="1684558"/>
            <a:chExt cx="7866224" cy="3186988"/>
          </a:xfrm>
        </p:grpSpPr>
        <p:grpSp>
          <p:nvGrpSpPr>
            <p:cNvPr id="35846" name="Group 40">
              <a:extLst>
                <a:ext uri="{FF2B5EF4-FFF2-40B4-BE49-F238E27FC236}">
                  <a16:creationId xmlns:a16="http://schemas.microsoft.com/office/drawing/2014/main" id="{AAD32CFB-FA78-4192-9719-8CC3B8219A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515" y="1951256"/>
              <a:ext cx="7425285" cy="2653593"/>
              <a:chOff x="457474" y="1470025"/>
              <a:chExt cx="7425285" cy="2653593"/>
            </a:xfrm>
          </p:grpSpPr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0EB30E0C-61DA-2B45-A7CC-B14EA52598A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457672" y="1469967"/>
                <a:ext cx="7424889" cy="422181"/>
              </a:xfrm>
              <a:prstGeom prst="rect">
                <a:avLst/>
              </a:prstGeom>
              <a:solidFill>
                <a:srgbClr val="1057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72000" tIns="72000" rIns="72000" bIns="72000">
                <a:spAutoFit/>
              </a:bodyPr>
              <a:lstStyle/>
              <a:p>
                <a:pPr marL="457200" indent="-457200">
                  <a:spcBef>
                    <a:spcPct val="30000"/>
                  </a:spcBef>
                  <a:defRPr/>
                </a:pPr>
                <a:r>
                  <a:rPr lang="de-DE" altLang="fr-FR" sz="1800" b="1" dirty="0">
                    <a:solidFill>
                      <a:schemeClr val="bg1"/>
                    </a:solidFill>
                    <a:latin typeface="+mn-lt"/>
                  </a:rPr>
                  <a:t>Fragen zur Sport- und Erlebnishalle Saastal</a:t>
                </a:r>
              </a:p>
            </p:txBody>
          </p:sp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01A4B35A-BCBC-7D4A-9FF3-D95DC38A4C6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457672" y="1992137"/>
                <a:ext cx="7424889" cy="2777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457200" indent="-457200">
                  <a:spcBef>
                    <a:spcPct val="30000"/>
                  </a:spcBef>
                  <a:defRPr/>
                </a:pPr>
                <a:r>
                  <a:rPr lang="de-DE" altLang="fr-FR" sz="1800" dirty="0">
                    <a:latin typeface="+mn-lt"/>
                  </a:rPr>
                  <a:t>Möchten Sie eine Sport- und Erlebnishalle Saastal?</a:t>
                </a:r>
              </a:p>
            </p:txBody>
          </p:sp>
          <p:grpSp>
            <p:nvGrpSpPr>
              <p:cNvPr id="35850" name="Group 39">
                <a:extLst>
                  <a:ext uri="{FF2B5EF4-FFF2-40B4-BE49-F238E27FC236}">
                    <a16:creationId xmlns:a16="http://schemas.microsoft.com/office/drawing/2014/main" id="{D299B9E9-14F7-43C5-818B-5214BD161C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0525" y="2543062"/>
                <a:ext cx="6099182" cy="606872"/>
                <a:chOff x="1672565" y="2637658"/>
                <a:chExt cx="6099182" cy="606872"/>
              </a:xfrm>
            </p:grpSpPr>
            <p:grpSp>
              <p:nvGrpSpPr>
                <p:cNvPr id="35858" name="Group 35">
                  <a:extLst>
                    <a:ext uri="{FF2B5EF4-FFF2-40B4-BE49-F238E27FC236}">
                      <a16:creationId xmlns:a16="http://schemas.microsoft.com/office/drawing/2014/main" id="{16223980-6761-499E-9364-2A26EEE272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72565" y="2637658"/>
                  <a:ext cx="243656" cy="606872"/>
                  <a:chOff x="1684676" y="2840854"/>
                  <a:chExt cx="243656" cy="606872"/>
                </a:xfrm>
              </p:grpSpPr>
              <p:sp>
                <p:nvSpPr>
                  <p:cNvPr id="9" name="Rectangle 3">
                    <a:extLst>
                      <a:ext uri="{FF2B5EF4-FFF2-40B4-BE49-F238E27FC236}">
                        <a16:creationId xmlns:a16="http://schemas.microsoft.com/office/drawing/2014/main" id="{0CDFA34A-C6CC-BE4E-AA2E-5F9EF5313E30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8"/>
                    </p:custDataLst>
                  </p:nvPr>
                </p:nvSpPr>
                <p:spPr bwMode="gray">
                  <a:xfrm>
                    <a:off x="1685412" y="2840669"/>
                    <a:ext cx="242892" cy="2761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marL="457200" indent="-457200" algn="ctr">
                      <a:spcBef>
                        <a:spcPct val="30000"/>
                      </a:spcBef>
                      <a:defRPr/>
                    </a:pPr>
                    <a:r>
                      <a:rPr lang="de-DE" altLang="fr-FR" sz="1800" dirty="0">
                        <a:latin typeface="+mn-lt"/>
                      </a:rPr>
                      <a:t>Ja</a:t>
                    </a:r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BD02733A-C301-C24F-9BBC-5CA37815DB7A}"/>
                      </a:ext>
                    </a:extLst>
                  </p:cNvPr>
                  <p:cNvSpPr/>
                  <p:nvPr/>
                </p:nvSpPr>
                <p:spPr>
                  <a:xfrm>
                    <a:off x="1694937" y="3223170"/>
                    <a:ext cx="223842" cy="223788"/>
                  </a:xfrm>
                  <a:prstGeom prst="ellipse">
                    <a:avLst/>
                  </a:prstGeom>
                  <a:noFill/>
                  <a:ln w="9525">
                    <a:solidFill>
                      <a:srgbClr val="1057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800" dirty="0"/>
                  </a:p>
                </p:txBody>
              </p:sp>
            </p:grpSp>
            <p:grpSp>
              <p:nvGrpSpPr>
                <p:cNvPr id="35859" name="Group 34">
                  <a:extLst>
                    <a:ext uri="{FF2B5EF4-FFF2-40B4-BE49-F238E27FC236}">
                      <a16:creationId xmlns:a16="http://schemas.microsoft.com/office/drawing/2014/main" id="{9DE8A7C3-7DCE-4D62-8E30-5CF2F2BB15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37093" y="2637658"/>
                  <a:ext cx="730969" cy="606872"/>
                  <a:chOff x="3165352" y="2840854"/>
                  <a:chExt cx="730969" cy="606872"/>
                </a:xfrm>
              </p:grpSpPr>
              <p:sp>
                <p:nvSpPr>
                  <p:cNvPr id="13" name="Rectangle 3">
                    <a:extLst>
                      <a:ext uri="{FF2B5EF4-FFF2-40B4-BE49-F238E27FC236}">
                        <a16:creationId xmlns:a16="http://schemas.microsoft.com/office/drawing/2014/main" id="{A5019074-1852-F64D-8922-80DD39372F22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7"/>
                    </p:custDataLst>
                  </p:nvPr>
                </p:nvSpPr>
                <p:spPr bwMode="gray">
                  <a:xfrm>
                    <a:off x="3165265" y="2840669"/>
                    <a:ext cx="749315" cy="2761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marL="457200" indent="-457200" algn="ctr">
                      <a:spcBef>
                        <a:spcPct val="30000"/>
                      </a:spcBef>
                      <a:defRPr/>
                    </a:pPr>
                    <a:r>
                      <a:rPr lang="de-DE" altLang="fr-FR" sz="1800" dirty="0">
                        <a:latin typeface="+mn-lt"/>
                      </a:rPr>
                      <a:t>Eher ja</a:t>
                    </a:r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E620B5F3-F41C-0141-8EC1-CCCB12998AC6}"/>
                      </a:ext>
                    </a:extLst>
                  </p:cNvPr>
                  <p:cNvSpPr/>
                  <p:nvPr/>
                </p:nvSpPr>
                <p:spPr>
                  <a:xfrm>
                    <a:off x="3419270" y="3223170"/>
                    <a:ext cx="223842" cy="223788"/>
                  </a:xfrm>
                  <a:prstGeom prst="ellipse">
                    <a:avLst/>
                  </a:prstGeom>
                  <a:noFill/>
                  <a:ln w="9525">
                    <a:solidFill>
                      <a:srgbClr val="1057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800" dirty="0"/>
                  </a:p>
                </p:txBody>
              </p:sp>
            </p:grpSp>
            <p:grpSp>
              <p:nvGrpSpPr>
                <p:cNvPr id="35860" name="Group 32">
                  <a:extLst>
                    <a:ext uri="{FF2B5EF4-FFF2-40B4-BE49-F238E27FC236}">
                      <a16:creationId xmlns:a16="http://schemas.microsoft.com/office/drawing/2014/main" id="{178C5B8D-D316-4909-AF6A-B687A6E97E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88934" y="2637658"/>
                  <a:ext cx="987451" cy="606872"/>
                  <a:chOff x="5109119" y="2840854"/>
                  <a:chExt cx="987451" cy="606872"/>
                </a:xfrm>
              </p:grpSpPr>
              <p:sp>
                <p:nvSpPr>
                  <p:cNvPr id="16" name="Rectangle 3">
                    <a:extLst>
                      <a:ext uri="{FF2B5EF4-FFF2-40B4-BE49-F238E27FC236}">
                        <a16:creationId xmlns:a16="http://schemas.microsoft.com/office/drawing/2014/main" id="{443AEED9-83CE-1C48-B957-8C5CD3641167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6"/>
                    </p:custDataLst>
                  </p:nvPr>
                </p:nvSpPr>
                <p:spPr bwMode="gray">
                  <a:xfrm>
                    <a:off x="5090806" y="2840669"/>
                    <a:ext cx="987445" cy="2761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marL="457200" indent="-457200" algn="ctr">
                      <a:spcBef>
                        <a:spcPct val="30000"/>
                      </a:spcBef>
                      <a:defRPr/>
                    </a:pPr>
                    <a:r>
                      <a:rPr lang="de-DE" altLang="fr-FR" sz="1800" dirty="0">
                        <a:latin typeface="+mn-lt"/>
                      </a:rPr>
                      <a:t>Eher nein</a:t>
                    </a:r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851B7F9E-E38C-594A-B134-F33CEB7581CF}"/>
                      </a:ext>
                    </a:extLst>
                  </p:cNvPr>
                  <p:cNvSpPr/>
                  <p:nvPr/>
                </p:nvSpPr>
                <p:spPr>
                  <a:xfrm>
                    <a:off x="5471813" y="3223170"/>
                    <a:ext cx="225430" cy="223788"/>
                  </a:xfrm>
                  <a:prstGeom prst="ellipse">
                    <a:avLst/>
                  </a:prstGeom>
                  <a:noFill/>
                  <a:ln w="9525">
                    <a:solidFill>
                      <a:srgbClr val="1057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800" dirty="0"/>
                  </a:p>
                </p:txBody>
              </p:sp>
            </p:grpSp>
            <p:grpSp>
              <p:nvGrpSpPr>
                <p:cNvPr id="35861" name="Group 33">
                  <a:extLst>
                    <a:ext uri="{FF2B5EF4-FFF2-40B4-BE49-F238E27FC236}">
                      <a16:creationId xmlns:a16="http://schemas.microsoft.com/office/drawing/2014/main" id="{83774A1C-8E19-46C7-ABFD-77FFD85859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97257" y="2637658"/>
                  <a:ext cx="474490" cy="606872"/>
                  <a:chOff x="7309368" y="2840854"/>
                  <a:chExt cx="474490" cy="606872"/>
                </a:xfrm>
              </p:grpSpPr>
              <p:sp>
                <p:nvSpPr>
                  <p:cNvPr id="19" name="Rectangle 3">
                    <a:extLst>
                      <a:ext uri="{FF2B5EF4-FFF2-40B4-BE49-F238E27FC236}">
                        <a16:creationId xmlns:a16="http://schemas.microsoft.com/office/drawing/2014/main" id="{7A004E10-9880-5E4A-A2FD-303DC7D87055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5"/>
                    </p:custDataLst>
                  </p:nvPr>
                </p:nvSpPr>
                <p:spPr bwMode="gray">
                  <a:xfrm>
                    <a:off x="7290989" y="2840669"/>
                    <a:ext cx="492135" cy="2761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marL="457200" indent="-457200" algn="ctr">
                      <a:spcBef>
                        <a:spcPct val="30000"/>
                      </a:spcBef>
                      <a:defRPr/>
                    </a:pPr>
                    <a:r>
                      <a:rPr lang="de-DE" altLang="fr-FR" sz="1800" dirty="0">
                        <a:latin typeface="+mn-lt"/>
                      </a:rPr>
                      <a:t>Nein</a:t>
                    </a:r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905728EE-E014-4541-ACD0-34DDB3480167}"/>
                      </a:ext>
                    </a:extLst>
                  </p:cNvPr>
                  <p:cNvSpPr/>
                  <p:nvPr/>
                </p:nvSpPr>
                <p:spPr>
                  <a:xfrm>
                    <a:off x="7416404" y="3223170"/>
                    <a:ext cx="241305" cy="223788"/>
                  </a:xfrm>
                  <a:prstGeom prst="ellipse">
                    <a:avLst/>
                  </a:prstGeom>
                  <a:noFill/>
                  <a:ln w="9525">
                    <a:solidFill>
                      <a:srgbClr val="1057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800" dirty="0"/>
                  </a:p>
                </p:txBody>
              </p:sp>
            </p:grpSp>
          </p:grpSp>
          <p:grpSp>
            <p:nvGrpSpPr>
              <p:cNvPr id="35851" name="Group 31">
                <a:extLst>
                  <a:ext uri="{FF2B5EF4-FFF2-40B4-BE49-F238E27FC236}">
                    <a16:creationId xmlns:a16="http://schemas.microsoft.com/office/drawing/2014/main" id="{DCB05987-F47C-46C3-81E0-163687C763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3809" y="3650543"/>
                <a:ext cx="5132614" cy="473075"/>
                <a:chOff x="1689100" y="3933824"/>
                <a:chExt cx="5132614" cy="473075"/>
              </a:xfrm>
            </p:grpSpPr>
            <p:grpSp>
              <p:nvGrpSpPr>
                <p:cNvPr id="35852" name="Group 30">
                  <a:extLst>
                    <a:ext uri="{FF2B5EF4-FFF2-40B4-BE49-F238E27FC236}">
                      <a16:creationId xmlns:a16="http://schemas.microsoft.com/office/drawing/2014/main" id="{E49BBEF3-C059-47A2-AE5D-50FB7036B1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89100" y="3933824"/>
                  <a:ext cx="3136243" cy="473075"/>
                  <a:chOff x="1689100" y="3933824"/>
                  <a:chExt cx="3136243" cy="473075"/>
                </a:xfrm>
              </p:grpSpPr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7B27A23A-8D55-C34E-BDDC-FF355B241810}"/>
                      </a:ext>
                    </a:extLst>
                  </p:cNvPr>
                  <p:cNvSpPr/>
                  <p:nvPr/>
                </p:nvSpPr>
                <p:spPr>
                  <a:xfrm>
                    <a:off x="1689161" y="3933986"/>
                    <a:ext cx="3117914" cy="472969"/>
                  </a:xfrm>
                  <a:prstGeom prst="rect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  <a:ln w="9525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800"/>
                  </a:p>
                </p:txBody>
              </p:sp>
              <p:grpSp>
                <p:nvGrpSpPr>
                  <p:cNvPr id="35855" name="Group 24">
                    <a:extLst>
                      <a:ext uri="{FF2B5EF4-FFF2-40B4-BE49-F238E27FC236}">
                        <a16:creationId xmlns:a16="http://schemas.microsoft.com/office/drawing/2014/main" id="{C64EE96B-0B01-41CD-B9F7-96FBE8A5415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65321" y="4075111"/>
                    <a:ext cx="2783800" cy="190500"/>
                    <a:chOff x="2786419" y="4114800"/>
                    <a:chExt cx="2783800" cy="190500"/>
                  </a:xfrm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A2B228C0-A7C9-B849-B7B8-B1478AF8ED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6475" y="4114930"/>
                      <a:ext cx="620726" cy="190457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1800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85A641D3-6A65-9045-86E8-F1AD979942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201" y="4114930"/>
                      <a:ext cx="2146344" cy="1904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1800"/>
                    </a:p>
                  </p:txBody>
                </p:sp>
              </p:grpSp>
            </p:grp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AAEE9591-8527-1E4D-A73D-762CEBEF4B00}"/>
                    </a:ext>
                  </a:extLst>
                </p:cNvPr>
                <p:cNvSpPr/>
                <p:nvPr/>
              </p:nvSpPr>
              <p:spPr>
                <a:xfrm>
                  <a:off x="4946778" y="3933986"/>
                  <a:ext cx="1874875" cy="472969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800" dirty="0" err="1">
                      <a:solidFill>
                        <a:schemeClr val="bg1"/>
                      </a:solidFill>
                    </a:rPr>
                    <a:t>Weiter</a:t>
                  </a:r>
                  <a:r>
                    <a:rPr lang="en-GB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GB" sz="1800" dirty="0">
                      <a:solidFill>
                        <a:schemeClr val="bg1"/>
                      </a:solidFill>
                      <a:sym typeface="Wingdings" pitchFamily="2" charset="2"/>
                    </a:rPr>
                    <a:t></a:t>
                  </a:r>
                  <a:endParaRPr lang="en-GB" sz="1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38CE5F1-D3D0-504A-B2A7-0F9F6913AA09}"/>
                </a:ext>
              </a:extLst>
            </p:cNvPr>
            <p:cNvSpPr/>
            <p:nvPr/>
          </p:nvSpPr>
          <p:spPr>
            <a:xfrm>
              <a:off x="789045" y="1684558"/>
              <a:ext cx="7866224" cy="3186988"/>
            </a:xfrm>
            <a:prstGeom prst="rect">
              <a:avLst/>
            </a:prstGeom>
            <a:noFill/>
            <a:ln w="9525">
              <a:solidFill>
                <a:srgbClr val="1057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 dirty="0"/>
            </a:p>
          </p:txBody>
        </p:sp>
      </p:grpSp>
      <p:sp>
        <p:nvSpPr>
          <p:cNvPr id="35843" name="Rectangle 17">
            <a:extLst>
              <a:ext uri="{FF2B5EF4-FFF2-40B4-BE49-F238E27FC236}">
                <a16:creationId xmlns:a16="http://schemas.microsoft.com/office/drawing/2014/main" id="{00C67E4E-C5B1-4336-823A-0D9E9CE4523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798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3000" b="1">
                <a:solidFill>
                  <a:schemeClr val="tx2"/>
                </a:solidFill>
              </a:rPr>
              <a:t>Fragebogen</a:t>
            </a:r>
          </a:p>
        </p:txBody>
      </p:sp>
      <p:sp>
        <p:nvSpPr>
          <p:cNvPr id="35844" name="Titel 2">
            <a:extLst>
              <a:ext uri="{FF2B5EF4-FFF2-40B4-BE49-F238E27FC236}">
                <a16:creationId xmlns:a16="http://schemas.microsoft.com/office/drawing/2014/main" id="{4ADA1819-6085-4520-9D39-22EF7D0C8252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800" b="1">
                <a:solidFill>
                  <a:schemeClr val="bg1"/>
                </a:solidFill>
              </a:rPr>
              <a:t>Wollen Sie eine Sport- und Erlebnishalle?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186AF37A-C148-40BF-B88F-AFF87E78C08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</p:spTree>
    <p:extLst>
      <p:ext uri="{BB962C8B-B14F-4D97-AF65-F5344CB8AC3E}">
        <p14:creationId xmlns:p14="http://schemas.microsoft.com/office/powerpoint/2010/main" val="2401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>
            <a:extLst>
              <a:ext uri="{FF2B5EF4-FFF2-40B4-BE49-F238E27FC236}">
                <a16:creationId xmlns:a16="http://schemas.microsoft.com/office/drawing/2014/main" id="{5913F5D0-C2D5-4A47-9F38-A182D679224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FBD465-76C1-48F2-802B-D4268A62DC72}" type="slidenum">
              <a:rPr lang="fr-CH" altLang="de-DE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fr-CH" altLang="de-DE" sz="1400"/>
          </a:p>
        </p:txBody>
      </p:sp>
      <p:grpSp>
        <p:nvGrpSpPr>
          <p:cNvPr id="36866" name="Group 65">
            <a:extLst>
              <a:ext uri="{FF2B5EF4-FFF2-40B4-BE49-F238E27FC236}">
                <a16:creationId xmlns:a16="http://schemas.microsoft.com/office/drawing/2014/main" id="{D444DB9F-5920-4D31-9B49-661D9FDAFE7C}"/>
              </a:ext>
            </a:extLst>
          </p:cNvPr>
          <p:cNvGrpSpPr>
            <a:grpSpLocks/>
          </p:cNvGrpSpPr>
          <p:nvPr/>
        </p:nvGrpSpPr>
        <p:grpSpPr bwMode="auto">
          <a:xfrm>
            <a:off x="852488" y="1684338"/>
            <a:ext cx="7739062" cy="4537075"/>
            <a:chOff x="852106" y="1470025"/>
            <a:chExt cx="7740102" cy="4536637"/>
          </a:xfrm>
        </p:grpSpPr>
        <p:grpSp>
          <p:nvGrpSpPr>
            <p:cNvPr id="36871" name="Group 64">
              <a:extLst>
                <a:ext uri="{FF2B5EF4-FFF2-40B4-BE49-F238E27FC236}">
                  <a16:creationId xmlns:a16="http://schemas.microsoft.com/office/drawing/2014/main" id="{BA7D5B30-6DAA-4A0C-ACBD-D442D76B60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2079" y="1695428"/>
              <a:ext cx="6820156" cy="4086065"/>
              <a:chOff x="457474" y="1470260"/>
              <a:chExt cx="6820156" cy="4086065"/>
            </a:xfrm>
          </p:grpSpPr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4F5F6438-8EEE-A542-8461-9273EE37474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457938" y="1470260"/>
                <a:ext cx="0" cy="276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457200" indent="-457200">
                  <a:spcBef>
                    <a:spcPct val="30000"/>
                  </a:spcBef>
                  <a:defRPr/>
                </a:pPr>
                <a:endParaRPr lang="de-DE" altLang="fr-FR" sz="1800" dirty="0">
                  <a:latin typeface="+mn-lt"/>
                </a:endParaRPr>
              </a:p>
            </p:txBody>
          </p:sp>
          <p:grpSp>
            <p:nvGrpSpPr>
              <p:cNvPr id="36874" name="Group 33">
                <a:extLst>
                  <a:ext uri="{FF2B5EF4-FFF2-40B4-BE49-F238E27FC236}">
                    <a16:creationId xmlns:a16="http://schemas.microsoft.com/office/drawing/2014/main" id="{DDB293ED-FF4B-4718-A10B-0747043B9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474" y="1906206"/>
                <a:ext cx="1934236" cy="3650119"/>
                <a:chOff x="570865" y="2079625"/>
                <a:chExt cx="1934236" cy="3650119"/>
              </a:xfrm>
            </p:grpSpPr>
            <p:grpSp>
              <p:nvGrpSpPr>
                <p:cNvPr id="36900" name="Group 8">
                  <a:extLst>
                    <a:ext uri="{FF2B5EF4-FFF2-40B4-BE49-F238E27FC236}">
                      <a16:creationId xmlns:a16="http://schemas.microsoft.com/office/drawing/2014/main" id="{F789C8F8-DE06-4040-8C2B-F9049F9847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0865" y="2079625"/>
                  <a:ext cx="1151971" cy="276999"/>
                  <a:chOff x="570865" y="2079625"/>
                  <a:chExt cx="1151971" cy="276999"/>
                </a:xfrm>
              </p:grpSpPr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40EC5A6E-B761-B945-B8FC-AA09EEB86326}"/>
                      </a:ext>
                    </a:extLst>
                  </p:cNvPr>
                  <p:cNvSpPr/>
                  <p:nvPr/>
                </p:nvSpPr>
                <p:spPr>
                  <a:xfrm>
                    <a:off x="571329" y="2111946"/>
                    <a:ext cx="236569" cy="212704"/>
                  </a:xfrm>
                  <a:prstGeom prst="rect">
                    <a:avLst/>
                  </a:prstGeom>
                  <a:noFill/>
                  <a:ln w="9525">
                    <a:solidFill>
                      <a:srgbClr val="1057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800" dirty="0"/>
                  </a:p>
                </p:txBody>
              </p:sp>
              <p:sp>
                <p:nvSpPr>
                  <p:cNvPr id="8" name="Rectangle 3">
                    <a:extLst>
                      <a:ext uri="{FF2B5EF4-FFF2-40B4-BE49-F238E27FC236}">
                        <a16:creationId xmlns:a16="http://schemas.microsoft.com/office/drawing/2014/main" id="{713CE6B9-209C-EA48-9161-A2761122CCA5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1"/>
                    </p:custDataLst>
                  </p:nvPr>
                </p:nvSpPr>
                <p:spPr bwMode="gray">
                  <a:xfrm>
                    <a:off x="888872" y="2080199"/>
                    <a:ext cx="833549" cy="276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marL="457200" indent="-457200">
                      <a:spcBef>
                        <a:spcPct val="30000"/>
                      </a:spcBef>
                      <a:defRPr/>
                    </a:pPr>
                    <a:r>
                      <a:rPr lang="de-DE" altLang="fr-FR" sz="1800">
                        <a:latin typeface="+mn-lt"/>
                      </a:rPr>
                      <a:t>Seilpark</a:t>
                    </a:r>
                    <a:endParaRPr lang="de-DE" altLang="fr-FR" sz="1800" dirty="0">
                      <a:latin typeface="+mn-lt"/>
                    </a:endParaRPr>
                  </a:p>
                </p:txBody>
              </p:sp>
            </p:grpSp>
            <p:grpSp>
              <p:nvGrpSpPr>
                <p:cNvPr id="36901" name="Group 9">
                  <a:extLst>
                    <a:ext uri="{FF2B5EF4-FFF2-40B4-BE49-F238E27FC236}">
                      <a16:creationId xmlns:a16="http://schemas.microsoft.com/office/drawing/2014/main" id="{745DEAC0-C6E2-4704-B415-C589220143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0865" y="2501265"/>
                  <a:ext cx="1113498" cy="276999"/>
                  <a:chOff x="570865" y="2079625"/>
                  <a:chExt cx="1113498" cy="276999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75CB57E0-0EA1-1142-9BB4-DB29C2CCC952}"/>
                      </a:ext>
                    </a:extLst>
                  </p:cNvPr>
                  <p:cNvSpPr/>
                  <p:nvPr/>
                </p:nvSpPr>
                <p:spPr>
                  <a:xfrm>
                    <a:off x="571329" y="2130001"/>
                    <a:ext cx="236569" cy="195243"/>
                  </a:xfrm>
                  <a:prstGeom prst="rect">
                    <a:avLst/>
                  </a:prstGeom>
                  <a:noFill/>
                  <a:ln w="9525">
                    <a:solidFill>
                      <a:srgbClr val="1057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800" dirty="0"/>
                  </a:p>
                </p:txBody>
              </p:sp>
              <p:sp>
                <p:nvSpPr>
                  <p:cNvPr id="12" name="Rectangle 3">
                    <a:extLst>
                      <a:ext uri="{FF2B5EF4-FFF2-40B4-BE49-F238E27FC236}">
                        <a16:creationId xmlns:a16="http://schemas.microsoft.com/office/drawing/2014/main" id="{42701FF2-4C18-8741-9E1C-85F3A771FEAE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0"/>
                    </p:custDataLst>
                  </p:nvPr>
                </p:nvSpPr>
                <p:spPr bwMode="gray">
                  <a:xfrm>
                    <a:off x="888872" y="2098254"/>
                    <a:ext cx="795444" cy="258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marL="457200" indent="-457200">
                      <a:spcBef>
                        <a:spcPct val="30000"/>
                      </a:spcBef>
                      <a:defRPr/>
                    </a:pPr>
                    <a:r>
                      <a:rPr lang="de-DE" altLang="fr-FR" sz="1800">
                        <a:latin typeface="+mn-lt"/>
                      </a:rPr>
                      <a:t>Klettern</a:t>
                    </a:r>
                    <a:endParaRPr lang="de-DE" altLang="fr-FR" sz="1800" dirty="0">
                      <a:latin typeface="+mn-lt"/>
                    </a:endParaRPr>
                  </a:p>
                </p:txBody>
              </p:sp>
            </p:grpSp>
            <p:grpSp>
              <p:nvGrpSpPr>
                <p:cNvPr id="36902" name="Group 12">
                  <a:extLst>
                    <a:ext uri="{FF2B5EF4-FFF2-40B4-BE49-F238E27FC236}">
                      <a16:creationId xmlns:a16="http://schemas.microsoft.com/office/drawing/2014/main" id="{5F15817A-FB0D-4DBA-AA3E-CDEEE51BA9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0865" y="2922905"/>
                  <a:ext cx="1934236" cy="276999"/>
                  <a:chOff x="570865" y="2079625"/>
                  <a:chExt cx="1934236" cy="276999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0CA450A5-DD4D-1C4B-9B39-33ED22C105FA}"/>
                      </a:ext>
                    </a:extLst>
                  </p:cNvPr>
                  <p:cNvSpPr/>
                  <p:nvPr/>
                </p:nvSpPr>
                <p:spPr>
                  <a:xfrm>
                    <a:off x="571329" y="2111548"/>
                    <a:ext cx="236569" cy="231752"/>
                  </a:xfrm>
                  <a:prstGeom prst="rect">
                    <a:avLst/>
                  </a:prstGeom>
                  <a:noFill/>
                  <a:ln w="9525">
                    <a:solidFill>
                      <a:srgbClr val="1057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800" dirty="0"/>
                  </a:p>
                </p:txBody>
              </p:sp>
              <p:sp>
                <p:nvSpPr>
                  <p:cNvPr id="15" name="Rectangle 3">
                    <a:extLst>
                      <a:ext uri="{FF2B5EF4-FFF2-40B4-BE49-F238E27FC236}">
                        <a16:creationId xmlns:a16="http://schemas.microsoft.com/office/drawing/2014/main" id="{151228E9-F2FB-9345-A06F-B8064EDF6DE1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19"/>
                    </p:custDataLst>
                  </p:nvPr>
                </p:nvSpPr>
                <p:spPr bwMode="gray">
                  <a:xfrm>
                    <a:off x="890459" y="2079801"/>
                    <a:ext cx="1614705" cy="2952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marL="457200" indent="-457200">
                      <a:spcBef>
                        <a:spcPct val="30000"/>
                      </a:spcBef>
                      <a:defRPr/>
                    </a:pPr>
                    <a:r>
                      <a:rPr lang="de-DE" altLang="fr-FR" sz="1800" dirty="0">
                        <a:latin typeface="+mn-lt"/>
                      </a:rPr>
                      <a:t>Indoorspielplatz</a:t>
                    </a:r>
                  </a:p>
                </p:txBody>
              </p:sp>
            </p:grpSp>
            <p:grpSp>
              <p:nvGrpSpPr>
                <p:cNvPr id="36903" name="Group 15">
                  <a:extLst>
                    <a:ext uri="{FF2B5EF4-FFF2-40B4-BE49-F238E27FC236}">
                      <a16:creationId xmlns:a16="http://schemas.microsoft.com/office/drawing/2014/main" id="{A5958D2A-2331-4DE3-BF98-CA69FE03A9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0865" y="3344545"/>
                  <a:ext cx="1370044" cy="276999"/>
                  <a:chOff x="570865" y="2079625"/>
                  <a:chExt cx="1370044" cy="276999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C81180FD-8008-F040-A868-59816BB9B5DC}"/>
                      </a:ext>
                    </a:extLst>
                  </p:cNvPr>
                  <p:cNvSpPr/>
                  <p:nvPr/>
                </p:nvSpPr>
                <p:spPr>
                  <a:xfrm>
                    <a:off x="571329" y="2112142"/>
                    <a:ext cx="236569" cy="212704"/>
                  </a:xfrm>
                  <a:prstGeom prst="rect">
                    <a:avLst/>
                  </a:prstGeom>
                  <a:noFill/>
                  <a:ln w="9525">
                    <a:solidFill>
                      <a:srgbClr val="1057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800" dirty="0"/>
                  </a:p>
                </p:txBody>
              </p:sp>
              <p:sp>
                <p:nvSpPr>
                  <p:cNvPr id="18" name="Rectangle 3">
                    <a:extLst>
                      <a:ext uri="{FF2B5EF4-FFF2-40B4-BE49-F238E27FC236}">
                        <a16:creationId xmlns:a16="http://schemas.microsoft.com/office/drawing/2014/main" id="{49D14836-9CFD-F043-AAD5-83259CB3B719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18"/>
                    </p:custDataLst>
                  </p:nvPr>
                </p:nvSpPr>
                <p:spPr bwMode="gray">
                  <a:xfrm>
                    <a:off x="890459" y="2080395"/>
                    <a:ext cx="1051066" cy="276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marL="457200" indent="-457200">
                      <a:spcBef>
                        <a:spcPct val="30000"/>
                      </a:spcBef>
                      <a:defRPr/>
                    </a:pPr>
                    <a:r>
                      <a:rPr lang="de-DE" altLang="fr-FR" sz="1800">
                        <a:latin typeface="+mn-lt"/>
                      </a:rPr>
                      <a:t>Tanzkurse</a:t>
                    </a:r>
                    <a:endParaRPr lang="de-DE" altLang="fr-FR" sz="1800" dirty="0">
                      <a:latin typeface="+mn-lt"/>
                    </a:endParaRPr>
                  </a:p>
                </p:txBody>
              </p:sp>
            </p:grpSp>
            <p:grpSp>
              <p:nvGrpSpPr>
                <p:cNvPr id="36904" name="Group 18">
                  <a:extLst>
                    <a:ext uri="{FF2B5EF4-FFF2-40B4-BE49-F238E27FC236}">
                      <a16:creationId xmlns:a16="http://schemas.microsoft.com/office/drawing/2014/main" id="{149FE81F-5311-4B91-B7D7-08410BADB8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0865" y="3766185"/>
                  <a:ext cx="985323" cy="276999"/>
                  <a:chOff x="570865" y="2079625"/>
                  <a:chExt cx="985323" cy="276999"/>
                </a:xfrm>
              </p:grpSpPr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A430C04F-E1C7-3541-B1B1-40D9191D42A2}"/>
                      </a:ext>
                    </a:extLst>
                  </p:cNvPr>
                  <p:cNvSpPr/>
                  <p:nvPr/>
                </p:nvSpPr>
                <p:spPr>
                  <a:xfrm>
                    <a:off x="571329" y="2111148"/>
                    <a:ext cx="236569" cy="214292"/>
                  </a:xfrm>
                  <a:prstGeom prst="rect">
                    <a:avLst/>
                  </a:prstGeom>
                  <a:noFill/>
                  <a:ln w="9525">
                    <a:solidFill>
                      <a:srgbClr val="1057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800" dirty="0"/>
                  </a:p>
                </p:txBody>
              </p:sp>
              <p:sp>
                <p:nvSpPr>
                  <p:cNvPr id="21" name="Rectangle 3">
                    <a:extLst>
                      <a:ext uri="{FF2B5EF4-FFF2-40B4-BE49-F238E27FC236}">
                        <a16:creationId xmlns:a16="http://schemas.microsoft.com/office/drawing/2014/main" id="{3EF1FF9C-CBAA-FD4D-86EE-380C7757A5A5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17"/>
                    </p:custDataLst>
                  </p:nvPr>
                </p:nvSpPr>
                <p:spPr bwMode="gray">
                  <a:xfrm>
                    <a:off x="888872" y="2079401"/>
                    <a:ext cx="666839" cy="2777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marL="457200" indent="-457200">
                      <a:spcBef>
                        <a:spcPct val="30000"/>
                      </a:spcBef>
                      <a:defRPr/>
                    </a:pPr>
                    <a:r>
                      <a:rPr lang="de-DE" altLang="fr-FR" sz="1800" dirty="0">
                        <a:latin typeface="+mn-lt"/>
                      </a:rPr>
                      <a:t>Tennis</a:t>
                    </a:r>
                  </a:p>
                </p:txBody>
              </p:sp>
            </p:grpSp>
            <p:grpSp>
              <p:nvGrpSpPr>
                <p:cNvPr id="36905" name="Group 21">
                  <a:extLst>
                    <a:ext uri="{FF2B5EF4-FFF2-40B4-BE49-F238E27FC236}">
                      <a16:creationId xmlns:a16="http://schemas.microsoft.com/office/drawing/2014/main" id="{DE08765B-E77E-4050-91B8-28E3AD01DF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0865" y="4187825"/>
                  <a:ext cx="1126322" cy="276999"/>
                  <a:chOff x="570865" y="2079625"/>
                  <a:chExt cx="1126322" cy="276999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BBCE2380-D9C6-F444-998A-4D9A736010A4}"/>
                      </a:ext>
                    </a:extLst>
                  </p:cNvPr>
                  <p:cNvSpPr/>
                  <p:nvPr/>
                </p:nvSpPr>
                <p:spPr>
                  <a:xfrm>
                    <a:off x="571329" y="2111743"/>
                    <a:ext cx="236569" cy="212704"/>
                  </a:xfrm>
                  <a:prstGeom prst="rect">
                    <a:avLst/>
                  </a:prstGeom>
                  <a:noFill/>
                  <a:ln w="9525">
                    <a:solidFill>
                      <a:srgbClr val="1057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800" dirty="0"/>
                  </a:p>
                </p:txBody>
              </p:sp>
              <p:sp>
                <p:nvSpPr>
                  <p:cNvPr id="24" name="Rectangle 3">
                    <a:extLst>
                      <a:ext uri="{FF2B5EF4-FFF2-40B4-BE49-F238E27FC236}">
                        <a16:creationId xmlns:a16="http://schemas.microsoft.com/office/drawing/2014/main" id="{F43ED1A4-3176-9D4E-8AEF-F1058D3FA105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16"/>
                    </p:custDataLst>
                  </p:nvPr>
                </p:nvSpPr>
                <p:spPr bwMode="gray">
                  <a:xfrm>
                    <a:off x="888872" y="2079996"/>
                    <a:ext cx="808145" cy="276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marL="457200" indent="-457200">
                      <a:spcBef>
                        <a:spcPct val="30000"/>
                      </a:spcBef>
                      <a:defRPr/>
                    </a:pPr>
                    <a:r>
                      <a:rPr lang="de-DE" altLang="fr-FR" sz="1800">
                        <a:latin typeface="+mn-lt"/>
                      </a:rPr>
                      <a:t>Bowling</a:t>
                    </a:r>
                    <a:endParaRPr lang="de-DE" altLang="fr-FR" sz="1800" dirty="0">
                      <a:latin typeface="+mn-lt"/>
                    </a:endParaRPr>
                  </a:p>
                </p:txBody>
              </p:sp>
            </p:grpSp>
            <p:grpSp>
              <p:nvGrpSpPr>
                <p:cNvPr id="36906" name="Group 24">
                  <a:extLst>
                    <a:ext uri="{FF2B5EF4-FFF2-40B4-BE49-F238E27FC236}">
                      <a16:creationId xmlns:a16="http://schemas.microsoft.com/office/drawing/2014/main" id="{795C529B-FFD7-4478-AB4C-34E5A9C73B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0865" y="4609465"/>
                  <a:ext cx="1395627" cy="276999"/>
                  <a:chOff x="570865" y="2079625"/>
                  <a:chExt cx="1395627" cy="276999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2768F87B-B100-2F47-BE50-426CFD8540E5}"/>
                      </a:ext>
                    </a:extLst>
                  </p:cNvPr>
                  <p:cNvSpPr/>
                  <p:nvPr/>
                </p:nvSpPr>
                <p:spPr>
                  <a:xfrm>
                    <a:off x="571329" y="2110750"/>
                    <a:ext cx="236569" cy="214291"/>
                  </a:xfrm>
                  <a:prstGeom prst="rect">
                    <a:avLst/>
                  </a:prstGeom>
                  <a:noFill/>
                  <a:ln w="9525">
                    <a:solidFill>
                      <a:srgbClr val="1057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800" dirty="0"/>
                  </a:p>
                </p:txBody>
              </p:sp>
              <p:sp>
                <p:nvSpPr>
                  <p:cNvPr id="27" name="Rectangle 3">
                    <a:extLst>
                      <a:ext uri="{FF2B5EF4-FFF2-40B4-BE49-F238E27FC236}">
                        <a16:creationId xmlns:a16="http://schemas.microsoft.com/office/drawing/2014/main" id="{D5896DF8-DA1B-F448-8F44-57D1DA68B140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15"/>
                    </p:custDataLst>
                  </p:nvPr>
                </p:nvSpPr>
                <p:spPr bwMode="gray">
                  <a:xfrm>
                    <a:off x="890459" y="2079003"/>
                    <a:ext cx="1076470" cy="2777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marL="457200" indent="-457200">
                      <a:spcBef>
                        <a:spcPct val="30000"/>
                      </a:spcBef>
                      <a:defRPr/>
                    </a:pPr>
                    <a:r>
                      <a:rPr lang="de-DE" altLang="fr-FR" sz="1800" dirty="0">
                        <a:latin typeface="+mn-lt"/>
                      </a:rPr>
                      <a:t>Unihockey</a:t>
                    </a:r>
                  </a:p>
                </p:txBody>
              </p:sp>
            </p:grpSp>
            <p:grpSp>
              <p:nvGrpSpPr>
                <p:cNvPr id="36907" name="Group 27">
                  <a:extLst>
                    <a:ext uri="{FF2B5EF4-FFF2-40B4-BE49-F238E27FC236}">
                      <a16:creationId xmlns:a16="http://schemas.microsoft.com/office/drawing/2014/main" id="{7B5361AA-BE89-499F-9D43-02F0079123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0865" y="5031105"/>
                  <a:ext cx="1177619" cy="276999"/>
                  <a:chOff x="570865" y="2079625"/>
                  <a:chExt cx="1177619" cy="276999"/>
                </a:xfrm>
              </p:grpSpPr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1A0A085B-F9BF-D642-8DFA-C3C87D3E7409}"/>
                      </a:ext>
                    </a:extLst>
                  </p:cNvPr>
                  <p:cNvSpPr/>
                  <p:nvPr/>
                </p:nvSpPr>
                <p:spPr>
                  <a:xfrm>
                    <a:off x="571329" y="2111344"/>
                    <a:ext cx="236569" cy="212704"/>
                  </a:xfrm>
                  <a:prstGeom prst="rect">
                    <a:avLst/>
                  </a:prstGeom>
                  <a:noFill/>
                  <a:ln w="9525">
                    <a:solidFill>
                      <a:srgbClr val="1057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800" dirty="0"/>
                  </a:p>
                </p:txBody>
              </p:sp>
              <p:sp>
                <p:nvSpPr>
                  <p:cNvPr id="30" name="Rectangle 3">
                    <a:extLst>
                      <a:ext uri="{FF2B5EF4-FFF2-40B4-BE49-F238E27FC236}">
                        <a16:creationId xmlns:a16="http://schemas.microsoft.com/office/drawing/2014/main" id="{D91C7BF9-772B-F445-A02B-8E6BDB4BAE34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14"/>
                    </p:custDataLst>
                  </p:nvPr>
                </p:nvSpPr>
                <p:spPr bwMode="gray">
                  <a:xfrm>
                    <a:off x="890459" y="2079597"/>
                    <a:ext cx="876418" cy="2634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marL="457200" indent="-457200">
                      <a:spcBef>
                        <a:spcPct val="30000"/>
                      </a:spcBef>
                      <a:defRPr/>
                    </a:pPr>
                    <a:r>
                      <a:rPr lang="de-DE" altLang="fr-FR" sz="1800">
                        <a:latin typeface="+mn-lt"/>
                      </a:rPr>
                      <a:t>Fussball</a:t>
                    </a:r>
                    <a:endParaRPr lang="de-DE" altLang="fr-FR" sz="1800" dirty="0">
                      <a:latin typeface="+mn-lt"/>
                    </a:endParaRPr>
                  </a:p>
                </p:txBody>
              </p:sp>
            </p:grpSp>
            <p:grpSp>
              <p:nvGrpSpPr>
                <p:cNvPr id="36908" name="Group 30">
                  <a:extLst>
                    <a:ext uri="{FF2B5EF4-FFF2-40B4-BE49-F238E27FC236}">
                      <a16:creationId xmlns:a16="http://schemas.microsoft.com/office/drawing/2014/main" id="{85789084-E917-41C1-9456-FA09AA2CA3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0865" y="5452745"/>
                  <a:ext cx="1293099" cy="276999"/>
                  <a:chOff x="570865" y="2079625"/>
                  <a:chExt cx="1293099" cy="276999"/>
                </a:xfrm>
              </p:grpSpPr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C1C88E7A-8DD3-7B4D-A825-4CB0FA56AF44}"/>
                      </a:ext>
                    </a:extLst>
                  </p:cNvPr>
                  <p:cNvSpPr/>
                  <p:nvPr/>
                </p:nvSpPr>
                <p:spPr>
                  <a:xfrm>
                    <a:off x="571329" y="2111939"/>
                    <a:ext cx="236569" cy="212704"/>
                  </a:xfrm>
                  <a:prstGeom prst="rect">
                    <a:avLst/>
                  </a:prstGeom>
                  <a:noFill/>
                  <a:ln w="9525">
                    <a:solidFill>
                      <a:srgbClr val="1057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800" dirty="0"/>
                  </a:p>
                </p:txBody>
              </p:sp>
              <p:sp>
                <p:nvSpPr>
                  <p:cNvPr id="33" name="Rectangle 3">
                    <a:extLst>
                      <a:ext uri="{FF2B5EF4-FFF2-40B4-BE49-F238E27FC236}">
                        <a16:creationId xmlns:a16="http://schemas.microsoft.com/office/drawing/2014/main" id="{407D7C7B-1A18-8B4B-BCD3-FA330BB64D3C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13"/>
                    </p:custDataLst>
                  </p:nvPr>
                </p:nvSpPr>
                <p:spPr bwMode="gray">
                  <a:xfrm>
                    <a:off x="888872" y="2080192"/>
                    <a:ext cx="974856" cy="276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marL="457200" indent="-457200">
                      <a:spcBef>
                        <a:spcPct val="30000"/>
                      </a:spcBef>
                      <a:defRPr/>
                    </a:pPr>
                    <a:r>
                      <a:rPr lang="de-DE" altLang="fr-FR" sz="1800" dirty="0">
                        <a:latin typeface="+mn-lt"/>
                      </a:rPr>
                      <a:t>Volleyball</a:t>
                    </a:r>
                  </a:p>
                </p:txBody>
              </p:sp>
            </p:grpSp>
          </p:grpSp>
          <p:grpSp>
            <p:nvGrpSpPr>
              <p:cNvPr id="36875" name="Group 62">
                <a:extLst>
                  <a:ext uri="{FF2B5EF4-FFF2-40B4-BE49-F238E27FC236}">
                    <a16:creationId xmlns:a16="http://schemas.microsoft.com/office/drawing/2014/main" id="{23C95B36-29F8-4B9C-9461-5EE88BA5B7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6760" y="1906206"/>
                <a:ext cx="2750870" cy="3228479"/>
                <a:chOff x="3328580" y="2079625"/>
                <a:chExt cx="2750870" cy="3228479"/>
              </a:xfrm>
            </p:grpSpPr>
            <p:grpSp>
              <p:nvGrpSpPr>
                <p:cNvPr id="36876" name="Group 35">
                  <a:extLst>
                    <a:ext uri="{FF2B5EF4-FFF2-40B4-BE49-F238E27FC236}">
                      <a16:creationId xmlns:a16="http://schemas.microsoft.com/office/drawing/2014/main" id="{1B2AF97D-2772-4CE4-9887-197D30AB5B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28580" y="2079625"/>
                  <a:ext cx="1369979" cy="276999"/>
                  <a:chOff x="570865" y="2079625"/>
                  <a:chExt cx="1369979" cy="276999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6BC70CF7-B5DE-E644-9FD6-ECAF3CFBCECD}"/>
                      </a:ext>
                    </a:extLst>
                  </p:cNvPr>
                  <p:cNvSpPr/>
                  <p:nvPr/>
                </p:nvSpPr>
                <p:spPr>
                  <a:xfrm>
                    <a:off x="571352" y="2111946"/>
                    <a:ext cx="236570" cy="212704"/>
                  </a:xfrm>
                  <a:prstGeom prst="rect">
                    <a:avLst/>
                  </a:prstGeom>
                  <a:noFill/>
                  <a:ln w="9525">
                    <a:solidFill>
                      <a:srgbClr val="1057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800" dirty="0"/>
                  </a:p>
                </p:txBody>
              </p:sp>
              <p:sp>
                <p:nvSpPr>
                  <p:cNvPr id="62" name="Rectangle 3">
                    <a:extLst>
                      <a:ext uri="{FF2B5EF4-FFF2-40B4-BE49-F238E27FC236}">
                        <a16:creationId xmlns:a16="http://schemas.microsoft.com/office/drawing/2014/main" id="{B8A418F9-0F48-9846-9E71-311978943506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12"/>
                    </p:custDataLst>
                  </p:nvPr>
                </p:nvSpPr>
                <p:spPr bwMode="gray">
                  <a:xfrm>
                    <a:off x="890483" y="2080199"/>
                    <a:ext cx="1051066" cy="276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marL="457200" indent="-457200">
                      <a:spcBef>
                        <a:spcPct val="30000"/>
                      </a:spcBef>
                      <a:defRPr/>
                    </a:pPr>
                    <a:r>
                      <a:rPr lang="de-DE" altLang="fr-FR" sz="1800">
                        <a:latin typeface="+mn-lt"/>
                      </a:rPr>
                      <a:t>Eishockey</a:t>
                    </a:r>
                    <a:endParaRPr lang="de-DE" altLang="fr-FR" sz="1800" dirty="0">
                      <a:latin typeface="+mn-lt"/>
                    </a:endParaRPr>
                  </a:p>
                </p:txBody>
              </p:sp>
            </p:grpSp>
            <p:grpSp>
              <p:nvGrpSpPr>
                <p:cNvPr id="36877" name="Group 36">
                  <a:extLst>
                    <a:ext uri="{FF2B5EF4-FFF2-40B4-BE49-F238E27FC236}">
                      <a16:creationId xmlns:a16="http://schemas.microsoft.com/office/drawing/2014/main" id="{A1202B51-AD86-4D60-95F3-5C83FAB35D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28580" y="2501265"/>
                  <a:ext cx="1049378" cy="276999"/>
                  <a:chOff x="570865" y="2079625"/>
                  <a:chExt cx="1049378" cy="276999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00B4D0BF-3E6B-BD41-AB11-7262EB5ABD52}"/>
                      </a:ext>
                    </a:extLst>
                  </p:cNvPr>
                  <p:cNvSpPr/>
                  <p:nvPr/>
                </p:nvSpPr>
                <p:spPr>
                  <a:xfrm>
                    <a:off x="571352" y="2130001"/>
                    <a:ext cx="236570" cy="195243"/>
                  </a:xfrm>
                  <a:prstGeom prst="rect">
                    <a:avLst/>
                  </a:prstGeom>
                  <a:noFill/>
                  <a:ln w="9525">
                    <a:solidFill>
                      <a:srgbClr val="1057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800" dirty="0"/>
                  </a:p>
                </p:txBody>
              </p:sp>
              <p:sp>
                <p:nvSpPr>
                  <p:cNvPr id="60" name="Rectangle 3">
                    <a:extLst>
                      <a:ext uri="{FF2B5EF4-FFF2-40B4-BE49-F238E27FC236}">
                        <a16:creationId xmlns:a16="http://schemas.microsoft.com/office/drawing/2014/main" id="{5E251CEB-11C7-C24B-8D0B-2C3FC12DC68B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11"/>
                    </p:custDataLst>
                  </p:nvPr>
                </p:nvSpPr>
                <p:spPr bwMode="gray">
                  <a:xfrm>
                    <a:off x="890483" y="2098254"/>
                    <a:ext cx="730348" cy="258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marL="457200" indent="-457200">
                      <a:spcBef>
                        <a:spcPct val="30000"/>
                      </a:spcBef>
                      <a:defRPr/>
                    </a:pPr>
                    <a:r>
                      <a:rPr lang="de-DE" altLang="fr-FR" sz="1800">
                        <a:latin typeface="+mn-lt"/>
                      </a:rPr>
                      <a:t>Curling</a:t>
                    </a:r>
                    <a:endParaRPr lang="de-DE" altLang="fr-FR" sz="1800" dirty="0">
                      <a:latin typeface="+mn-lt"/>
                    </a:endParaRPr>
                  </a:p>
                </p:txBody>
              </p:sp>
            </p:grpSp>
            <p:grpSp>
              <p:nvGrpSpPr>
                <p:cNvPr id="36878" name="Group 37">
                  <a:extLst>
                    <a:ext uri="{FF2B5EF4-FFF2-40B4-BE49-F238E27FC236}">
                      <a16:creationId xmlns:a16="http://schemas.microsoft.com/office/drawing/2014/main" id="{23B66AE9-2BE5-4899-B899-B63ECD47CB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28580" y="2922905"/>
                  <a:ext cx="1818820" cy="276999"/>
                  <a:chOff x="570865" y="2079625"/>
                  <a:chExt cx="1818820" cy="276999"/>
                </a:xfrm>
              </p:grpSpPr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B6FBA97-EC3A-B14F-97B8-E0479F582CA2}"/>
                      </a:ext>
                    </a:extLst>
                  </p:cNvPr>
                  <p:cNvSpPr/>
                  <p:nvPr/>
                </p:nvSpPr>
                <p:spPr>
                  <a:xfrm>
                    <a:off x="571352" y="2111548"/>
                    <a:ext cx="236570" cy="212704"/>
                  </a:xfrm>
                  <a:prstGeom prst="rect">
                    <a:avLst/>
                  </a:prstGeom>
                  <a:noFill/>
                  <a:ln w="9525">
                    <a:solidFill>
                      <a:srgbClr val="1057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800" dirty="0"/>
                  </a:p>
                </p:txBody>
              </p:sp>
              <p:sp>
                <p:nvSpPr>
                  <p:cNvPr id="58" name="Rectangle 3">
                    <a:extLst>
                      <a:ext uri="{FF2B5EF4-FFF2-40B4-BE49-F238E27FC236}">
                        <a16:creationId xmlns:a16="http://schemas.microsoft.com/office/drawing/2014/main" id="{E319573B-EE5D-014C-A510-B22C3FFEC995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10"/>
                    </p:custDataLst>
                  </p:nvPr>
                </p:nvSpPr>
                <p:spPr bwMode="gray">
                  <a:xfrm>
                    <a:off x="888895" y="2079801"/>
                    <a:ext cx="1500389" cy="276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marL="457200" indent="-457200">
                      <a:spcBef>
                        <a:spcPct val="30000"/>
                      </a:spcBef>
                      <a:defRPr/>
                    </a:pPr>
                    <a:r>
                      <a:rPr lang="de-DE" altLang="fr-FR" sz="1800">
                        <a:latin typeface="+mn-lt"/>
                      </a:rPr>
                      <a:t>Eiskunstlaufen</a:t>
                    </a:r>
                    <a:endParaRPr lang="de-DE" altLang="fr-FR" sz="1800" dirty="0">
                      <a:latin typeface="+mn-lt"/>
                    </a:endParaRPr>
                  </a:p>
                </p:txBody>
              </p:sp>
            </p:grpSp>
            <p:grpSp>
              <p:nvGrpSpPr>
                <p:cNvPr id="36879" name="Group 38">
                  <a:extLst>
                    <a:ext uri="{FF2B5EF4-FFF2-40B4-BE49-F238E27FC236}">
                      <a16:creationId xmlns:a16="http://schemas.microsoft.com/office/drawing/2014/main" id="{938DA1C8-B1EE-4D5C-B284-1DF8789578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28580" y="3344545"/>
                  <a:ext cx="2545622" cy="276999"/>
                  <a:chOff x="570865" y="2079625"/>
                  <a:chExt cx="2545622" cy="276999"/>
                </a:xfrm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DD5505F6-3534-F84D-A873-F7C7334F4077}"/>
                      </a:ext>
                    </a:extLst>
                  </p:cNvPr>
                  <p:cNvSpPr/>
                  <p:nvPr/>
                </p:nvSpPr>
                <p:spPr>
                  <a:xfrm>
                    <a:off x="571352" y="2112142"/>
                    <a:ext cx="236570" cy="212704"/>
                  </a:xfrm>
                  <a:prstGeom prst="rect">
                    <a:avLst/>
                  </a:prstGeom>
                  <a:noFill/>
                  <a:ln w="9525">
                    <a:solidFill>
                      <a:srgbClr val="1057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800" dirty="0"/>
                  </a:p>
                </p:txBody>
              </p:sp>
              <p:sp>
                <p:nvSpPr>
                  <p:cNvPr id="56" name="Rectangle 3">
                    <a:extLst>
                      <a:ext uri="{FF2B5EF4-FFF2-40B4-BE49-F238E27FC236}">
                        <a16:creationId xmlns:a16="http://schemas.microsoft.com/office/drawing/2014/main" id="{3C821559-44E0-584F-AAB5-198536C2FBB5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9"/>
                    </p:custDataLst>
                  </p:nvPr>
                </p:nvSpPr>
                <p:spPr bwMode="gray">
                  <a:xfrm>
                    <a:off x="890483" y="2080395"/>
                    <a:ext cx="2225973" cy="276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marL="457200" indent="-457200">
                      <a:spcBef>
                        <a:spcPct val="30000"/>
                      </a:spcBef>
                      <a:defRPr/>
                    </a:pPr>
                    <a:r>
                      <a:rPr lang="de-DE" altLang="fr-FR" sz="1800" dirty="0">
                        <a:latin typeface="+mn-lt"/>
                      </a:rPr>
                      <a:t>Öffentliches Eislaufen</a:t>
                    </a:r>
                  </a:p>
                </p:txBody>
              </p:sp>
            </p:grpSp>
            <p:grpSp>
              <p:nvGrpSpPr>
                <p:cNvPr id="36880" name="Group 39">
                  <a:extLst>
                    <a:ext uri="{FF2B5EF4-FFF2-40B4-BE49-F238E27FC236}">
                      <a16:creationId xmlns:a16="http://schemas.microsoft.com/office/drawing/2014/main" id="{923B762E-323F-4838-ADFD-27E84D01A8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28580" y="3766185"/>
                  <a:ext cx="1446923" cy="276999"/>
                  <a:chOff x="570865" y="2079625"/>
                  <a:chExt cx="1446923" cy="276999"/>
                </a:xfrm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75AFB060-5B73-A44F-9614-0832662E1A4F}"/>
                      </a:ext>
                    </a:extLst>
                  </p:cNvPr>
                  <p:cNvSpPr/>
                  <p:nvPr/>
                </p:nvSpPr>
                <p:spPr>
                  <a:xfrm>
                    <a:off x="571352" y="2111149"/>
                    <a:ext cx="236570" cy="195244"/>
                  </a:xfrm>
                  <a:prstGeom prst="rect">
                    <a:avLst/>
                  </a:prstGeom>
                  <a:noFill/>
                  <a:ln w="9525">
                    <a:solidFill>
                      <a:srgbClr val="1057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800" dirty="0"/>
                  </a:p>
                </p:txBody>
              </p:sp>
              <p:sp>
                <p:nvSpPr>
                  <p:cNvPr id="54" name="Rectangle 3">
                    <a:extLst>
                      <a:ext uri="{FF2B5EF4-FFF2-40B4-BE49-F238E27FC236}">
                        <a16:creationId xmlns:a16="http://schemas.microsoft.com/office/drawing/2014/main" id="{7B3492F4-CF1C-8649-A727-90BB5D233E56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8"/>
                    </p:custDataLst>
                  </p:nvPr>
                </p:nvSpPr>
                <p:spPr bwMode="gray">
                  <a:xfrm>
                    <a:off x="888895" y="2079402"/>
                    <a:ext cx="1128864" cy="258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marL="457200" indent="-457200">
                      <a:spcBef>
                        <a:spcPct val="30000"/>
                      </a:spcBef>
                      <a:defRPr/>
                    </a:pPr>
                    <a:r>
                      <a:rPr lang="de-DE" altLang="fr-FR" sz="1800" dirty="0">
                        <a:latin typeface="+mn-lt"/>
                      </a:rPr>
                      <a:t>Restaurant</a:t>
                    </a:r>
                  </a:p>
                </p:txBody>
              </p:sp>
            </p:grpSp>
            <p:grpSp>
              <p:nvGrpSpPr>
                <p:cNvPr id="36881" name="Group 40">
                  <a:extLst>
                    <a:ext uri="{FF2B5EF4-FFF2-40B4-BE49-F238E27FC236}">
                      <a16:creationId xmlns:a16="http://schemas.microsoft.com/office/drawing/2014/main" id="{12FCF47A-10D6-4337-8C2B-BE6EE28F34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28580" y="4187825"/>
                  <a:ext cx="2750870" cy="276999"/>
                  <a:chOff x="570865" y="2079625"/>
                  <a:chExt cx="2750870" cy="276999"/>
                </a:xfrm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DA38850B-CFCC-6444-A39A-8BCC7C3C5BEF}"/>
                      </a:ext>
                    </a:extLst>
                  </p:cNvPr>
                  <p:cNvSpPr/>
                  <p:nvPr/>
                </p:nvSpPr>
                <p:spPr>
                  <a:xfrm>
                    <a:off x="571352" y="2111743"/>
                    <a:ext cx="236570" cy="212704"/>
                  </a:xfrm>
                  <a:prstGeom prst="rect">
                    <a:avLst/>
                  </a:prstGeom>
                  <a:noFill/>
                  <a:ln w="9525">
                    <a:solidFill>
                      <a:srgbClr val="1057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800" dirty="0"/>
                  </a:p>
                </p:txBody>
              </p:sp>
              <p:sp>
                <p:nvSpPr>
                  <p:cNvPr id="52" name="Rectangle 3">
                    <a:extLst>
                      <a:ext uri="{FF2B5EF4-FFF2-40B4-BE49-F238E27FC236}">
                        <a16:creationId xmlns:a16="http://schemas.microsoft.com/office/drawing/2014/main" id="{F5F9D011-B74E-9440-A2D2-A1F40C4B8B9B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7"/>
                    </p:custDataLst>
                  </p:nvPr>
                </p:nvSpPr>
                <p:spPr bwMode="gray">
                  <a:xfrm>
                    <a:off x="888895" y="2079996"/>
                    <a:ext cx="2432376" cy="276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marL="457200" indent="-457200">
                      <a:spcBef>
                        <a:spcPct val="30000"/>
                      </a:spcBef>
                      <a:defRPr/>
                    </a:pPr>
                    <a:r>
                      <a:rPr lang="de-DE" altLang="fr-FR" sz="1800" dirty="0">
                        <a:latin typeface="+mn-lt"/>
                      </a:rPr>
                      <a:t>Bühne für Aufführungen</a:t>
                    </a:r>
                  </a:p>
                </p:txBody>
              </p:sp>
            </p:grpSp>
            <p:grpSp>
              <p:nvGrpSpPr>
                <p:cNvPr id="36882" name="Group 41">
                  <a:extLst>
                    <a:ext uri="{FF2B5EF4-FFF2-40B4-BE49-F238E27FC236}">
                      <a16:creationId xmlns:a16="http://schemas.microsoft.com/office/drawing/2014/main" id="{8F5907C3-AA64-4D69-8993-557AF36480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28580" y="4609465"/>
                  <a:ext cx="1831644" cy="276999"/>
                  <a:chOff x="570865" y="2079625"/>
                  <a:chExt cx="1831644" cy="276999"/>
                </a:xfrm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0D105D9-7199-6A40-B4A0-0BB91D5E53E2}"/>
                      </a:ext>
                    </a:extLst>
                  </p:cNvPr>
                  <p:cNvSpPr/>
                  <p:nvPr/>
                </p:nvSpPr>
                <p:spPr>
                  <a:xfrm>
                    <a:off x="571352" y="2110750"/>
                    <a:ext cx="236570" cy="195243"/>
                  </a:xfrm>
                  <a:prstGeom prst="rect">
                    <a:avLst/>
                  </a:prstGeom>
                  <a:noFill/>
                  <a:ln w="9525">
                    <a:solidFill>
                      <a:srgbClr val="1057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800" dirty="0"/>
                  </a:p>
                </p:txBody>
              </p:sp>
              <p:sp>
                <p:nvSpPr>
                  <p:cNvPr id="50" name="Rectangle 3">
                    <a:extLst>
                      <a:ext uri="{FF2B5EF4-FFF2-40B4-BE49-F238E27FC236}">
                        <a16:creationId xmlns:a16="http://schemas.microsoft.com/office/drawing/2014/main" id="{E5BF9793-9679-4548-ABD5-7D11EB0194EB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6"/>
                    </p:custDataLst>
                  </p:nvPr>
                </p:nvSpPr>
                <p:spPr bwMode="gray">
                  <a:xfrm>
                    <a:off x="888895" y="2079003"/>
                    <a:ext cx="1513091" cy="258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marL="457200" indent="-457200">
                      <a:spcBef>
                        <a:spcPct val="30000"/>
                      </a:spcBef>
                      <a:defRPr/>
                    </a:pPr>
                    <a:r>
                      <a:rPr lang="de-DE" altLang="fr-FR" sz="1800">
                        <a:latin typeface="+mn-lt"/>
                      </a:rPr>
                      <a:t>Seminarräume</a:t>
                    </a:r>
                    <a:endParaRPr lang="de-DE" altLang="fr-FR" sz="1800" dirty="0">
                      <a:latin typeface="+mn-lt"/>
                    </a:endParaRPr>
                  </a:p>
                </p:txBody>
              </p:sp>
            </p:grpSp>
            <p:grpSp>
              <p:nvGrpSpPr>
                <p:cNvPr id="36883" name="Group 42">
                  <a:extLst>
                    <a:ext uri="{FF2B5EF4-FFF2-40B4-BE49-F238E27FC236}">
                      <a16:creationId xmlns:a16="http://schemas.microsoft.com/office/drawing/2014/main" id="{A8B8F0EA-2262-422D-8809-6BBB28BCC3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28580" y="5031105"/>
                  <a:ext cx="1062202" cy="276999"/>
                  <a:chOff x="570865" y="2079625"/>
                  <a:chExt cx="1062202" cy="276999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F26E11C2-C6B8-3248-B4E7-D542B93AAF7E}"/>
                      </a:ext>
                    </a:extLst>
                  </p:cNvPr>
                  <p:cNvSpPr/>
                  <p:nvPr/>
                </p:nvSpPr>
                <p:spPr>
                  <a:xfrm>
                    <a:off x="571352" y="2111345"/>
                    <a:ext cx="236570" cy="212704"/>
                  </a:xfrm>
                  <a:prstGeom prst="rect">
                    <a:avLst/>
                  </a:prstGeom>
                  <a:noFill/>
                  <a:ln w="9525">
                    <a:solidFill>
                      <a:srgbClr val="1057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800" dirty="0"/>
                  </a:p>
                </p:txBody>
              </p:sp>
              <p:sp>
                <p:nvSpPr>
                  <p:cNvPr id="48" name="Rectangle 3">
                    <a:extLst>
                      <a:ext uri="{FF2B5EF4-FFF2-40B4-BE49-F238E27FC236}">
                        <a16:creationId xmlns:a16="http://schemas.microsoft.com/office/drawing/2014/main" id="{135543D5-8033-C24C-85C8-EF298AFDF948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5"/>
                    </p:custDataLst>
                  </p:nvPr>
                </p:nvSpPr>
                <p:spPr bwMode="gray">
                  <a:xfrm>
                    <a:off x="890483" y="2079598"/>
                    <a:ext cx="743049" cy="2634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marL="457200" indent="-457200">
                      <a:spcBef>
                        <a:spcPct val="30000"/>
                      </a:spcBef>
                      <a:defRPr/>
                    </a:pPr>
                    <a:r>
                      <a:rPr lang="de-DE" altLang="fr-FR" sz="1800" dirty="0">
                        <a:latin typeface="+mn-lt"/>
                      </a:rPr>
                      <a:t>Andere</a:t>
                    </a:r>
                  </a:p>
                </p:txBody>
              </p:sp>
            </p:grpSp>
          </p:grp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490A864-C8F1-064B-B9BD-8AA819EE072B}"/>
                </a:ext>
              </a:extLst>
            </p:cNvPr>
            <p:cNvSpPr/>
            <p:nvPr/>
          </p:nvSpPr>
          <p:spPr>
            <a:xfrm>
              <a:off x="852106" y="1470025"/>
              <a:ext cx="7740102" cy="4536637"/>
            </a:xfrm>
            <a:prstGeom prst="rect">
              <a:avLst/>
            </a:prstGeom>
            <a:noFill/>
            <a:ln w="9525">
              <a:solidFill>
                <a:srgbClr val="1057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 dirty="0"/>
            </a:p>
          </p:txBody>
        </p:sp>
      </p:grpSp>
      <p:sp>
        <p:nvSpPr>
          <p:cNvPr id="36867" name="Rectangle 17">
            <a:extLst>
              <a:ext uri="{FF2B5EF4-FFF2-40B4-BE49-F238E27FC236}">
                <a16:creationId xmlns:a16="http://schemas.microsoft.com/office/drawing/2014/main" id="{D510CBBD-8E7D-4734-86CA-6D4C3585ACD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798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3000" b="1">
                <a:solidFill>
                  <a:schemeClr val="tx2"/>
                </a:solidFill>
              </a:rPr>
              <a:t>Fragebogen</a:t>
            </a:r>
          </a:p>
        </p:txBody>
      </p:sp>
      <p:sp>
        <p:nvSpPr>
          <p:cNvPr id="67" name="Rectangle 3">
            <a:extLst>
              <a:ext uri="{FF2B5EF4-FFF2-40B4-BE49-F238E27FC236}">
                <a16:creationId xmlns:a16="http://schemas.microsoft.com/office/drawing/2014/main" id="{155175B4-0A4E-1049-8772-EABE7910BDA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033463" y="1800225"/>
            <a:ext cx="7424737" cy="422275"/>
          </a:xfrm>
          <a:prstGeom prst="rect">
            <a:avLst/>
          </a:prstGeom>
          <a:solidFill>
            <a:srgbClr val="10579E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marL="457200" indent="-457200">
              <a:spcBef>
                <a:spcPct val="30000"/>
              </a:spcBef>
              <a:defRPr/>
            </a:pPr>
            <a:r>
              <a:rPr lang="de-DE" altLang="fr-FR" sz="1800" b="1" dirty="0">
                <a:solidFill>
                  <a:schemeClr val="bg1"/>
                </a:solidFill>
                <a:latin typeface="+mn-lt"/>
              </a:rPr>
              <a:t>Was für Angebote sollte die Sport- und Erlebnishalle haben?</a:t>
            </a:r>
          </a:p>
        </p:txBody>
      </p:sp>
      <p:sp>
        <p:nvSpPr>
          <p:cNvPr id="36869" name="Titel 2">
            <a:extLst>
              <a:ext uri="{FF2B5EF4-FFF2-40B4-BE49-F238E27FC236}">
                <a16:creationId xmlns:a16="http://schemas.microsoft.com/office/drawing/2014/main" id="{73649992-D179-46C5-AD9A-12566CFA5205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800" b="1">
                <a:solidFill>
                  <a:schemeClr val="bg1"/>
                </a:solidFill>
              </a:rPr>
              <a:t>Wollen Sie eine Sport- und Erlebnishalle?</a:t>
            </a:r>
          </a:p>
        </p:txBody>
      </p:sp>
      <p:sp>
        <p:nvSpPr>
          <p:cNvPr id="36870" name="Rectangle 5">
            <a:extLst>
              <a:ext uri="{FF2B5EF4-FFF2-40B4-BE49-F238E27FC236}">
                <a16:creationId xmlns:a16="http://schemas.microsoft.com/office/drawing/2014/main" id="{2374A8A8-32DE-4427-B8D3-5F2A0B913AB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</p:spTree>
    <p:extLst>
      <p:ext uri="{BB962C8B-B14F-4D97-AF65-F5344CB8AC3E}">
        <p14:creationId xmlns:p14="http://schemas.microsoft.com/office/powerpoint/2010/main" val="26362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3">
            <a:extLst>
              <a:ext uri="{FF2B5EF4-FFF2-40B4-BE49-F238E27FC236}">
                <a16:creationId xmlns:a16="http://schemas.microsoft.com/office/drawing/2014/main" id="{7EB9A5D0-6EE0-4D4C-8000-73B2E8CB44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5002CA-0B33-4F8C-A3B6-B59B3E40CD52}" type="slidenum">
              <a:rPr lang="fr-CH" altLang="de-DE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fr-CH" altLang="de-DE" sz="1400"/>
          </a:p>
        </p:txBody>
      </p:sp>
      <p:grpSp>
        <p:nvGrpSpPr>
          <p:cNvPr id="37890" name="Group 26">
            <a:extLst>
              <a:ext uri="{FF2B5EF4-FFF2-40B4-BE49-F238E27FC236}">
                <a16:creationId xmlns:a16="http://schemas.microsoft.com/office/drawing/2014/main" id="{73930531-08BD-47EF-9968-7F4C9867CDE3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1517650"/>
            <a:ext cx="8343900" cy="2755900"/>
            <a:chOff x="479425" y="2076450"/>
            <a:chExt cx="8507413" cy="2757379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E3DA6B48-189C-A048-9A16-7626E6F07FB4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584634" y="2681613"/>
              <a:ext cx="8182073" cy="1014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indent="-457200">
                <a:spcBef>
                  <a:spcPct val="30000"/>
                </a:spcBef>
                <a:defRPr/>
              </a:pPr>
              <a:r>
                <a:rPr lang="de-DE" altLang="fr-FR" dirty="0">
                  <a:latin typeface="+mn-lt"/>
                </a:rPr>
                <a:t>Wären Sie bereit, eine Sport- und Erlebnishalle Saastal persönlich mit SFR 1‘000.– zu unterstützen? (Als Teilhaber/in in Form von Aktienkäufen)</a:t>
              </a:r>
            </a:p>
          </p:txBody>
        </p:sp>
        <p:grpSp>
          <p:nvGrpSpPr>
            <p:cNvPr id="37896" name="Group 25">
              <a:extLst>
                <a:ext uri="{FF2B5EF4-FFF2-40B4-BE49-F238E27FC236}">
                  <a16:creationId xmlns:a16="http://schemas.microsoft.com/office/drawing/2014/main" id="{D02CDE4B-1E8A-4B70-944F-8714078508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5488" y="4101601"/>
              <a:ext cx="2935287" cy="606748"/>
              <a:chOff x="3278312" y="4101601"/>
              <a:chExt cx="2935287" cy="606748"/>
            </a:xfrm>
          </p:grpSpPr>
          <p:grpSp>
            <p:nvGrpSpPr>
              <p:cNvPr id="37898" name="Group 35">
                <a:extLst>
                  <a:ext uri="{FF2B5EF4-FFF2-40B4-BE49-F238E27FC236}">
                    <a16:creationId xmlns:a16="http://schemas.microsoft.com/office/drawing/2014/main" id="{9CBEDD1B-211D-43BB-872A-03BE1B0047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8312" y="4101601"/>
                <a:ext cx="298450" cy="606748"/>
                <a:chOff x="1657734" y="3270458"/>
                <a:chExt cx="298450" cy="606748"/>
              </a:xfrm>
            </p:grpSpPr>
            <p:sp>
              <p:nvSpPr>
                <p:cNvPr id="18" name="Rectangle 3">
                  <a:extLst>
                    <a:ext uri="{FF2B5EF4-FFF2-40B4-BE49-F238E27FC236}">
                      <a16:creationId xmlns:a16="http://schemas.microsoft.com/office/drawing/2014/main" id="{4456567A-F22A-B443-8A1D-5FC653395B36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gray">
                <a:xfrm>
                  <a:off x="1657298" y="3270456"/>
                  <a:ext cx="281638" cy="338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457200" indent="-457200" algn="ctr">
                    <a:spcBef>
                      <a:spcPct val="30000"/>
                    </a:spcBef>
                    <a:defRPr/>
                  </a:pPr>
                  <a:r>
                    <a:rPr lang="de-DE" altLang="fr-FR" dirty="0">
                      <a:latin typeface="+mn-lt"/>
                    </a:rPr>
                    <a:t>Ja</a:t>
                  </a: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2BCF27C-C550-1048-B452-2FA11E742F9D}"/>
                    </a:ext>
                  </a:extLst>
                </p:cNvPr>
                <p:cNvSpPr/>
                <p:nvPr/>
              </p:nvSpPr>
              <p:spPr>
                <a:xfrm>
                  <a:off x="1694526" y="3653248"/>
                  <a:ext cx="207182" cy="223958"/>
                </a:xfrm>
                <a:prstGeom prst="ellipse">
                  <a:avLst/>
                </a:prstGeom>
                <a:noFill/>
                <a:ln w="9525">
                  <a:solidFill>
                    <a:srgbClr val="1057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37899" name="Group 33">
                <a:extLst>
                  <a:ext uri="{FF2B5EF4-FFF2-40B4-BE49-F238E27FC236}">
                    <a16:creationId xmlns:a16="http://schemas.microsoft.com/office/drawing/2014/main" id="{9532488C-A21F-4CBB-BA2C-2EA529D128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34162" y="4101603"/>
                <a:ext cx="579437" cy="606746"/>
                <a:chOff x="7257011" y="3270460"/>
                <a:chExt cx="579437" cy="606746"/>
              </a:xfrm>
            </p:grpSpPr>
            <p:sp>
              <p:nvSpPr>
                <p:cNvPr id="12" name="Rectangle 3">
                  <a:extLst>
                    <a:ext uri="{FF2B5EF4-FFF2-40B4-BE49-F238E27FC236}">
                      <a16:creationId xmlns:a16="http://schemas.microsoft.com/office/drawing/2014/main" id="{9FD25443-C597-2645-8C69-B2264FCED570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gray">
                <a:xfrm>
                  <a:off x="7257420" y="3270456"/>
                  <a:ext cx="579462" cy="338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457200" indent="-457200" algn="ctr">
                    <a:spcBef>
                      <a:spcPct val="30000"/>
                    </a:spcBef>
                    <a:defRPr/>
                  </a:pPr>
                  <a:r>
                    <a:rPr lang="de-DE" altLang="fr-FR" dirty="0">
                      <a:latin typeface="+mn-lt"/>
                    </a:rPr>
                    <a:t>Nein</a:t>
                  </a: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8DA5D6E-6445-3D48-AD34-8F9E1D5EE4F4}"/>
                    </a:ext>
                  </a:extLst>
                </p:cNvPr>
                <p:cNvSpPr/>
                <p:nvPr/>
              </p:nvSpPr>
              <p:spPr>
                <a:xfrm>
                  <a:off x="7435467" y="3653248"/>
                  <a:ext cx="223368" cy="223958"/>
                </a:xfrm>
                <a:prstGeom prst="ellipse">
                  <a:avLst/>
                </a:prstGeom>
                <a:noFill/>
                <a:ln w="9525">
                  <a:solidFill>
                    <a:srgbClr val="1057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114283F-2C93-E24D-9542-EBA212A9CE2E}"/>
                </a:ext>
              </a:extLst>
            </p:cNvPr>
            <p:cNvSpPr/>
            <p:nvPr/>
          </p:nvSpPr>
          <p:spPr>
            <a:xfrm>
              <a:off x="479425" y="2076450"/>
              <a:ext cx="8507413" cy="2757379"/>
            </a:xfrm>
            <a:prstGeom prst="rect">
              <a:avLst/>
            </a:prstGeom>
            <a:noFill/>
            <a:ln w="9525">
              <a:solidFill>
                <a:srgbClr val="1057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37891" name="Rectangle 17">
            <a:extLst>
              <a:ext uri="{FF2B5EF4-FFF2-40B4-BE49-F238E27FC236}">
                <a16:creationId xmlns:a16="http://schemas.microsoft.com/office/drawing/2014/main" id="{9E8432C0-4579-4B0F-8BD7-F66E5DB3361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798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3000" b="1">
                <a:solidFill>
                  <a:schemeClr val="tx2"/>
                </a:solidFill>
              </a:rPr>
              <a:t>Fragebogen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399FDE8C-001D-444C-B54A-F010EEDF687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755650" y="1619250"/>
            <a:ext cx="7424738" cy="422275"/>
          </a:xfrm>
          <a:prstGeom prst="rect">
            <a:avLst/>
          </a:prstGeom>
          <a:solidFill>
            <a:srgbClr val="10579E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marL="457200" indent="-457200">
              <a:spcBef>
                <a:spcPct val="30000"/>
              </a:spcBef>
              <a:defRPr/>
            </a:pPr>
            <a:r>
              <a:rPr lang="de-DE" altLang="fr-FR" sz="1800" b="1" dirty="0">
                <a:solidFill>
                  <a:schemeClr val="bg1"/>
                </a:solidFill>
                <a:latin typeface="+mn-lt"/>
              </a:rPr>
              <a:t>Finanzielle Unterstützung:</a:t>
            </a:r>
          </a:p>
        </p:txBody>
      </p:sp>
      <p:sp>
        <p:nvSpPr>
          <p:cNvPr id="37893" name="Titel 2">
            <a:extLst>
              <a:ext uri="{FF2B5EF4-FFF2-40B4-BE49-F238E27FC236}">
                <a16:creationId xmlns:a16="http://schemas.microsoft.com/office/drawing/2014/main" id="{72D1260F-CB90-496F-BDDD-5A5B2A1B47B9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800" b="1">
                <a:solidFill>
                  <a:schemeClr val="bg1"/>
                </a:solidFill>
              </a:rPr>
              <a:t>Wollen Sie eine Sport- und Erlebnishalle?</a:t>
            </a:r>
          </a:p>
        </p:txBody>
      </p:sp>
      <p:sp>
        <p:nvSpPr>
          <p:cNvPr id="37894" name="Rectangle 5">
            <a:extLst>
              <a:ext uri="{FF2B5EF4-FFF2-40B4-BE49-F238E27FC236}">
                <a16:creationId xmlns:a16="http://schemas.microsoft.com/office/drawing/2014/main" id="{A6845D19-270A-4E3C-B7E5-F656AAA8E3B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</p:spTree>
    <p:extLst>
      <p:ext uri="{BB962C8B-B14F-4D97-AF65-F5344CB8AC3E}">
        <p14:creationId xmlns:p14="http://schemas.microsoft.com/office/powerpoint/2010/main" val="5897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1">
            <a:extLst>
              <a:ext uri="{FF2B5EF4-FFF2-40B4-BE49-F238E27FC236}">
                <a16:creationId xmlns:a16="http://schemas.microsoft.com/office/drawing/2014/main" id="{4B1BDABB-190F-49B3-8665-046E9724C1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6FB296-68E2-4BEB-A23B-D1A98AAB8F6E}" type="slidenum">
              <a:rPr lang="fr-CH" altLang="de-DE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fr-CH" altLang="de-DE" sz="1400"/>
          </a:p>
        </p:txBody>
      </p:sp>
      <p:grpSp>
        <p:nvGrpSpPr>
          <p:cNvPr id="38914" name="Group 124">
            <a:extLst>
              <a:ext uri="{FF2B5EF4-FFF2-40B4-BE49-F238E27FC236}">
                <a16:creationId xmlns:a16="http://schemas.microsoft.com/office/drawing/2014/main" id="{116996BA-1A51-496D-82A0-23EDCDCECFFF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1470025"/>
            <a:ext cx="7866063" cy="4965700"/>
            <a:chOff x="825419" y="1470025"/>
            <a:chExt cx="7866224" cy="49657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C8D26F8-F931-AF45-B0CF-55A4F70B6E4F}"/>
                </a:ext>
              </a:extLst>
            </p:cNvPr>
            <p:cNvSpPr/>
            <p:nvPr/>
          </p:nvSpPr>
          <p:spPr>
            <a:xfrm>
              <a:off x="825419" y="1470025"/>
              <a:ext cx="7866224" cy="4965700"/>
            </a:xfrm>
            <a:prstGeom prst="rect">
              <a:avLst/>
            </a:prstGeom>
            <a:noFill/>
            <a:ln w="9525">
              <a:solidFill>
                <a:srgbClr val="1057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 dirty="0"/>
            </a:p>
          </p:txBody>
        </p:sp>
        <p:grpSp>
          <p:nvGrpSpPr>
            <p:cNvPr id="38919" name="Group 123">
              <a:extLst>
                <a:ext uri="{FF2B5EF4-FFF2-40B4-BE49-F238E27FC236}">
                  <a16:creationId xmlns:a16="http://schemas.microsoft.com/office/drawing/2014/main" id="{C76CFE0A-D3F1-4907-A353-DD437824D0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5889" y="1639298"/>
              <a:ext cx="7425285" cy="4627155"/>
              <a:chOff x="1045889" y="1577944"/>
              <a:chExt cx="7425285" cy="4627155"/>
            </a:xfrm>
          </p:grpSpPr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7EDB64DA-6FEB-BD49-B266-861AA67A58F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1046087" y="1578534"/>
                <a:ext cx="7424889" cy="392112"/>
              </a:xfrm>
              <a:prstGeom prst="rect">
                <a:avLst/>
              </a:prstGeom>
              <a:solidFill>
                <a:srgbClr val="1057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72000" tIns="72000" rIns="72000" bIns="72000" anchor="ctr">
                <a:spAutoFit/>
              </a:bodyPr>
              <a:lstStyle/>
              <a:p>
                <a:pPr marL="457200" indent="-457200">
                  <a:spcBef>
                    <a:spcPct val="30000"/>
                  </a:spcBef>
                  <a:defRPr/>
                </a:pPr>
                <a:r>
                  <a:rPr lang="de-DE" altLang="fr-FR" sz="1600" b="1" dirty="0">
                    <a:solidFill>
                      <a:schemeClr val="bg1"/>
                    </a:solidFill>
                    <a:latin typeface="+mn-lt"/>
                  </a:rPr>
                  <a:t>Formale Fragen</a:t>
                </a:r>
              </a:p>
            </p:txBody>
          </p:sp>
          <p:grpSp>
            <p:nvGrpSpPr>
              <p:cNvPr id="38921" name="Group 113">
                <a:extLst>
                  <a:ext uri="{FF2B5EF4-FFF2-40B4-BE49-F238E27FC236}">
                    <a16:creationId xmlns:a16="http://schemas.microsoft.com/office/drawing/2014/main" id="{3EA05A6F-275A-4FB3-89EC-93A2D4EB82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5889" y="2117332"/>
                <a:ext cx="7425284" cy="910073"/>
                <a:chOff x="1045889" y="2084843"/>
                <a:chExt cx="7425284" cy="910073"/>
              </a:xfrm>
            </p:grpSpPr>
            <p:sp>
              <p:nvSpPr>
                <p:cNvPr id="8" name="Rectangle 3">
                  <a:extLst>
                    <a:ext uri="{FF2B5EF4-FFF2-40B4-BE49-F238E27FC236}">
                      <a16:creationId xmlns:a16="http://schemas.microsoft.com/office/drawing/2014/main" id="{29946F9A-2461-FE41-9DD5-149B806C57EB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8"/>
                  </p:custDataLst>
                </p:nvPr>
              </p:nvSpPr>
              <p:spPr bwMode="gray">
                <a:xfrm>
                  <a:off x="1046087" y="2103257"/>
                  <a:ext cx="7424889" cy="276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marL="457200" indent="-457200">
                    <a:spcBef>
                      <a:spcPct val="30000"/>
                    </a:spcBef>
                    <a:defRPr/>
                  </a:pPr>
                  <a:r>
                    <a:rPr lang="de-DE" altLang="fr-FR" sz="1600" b="1">
                      <a:latin typeface="+mn-lt"/>
                    </a:rPr>
                    <a:t>In welcher Gemeinde wohnen Sie?</a:t>
                  </a:r>
                  <a:endParaRPr lang="de-DE" altLang="fr-FR" sz="1600" b="1" dirty="0">
                    <a:latin typeface="+mn-lt"/>
                  </a:endParaRPr>
                </a:p>
              </p:txBody>
            </p:sp>
            <p:grpSp>
              <p:nvGrpSpPr>
                <p:cNvPr id="38963" name="Group 111">
                  <a:extLst>
                    <a:ext uri="{FF2B5EF4-FFF2-40B4-BE49-F238E27FC236}">
                      <a16:creationId xmlns:a16="http://schemas.microsoft.com/office/drawing/2014/main" id="{10A13C7E-BF78-4298-90A2-59634F2647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5889" y="2432158"/>
                  <a:ext cx="4338553" cy="246221"/>
                  <a:chOff x="1045889" y="2468840"/>
                  <a:chExt cx="4338553" cy="246221"/>
                </a:xfrm>
              </p:grpSpPr>
              <p:grpSp>
                <p:nvGrpSpPr>
                  <p:cNvPr id="38970" name="Group 110">
                    <a:extLst>
                      <a:ext uri="{FF2B5EF4-FFF2-40B4-BE49-F238E27FC236}">
                        <a16:creationId xmlns:a16="http://schemas.microsoft.com/office/drawing/2014/main" id="{BF9F1641-BC0F-4D12-A1AB-6AC0FF0A6EF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5889" y="2468840"/>
                    <a:ext cx="1401203" cy="246221"/>
                    <a:chOff x="1045889" y="2468840"/>
                    <a:chExt cx="1401203" cy="246221"/>
                  </a:xfrm>
                </p:grpSpPr>
                <p:sp>
                  <p:nvSpPr>
                    <p:cNvPr id="9" name="Rectangle 3">
                      <a:extLst>
                        <a:ext uri="{FF2B5EF4-FFF2-40B4-BE49-F238E27FC236}">
                          <a16:creationId xmlns:a16="http://schemas.microsoft.com/office/drawing/2014/main" id="{A85B791F-8BF8-7B45-97CA-0D3FA3132D34}"/>
                        </a:ext>
                      </a:extLst>
                    </p:cNvPr>
                    <p:cNvSpPr>
                      <a:spLocks noChangeArrowheads="1"/>
                    </p:cNvSpPr>
                    <p:nvPr>
                      <p:custDataLst>
                        <p:tags r:id="rId22"/>
                      </p:custDataLst>
                    </p:nvPr>
                  </p:nvSpPr>
                  <p:spPr bwMode="gray">
                    <a:xfrm>
                      <a:off x="1341368" y="2487602"/>
                      <a:ext cx="1106510" cy="24606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marL="457200" indent="-457200">
                        <a:spcBef>
                          <a:spcPct val="30000"/>
                        </a:spcBef>
                        <a:defRPr/>
                      </a:pPr>
                      <a:r>
                        <a:rPr lang="de-DE" altLang="fr-FR" sz="1600" dirty="0">
                          <a:latin typeface="+mn-lt"/>
                        </a:rPr>
                        <a:t>Saas-Grund</a:t>
                      </a:r>
                    </a:p>
                  </p:txBody>
                </p:sp>
                <p:sp>
                  <p:nvSpPr>
                    <p:cNvPr id="10" name="Oval 9">
                      <a:extLst>
                        <a:ext uri="{FF2B5EF4-FFF2-40B4-BE49-F238E27FC236}">
                          <a16:creationId xmlns:a16="http://schemas.microsoft.com/office/drawing/2014/main" id="{D74EEB6A-45BE-4A49-B5D9-D1EADC4946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6087" y="2498714"/>
                      <a:ext cx="223842" cy="223838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10579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sz="1600" dirty="0"/>
                    </a:p>
                  </p:txBody>
                </p:sp>
              </p:grpSp>
              <p:grpSp>
                <p:nvGrpSpPr>
                  <p:cNvPr id="38971" name="Group 34">
                    <a:extLst>
                      <a:ext uri="{FF2B5EF4-FFF2-40B4-BE49-F238E27FC236}">
                        <a16:creationId xmlns:a16="http://schemas.microsoft.com/office/drawing/2014/main" id="{EADCFCE6-0C52-47E3-8FEF-20FDDC25BD1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70039" y="2468840"/>
                    <a:ext cx="1614403" cy="246221"/>
                    <a:chOff x="1413809" y="2728733"/>
                    <a:chExt cx="1614403" cy="246221"/>
                  </a:xfrm>
                </p:grpSpPr>
                <p:sp>
                  <p:nvSpPr>
                    <p:cNvPr id="36" name="Rectangle 3">
                      <a:extLst>
                        <a:ext uri="{FF2B5EF4-FFF2-40B4-BE49-F238E27FC236}">
                          <a16:creationId xmlns:a16="http://schemas.microsoft.com/office/drawing/2014/main" id="{DCF9856F-14D7-814E-A9B8-F698CF29625C}"/>
                        </a:ext>
                      </a:extLst>
                    </p:cNvPr>
                    <p:cNvSpPr>
                      <a:spLocks noChangeArrowheads="1"/>
                    </p:cNvSpPr>
                    <p:nvPr>
                      <p:custDataLst>
                        <p:tags r:id="rId21"/>
                      </p:custDataLst>
                    </p:nvPr>
                  </p:nvSpPr>
                  <p:spPr bwMode="gray">
                    <a:xfrm>
                      <a:off x="1709344" y="2747495"/>
                      <a:ext cx="1319239" cy="24606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marL="457200" indent="-457200">
                        <a:spcBef>
                          <a:spcPct val="30000"/>
                        </a:spcBef>
                        <a:defRPr/>
                      </a:pPr>
                      <a:r>
                        <a:rPr lang="de-DE" altLang="fr-FR" sz="1600">
                          <a:latin typeface="+mn-lt"/>
                        </a:rPr>
                        <a:t>Saas-Almagell</a:t>
                      </a:r>
                      <a:endParaRPr lang="de-DE" altLang="fr-FR" sz="1600" dirty="0">
                        <a:latin typeface="+mn-lt"/>
                      </a:endParaRPr>
                    </a:p>
                  </p:txBody>
                </p:sp>
                <p:sp>
                  <p:nvSpPr>
                    <p:cNvPr id="37" name="Oval 36">
                      <a:extLst>
                        <a:ext uri="{FF2B5EF4-FFF2-40B4-BE49-F238E27FC236}">
                          <a16:creationId xmlns:a16="http://schemas.microsoft.com/office/drawing/2014/main" id="{7E96147E-A9C1-F541-9DA6-F22A4ECFBB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14063" y="2758607"/>
                      <a:ext cx="223842" cy="223838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10579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sz="1600" dirty="0"/>
                    </a:p>
                  </p:txBody>
                </p:sp>
              </p:grpSp>
            </p:grpSp>
            <p:grpSp>
              <p:nvGrpSpPr>
                <p:cNvPr id="38964" name="Group 112">
                  <a:extLst>
                    <a:ext uri="{FF2B5EF4-FFF2-40B4-BE49-F238E27FC236}">
                      <a16:creationId xmlns:a16="http://schemas.microsoft.com/office/drawing/2014/main" id="{6C500403-CE29-4BBB-8F19-B5E8A35B8F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5889" y="2748695"/>
                  <a:ext cx="4077263" cy="246221"/>
                  <a:chOff x="1045889" y="2821265"/>
                  <a:chExt cx="4077263" cy="246221"/>
                </a:xfrm>
              </p:grpSpPr>
              <p:sp>
                <p:nvSpPr>
                  <p:cNvPr id="33" name="Rectangle 3">
                    <a:extLst>
                      <a:ext uri="{FF2B5EF4-FFF2-40B4-BE49-F238E27FC236}">
                        <a16:creationId xmlns:a16="http://schemas.microsoft.com/office/drawing/2014/main" id="{AA6352DE-4861-934C-A05E-596CC4D4B491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19"/>
                    </p:custDataLst>
                  </p:nvPr>
                </p:nvSpPr>
                <p:spPr bwMode="gray">
                  <a:xfrm>
                    <a:off x="1341368" y="2821940"/>
                    <a:ext cx="887430" cy="2460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pPr marL="457200" indent="-457200">
                      <a:spcBef>
                        <a:spcPct val="30000"/>
                      </a:spcBef>
                      <a:defRPr/>
                    </a:pPr>
                    <a:r>
                      <a:rPr lang="de-DE" altLang="fr-FR" sz="1600">
                        <a:latin typeface="+mn-lt"/>
                      </a:rPr>
                      <a:t>Saas-Fee</a:t>
                    </a:r>
                    <a:endParaRPr lang="de-DE" altLang="fr-FR" sz="1600" dirty="0">
                      <a:latin typeface="+mn-lt"/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BBE08C42-3D71-3B4E-9E03-2E7458F77A2A}"/>
                      </a:ext>
                    </a:extLst>
                  </p:cNvPr>
                  <p:cNvSpPr/>
                  <p:nvPr/>
                </p:nvSpPr>
                <p:spPr>
                  <a:xfrm>
                    <a:off x="1046087" y="2833052"/>
                    <a:ext cx="223842" cy="223838"/>
                  </a:xfrm>
                  <a:prstGeom prst="ellipse">
                    <a:avLst/>
                  </a:prstGeom>
                  <a:noFill/>
                  <a:ln w="9525">
                    <a:solidFill>
                      <a:srgbClr val="1057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GB" sz="1600" dirty="0"/>
                  </a:p>
                </p:txBody>
              </p:sp>
              <p:grpSp>
                <p:nvGrpSpPr>
                  <p:cNvPr id="38967" name="Group 37">
                    <a:extLst>
                      <a:ext uri="{FF2B5EF4-FFF2-40B4-BE49-F238E27FC236}">
                        <a16:creationId xmlns:a16="http://schemas.microsoft.com/office/drawing/2014/main" id="{D0D21633-9B5D-4E81-B29C-BA6516F96F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70039" y="2821265"/>
                    <a:ext cx="1353113" cy="246221"/>
                    <a:chOff x="1413809" y="2728733"/>
                    <a:chExt cx="1353113" cy="246221"/>
                  </a:xfrm>
                </p:grpSpPr>
                <p:sp>
                  <p:nvSpPr>
                    <p:cNvPr id="40" name="Rectangle 3">
                      <a:extLst>
                        <a:ext uri="{FF2B5EF4-FFF2-40B4-BE49-F238E27FC236}">
                          <a16:creationId xmlns:a16="http://schemas.microsoft.com/office/drawing/2014/main" id="{A4F6DECD-01AD-9543-BC49-1B12343863E0}"/>
                        </a:ext>
                      </a:extLst>
                    </p:cNvPr>
                    <p:cNvSpPr>
                      <a:spLocks noChangeArrowheads="1"/>
                    </p:cNvSpPr>
                    <p:nvPr>
                      <p:custDataLst>
                        <p:tags r:id="rId20"/>
                      </p:custDataLst>
                    </p:nvPr>
                  </p:nvSpPr>
                  <p:spPr bwMode="gray">
                    <a:xfrm>
                      <a:off x="1709343" y="2729408"/>
                      <a:ext cx="1057297" cy="24606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marL="457200" indent="-457200">
                        <a:spcBef>
                          <a:spcPct val="30000"/>
                        </a:spcBef>
                        <a:defRPr/>
                      </a:pPr>
                      <a:r>
                        <a:rPr lang="de-DE" altLang="fr-FR" sz="1600" dirty="0">
                          <a:latin typeface="+mn-lt"/>
                        </a:rPr>
                        <a:t>Saas-Balen</a:t>
                      </a:r>
                    </a:p>
                  </p:txBody>
                </p:sp>
                <p:sp>
                  <p:nvSpPr>
                    <p:cNvPr id="41" name="Oval 40">
                      <a:extLst>
                        <a:ext uri="{FF2B5EF4-FFF2-40B4-BE49-F238E27FC236}">
                          <a16:creationId xmlns:a16="http://schemas.microsoft.com/office/drawing/2014/main" id="{008DD1F8-4657-DF47-9FB3-86D28F6DFC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14062" y="2740520"/>
                      <a:ext cx="223842" cy="223838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10579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sz="1600" dirty="0"/>
                    </a:p>
                  </p:txBody>
                </p:sp>
              </p:grpSp>
            </p:grpSp>
          </p:grpSp>
          <p:grpSp>
            <p:nvGrpSpPr>
              <p:cNvPr id="38922" name="Group 121">
                <a:extLst>
                  <a:ext uri="{FF2B5EF4-FFF2-40B4-BE49-F238E27FC236}">
                    <a16:creationId xmlns:a16="http://schemas.microsoft.com/office/drawing/2014/main" id="{1874683A-512E-412C-B3E1-1D6C3AF4A2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5889" y="3175165"/>
                <a:ext cx="7425284" cy="1522395"/>
                <a:chOff x="1045889" y="3080436"/>
                <a:chExt cx="7425284" cy="1522395"/>
              </a:xfrm>
            </p:grpSpPr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5965818E-829F-EC47-B3C4-93190FCAD703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gray">
                <a:xfrm>
                  <a:off x="1046087" y="3080830"/>
                  <a:ext cx="7424889" cy="276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marL="457200" indent="-457200">
                    <a:spcBef>
                      <a:spcPct val="30000"/>
                    </a:spcBef>
                    <a:defRPr/>
                  </a:pPr>
                  <a:r>
                    <a:rPr lang="de-DE" altLang="fr-FR" sz="1600" b="1" dirty="0">
                      <a:latin typeface="+mn-lt"/>
                    </a:rPr>
                    <a:t>Alter</a:t>
                  </a:r>
                </a:p>
              </p:txBody>
            </p:sp>
            <p:grpSp>
              <p:nvGrpSpPr>
                <p:cNvPr id="38934" name="Group 117">
                  <a:extLst>
                    <a:ext uri="{FF2B5EF4-FFF2-40B4-BE49-F238E27FC236}">
                      <a16:creationId xmlns:a16="http://schemas.microsoft.com/office/drawing/2014/main" id="{989E6BF0-DD98-4E6C-9876-322E41014A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5889" y="3391863"/>
                  <a:ext cx="3543463" cy="246221"/>
                  <a:chOff x="1045889" y="3537003"/>
                  <a:chExt cx="3543463" cy="246221"/>
                </a:xfrm>
              </p:grpSpPr>
              <p:grpSp>
                <p:nvGrpSpPr>
                  <p:cNvPr id="38956" name="Group 65">
                    <a:extLst>
                      <a:ext uri="{FF2B5EF4-FFF2-40B4-BE49-F238E27FC236}">
                        <a16:creationId xmlns:a16="http://schemas.microsoft.com/office/drawing/2014/main" id="{0772B7D4-CDCE-48A5-8B8F-61154DA574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5889" y="3537003"/>
                    <a:ext cx="819313" cy="246221"/>
                    <a:chOff x="1045889" y="4005083"/>
                    <a:chExt cx="819313" cy="246221"/>
                  </a:xfrm>
                </p:grpSpPr>
                <p:sp>
                  <p:nvSpPr>
                    <p:cNvPr id="55" name="Rectangle 3">
                      <a:extLst>
                        <a:ext uri="{FF2B5EF4-FFF2-40B4-BE49-F238E27FC236}">
                          <a16:creationId xmlns:a16="http://schemas.microsoft.com/office/drawing/2014/main" id="{9602C32D-CE04-2840-B341-69553C13FCBF}"/>
                        </a:ext>
                      </a:extLst>
                    </p:cNvPr>
                    <p:cNvSpPr>
                      <a:spLocks noChangeArrowheads="1"/>
                    </p:cNvSpPr>
                    <p:nvPr>
                      <p:custDataLst>
                        <p:tags r:id="rId17"/>
                      </p:custDataLst>
                    </p:nvPr>
                  </p:nvSpPr>
                  <p:spPr bwMode="gray">
                    <a:xfrm>
                      <a:off x="1341368" y="4005200"/>
                      <a:ext cx="523886" cy="24606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marL="457200" indent="-457200">
                        <a:spcBef>
                          <a:spcPct val="30000"/>
                        </a:spcBef>
                        <a:defRPr/>
                      </a:pPr>
                      <a:r>
                        <a:rPr lang="de-DE" altLang="fr-FR" sz="1600" dirty="0">
                          <a:latin typeface="+mn-lt"/>
                        </a:rPr>
                        <a:t>18-30</a:t>
                      </a:r>
                    </a:p>
                  </p:txBody>
                </p:sp>
                <p:sp>
                  <p:nvSpPr>
                    <p:cNvPr id="56" name="Oval 55">
                      <a:extLst>
                        <a:ext uri="{FF2B5EF4-FFF2-40B4-BE49-F238E27FC236}">
                          <a16:creationId xmlns:a16="http://schemas.microsoft.com/office/drawing/2014/main" id="{57200EEC-F11D-914D-80A9-508BFDC4DA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6087" y="4016312"/>
                      <a:ext cx="223842" cy="223838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10579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sz="1600" dirty="0"/>
                    </a:p>
                  </p:txBody>
                </p:sp>
              </p:grpSp>
              <p:grpSp>
                <p:nvGrpSpPr>
                  <p:cNvPr id="38957" name="Group 68">
                    <a:extLst>
                      <a:ext uri="{FF2B5EF4-FFF2-40B4-BE49-F238E27FC236}">
                        <a16:creationId xmlns:a16="http://schemas.microsoft.com/office/drawing/2014/main" id="{E06CC87C-FE26-4E19-A2BF-4ECA192CDB1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70039" y="3537003"/>
                    <a:ext cx="819313" cy="246221"/>
                    <a:chOff x="1045889" y="4005083"/>
                    <a:chExt cx="819313" cy="246221"/>
                  </a:xfrm>
                </p:grpSpPr>
                <p:sp>
                  <p:nvSpPr>
                    <p:cNvPr id="79" name="Rectangle 3">
                      <a:extLst>
                        <a:ext uri="{FF2B5EF4-FFF2-40B4-BE49-F238E27FC236}">
                          <a16:creationId xmlns:a16="http://schemas.microsoft.com/office/drawing/2014/main" id="{B06E2983-4EFA-2B4B-B0C3-7A32245022EE}"/>
                        </a:ext>
                      </a:extLst>
                    </p:cNvPr>
                    <p:cNvSpPr>
                      <a:spLocks noChangeArrowheads="1"/>
                    </p:cNvSpPr>
                    <p:nvPr>
                      <p:custDataLst>
                        <p:tags r:id="rId16"/>
                      </p:custDataLst>
                    </p:nvPr>
                  </p:nvSpPr>
                  <p:spPr bwMode="gray">
                    <a:xfrm>
                      <a:off x="1341424" y="4005200"/>
                      <a:ext cx="523886" cy="24606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marL="457200" indent="-457200">
                        <a:spcBef>
                          <a:spcPct val="30000"/>
                        </a:spcBef>
                        <a:defRPr/>
                      </a:pPr>
                      <a:r>
                        <a:rPr lang="de-DE" altLang="fr-FR" sz="1600">
                          <a:latin typeface="+mn-lt"/>
                        </a:rPr>
                        <a:t>61-70</a:t>
                      </a:r>
                      <a:endParaRPr lang="de-DE" altLang="fr-FR" sz="1600" dirty="0">
                        <a:latin typeface="+mn-lt"/>
                      </a:endParaRPr>
                    </a:p>
                  </p:txBody>
                </p:sp>
                <p:sp>
                  <p:nvSpPr>
                    <p:cNvPr id="80" name="Oval 79">
                      <a:extLst>
                        <a:ext uri="{FF2B5EF4-FFF2-40B4-BE49-F238E27FC236}">
                          <a16:creationId xmlns:a16="http://schemas.microsoft.com/office/drawing/2014/main" id="{561961C8-0FD8-B64E-A21D-ED680EE2A4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6143" y="4016312"/>
                      <a:ext cx="223842" cy="223838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10579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sz="1600" dirty="0"/>
                    </a:p>
                  </p:txBody>
                </p:sp>
              </p:grpSp>
            </p:grpSp>
            <p:grpSp>
              <p:nvGrpSpPr>
                <p:cNvPr id="38935" name="Group 116">
                  <a:extLst>
                    <a:ext uri="{FF2B5EF4-FFF2-40B4-BE49-F238E27FC236}">
                      <a16:creationId xmlns:a16="http://schemas.microsoft.com/office/drawing/2014/main" id="{89ABEC50-C6F5-4995-91E3-EBB3D01871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5889" y="3713445"/>
                  <a:ext cx="3543463" cy="246221"/>
                  <a:chOff x="1045889" y="3902128"/>
                  <a:chExt cx="3543463" cy="246221"/>
                </a:xfrm>
              </p:grpSpPr>
              <p:grpSp>
                <p:nvGrpSpPr>
                  <p:cNvPr id="38950" name="Group 64">
                    <a:extLst>
                      <a:ext uri="{FF2B5EF4-FFF2-40B4-BE49-F238E27FC236}">
                        <a16:creationId xmlns:a16="http://schemas.microsoft.com/office/drawing/2014/main" id="{706D3E7F-8F6B-4EB2-B474-84BDE20BBE4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5889" y="3902128"/>
                    <a:ext cx="819313" cy="246221"/>
                    <a:chOff x="1045889" y="4357508"/>
                    <a:chExt cx="819313" cy="246221"/>
                  </a:xfrm>
                </p:grpSpPr>
                <p:sp>
                  <p:nvSpPr>
                    <p:cNvPr id="53" name="Rectangle 3">
                      <a:extLst>
                        <a:ext uri="{FF2B5EF4-FFF2-40B4-BE49-F238E27FC236}">
                          <a16:creationId xmlns:a16="http://schemas.microsoft.com/office/drawing/2014/main" id="{0006C5AD-DC40-834D-96E8-42461C238C19}"/>
                        </a:ext>
                      </a:extLst>
                    </p:cNvPr>
                    <p:cNvSpPr>
                      <a:spLocks noChangeArrowheads="1"/>
                    </p:cNvSpPr>
                    <p:nvPr>
                      <p:custDataLst>
                        <p:tags r:id="rId15"/>
                      </p:custDataLst>
                    </p:nvPr>
                  </p:nvSpPr>
                  <p:spPr bwMode="gray">
                    <a:xfrm>
                      <a:off x="1341368" y="4364655"/>
                      <a:ext cx="523886" cy="2397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marL="457200" indent="-457200">
                        <a:spcBef>
                          <a:spcPct val="30000"/>
                        </a:spcBef>
                        <a:defRPr/>
                      </a:pPr>
                      <a:r>
                        <a:rPr lang="de-DE" altLang="fr-FR" sz="1600" dirty="0">
                          <a:latin typeface="+mn-lt"/>
                        </a:rPr>
                        <a:t>31-40</a:t>
                      </a:r>
                    </a:p>
                  </p:txBody>
                </p: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ABEFE2F1-0DCF-DD45-AF7F-4DA62A00AF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6087" y="4369418"/>
                      <a:ext cx="223842" cy="22383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10579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sz="1600" dirty="0"/>
                    </a:p>
                  </p:txBody>
                </p:sp>
              </p:grpSp>
              <p:grpSp>
                <p:nvGrpSpPr>
                  <p:cNvPr id="38951" name="Group 69">
                    <a:extLst>
                      <a:ext uri="{FF2B5EF4-FFF2-40B4-BE49-F238E27FC236}">
                        <a16:creationId xmlns:a16="http://schemas.microsoft.com/office/drawing/2014/main" id="{584CF093-7887-4DBF-9628-E4810A8E8B4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70039" y="3902128"/>
                    <a:ext cx="819313" cy="246221"/>
                    <a:chOff x="1045889" y="4357508"/>
                    <a:chExt cx="819313" cy="246221"/>
                  </a:xfrm>
                </p:grpSpPr>
                <p:sp>
                  <p:nvSpPr>
                    <p:cNvPr id="77" name="Rectangle 3">
                      <a:extLst>
                        <a:ext uri="{FF2B5EF4-FFF2-40B4-BE49-F238E27FC236}">
                          <a16:creationId xmlns:a16="http://schemas.microsoft.com/office/drawing/2014/main" id="{2730936E-A8D0-B54E-942A-5E5A2F9A50EA}"/>
                        </a:ext>
                      </a:extLst>
                    </p:cNvPr>
                    <p:cNvSpPr>
                      <a:spLocks noChangeArrowheads="1"/>
                    </p:cNvSpPr>
                    <p:nvPr>
                      <p:custDataLst>
                        <p:tags r:id="rId14"/>
                      </p:custDataLst>
                    </p:nvPr>
                  </p:nvSpPr>
                  <p:spPr bwMode="gray">
                    <a:xfrm>
                      <a:off x="1341424" y="4364655"/>
                      <a:ext cx="523886" cy="2397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marL="457200" indent="-457200">
                        <a:spcBef>
                          <a:spcPct val="30000"/>
                        </a:spcBef>
                        <a:defRPr/>
                      </a:pPr>
                      <a:r>
                        <a:rPr lang="de-DE" altLang="fr-FR" sz="1600" dirty="0">
                          <a:latin typeface="+mn-lt"/>
                        </a:rPr>
                        <a:t>71-80</a:t>
                      </a:r>
                    </a:p>
                  </p:txBody>
                </p:sp>
                <p:sp>
                  <p:nvSpPr>
                    <p:cNvPr id="78" name="Oval 77">
                      <a:extLst>
                        <a:ext uri="{FF2B5EF4-FFF2-40B4-BE49-F238E27FC236}">
                          <a16:creationId xmlns:a16="http://schemas.microsoft.com/office/drawing/2014/main" id="{34DC46FB-C743-004D-A1D4-42B27408AC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6143" y="4369418"/>
                      <a:ext cx="223842" cy="22383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10579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sz="1600" dirty="0"/>
                    </a:p>
                  </p:txBody>
                </p:sp>
              </p:grpSp>
            </p:grpSp>
            <p:grpSp>
              <p:nvGrpSpPr>
                <p:cNvPr id="38936" name="Group 115">
                  <a:extLst>
                    <a:ext uri="{FF2B5EF4-FFF2-40B4-BE49-F238E27FC236}">
                      <a16:creationId xmlns:a16="http://schemas.microsoft.com/office/drawing/2014/main" id="{45AC625D-6913-4412-9362-C8FE12ED0F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5889" y="4035027"/>
                  <a:ext cx="4091690" cy="246221"/>
                  <a:chOff x="1045889" y="4267253"/>
                  <a:chExt cx="4091690" cy="246221"/>
                </a:xfrm>
              </p:grpSpPr>
              <p:grpSp>
                <p:nvGrpSpPr>
                  <p:cNvPr id="38944" name="Group 63">
                    <a:extLst>
                      <a:ext uri="{FF2B5EF4-FFF2-40B4-BE49-F238E27FC236}">
                        <a16:creationId xmlns:a16="http://schemas.microsoft.com/office/drawing/2014/main" id="{ACB00AEF-98BA-4309-AD3B-5B577EC7927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5889" y="4267253"/>
                    <a:ext cx="819313" cy="246221"/>
                    <a:chOff x="1045889" y="4748033"/>
                    <a:chExt cx="819313" cy="246221"/>
                  </a:xfrm>
                </p:grpSpPr>
                <p:sp>
                  <p:nvSpPr>
                    <p:cNvPr id="59" name="Rectangle 3">
                      <a:extLst>
                        <a:ext uri="{FF2B5EF4-FFF2-40B4-BE49-F238E27FC236}">
                          <a16:creationId xmlns:a16="http://schemas.microsoft.com/office/drawing/2014/main" id="{5EB561A7-BD60-5C4D-88BC-29016E51E3D4}"/>
                        </a:ext>
                      </a:extLst>
                    </p:cNvPr>
                    <p:cNvSpPr>
                      <a:spLocks noChangeArrowheads="1"/>
                    </p:cNvSpPr>
                    <p:nvPr>
                      <p:custDataLst>
                        <p:tags r:id="rId13"/>
                      </p:custDataLst>
                    </p:nvPr>
                  </p:nvSpPr>
                  <p:spPr bwMode="gray">
                    <a:xfrm>
                      <a:off x="1341368" y="4747923"/>
                      <a:ext cx="523886" cy="2460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marL="457200" indent="-457200">
                        <a:spcBef>
                          <a:spcPct val="30000"/>
                        </a:spcBef>
                        <a:defRPr/>
                      </a:pPr>
                      <a:r>
                        <a:rPr lang="de-DE" altLang="fr-FR" sz="1600" dirty="0">
                          <a:latin typeface="+mn-lt"/>
                        </a:rPr>
                        <a:t>41-50</a:t>
                      </a:r>
                    </a:p>
                  </p:txBody>
                </p:sp>
                <p:sp>
                  <p:nvSpPr>
                    <p:cNvPr id="60" name="Oval 59">
                      <a:extLst>
                        <a:ext uri="{FF2B5EF4-FFF2-40B4-BE49-F238E27FC236}">
                          <a16:creationId xmlns:a16="http://schemas.microsoft.com/office/drawing/2014/main" id="{B3507F48-6706-F84B-962F-3E57213363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6087" y="4759036"/>
                      <a:ext cx="223842" cy="22383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10579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sz="1600" dirty="0"/>
                    </a:p>
                  </p:txBody>
                </p:sp>
              </p:grpSp>
              <p:grpSp>
                <p:nvGrpSpPr>
                  <p:cNvPr id="38945" name="Group 70">
                    <a:extLst>
                      <a:ext uri="{FF2B5EF4-FFF2-40B4-BE49-F238E27FC236}">
                        <a16:creationId xmlns:a16="http://schemas.microsoft.com/office/drawing/2014/main" id="{5BADCDAF-EE41-49D1-8A93-45BC86E3F14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70039" y="4267253"/>
                    <a:ext cx="1367540" cy="246221"/>
                    <a:chOff x="1045889" y="4748033"/>
                    <a:chExt cx="1367540" cy="246221"/>
                  </a:xfrm>
                </p:grpSpPr>
                <p:sp>
                  <p:nvSpPr>
                    <p:cNvPr id="75" name="Rectangle 3">
                      <a:extLst>
                        <a:ext uri="{FF2B5EF4-FFF2-40B4-BE49-F238E27FC236}">
                          <a16:creationId xmlns:a16="http://schemas.microsoft.com/office/drawing/2014/main" id="{702208EB-7B8D-0B4A-B17C-9A194934735A}"/>
                        </a:ext>
                      </a:extLst>
                    </p:cNvPr>
                    <p:cNvSpPr>
                      <a:spLocks noChangeArrowheads="1"/>
                    </p:cNvSpPr>
                    <p:nvPr>
                      <p:custDataLst>
                        <p:tags r:id="rId12"/>
                      </p:custDataLst>
                    </p:nvPr>
                  </p:nvSpPr>
                  <p:spPr bwMode="gray">
                    <a:xfrm>
                      <a:off x="1341424" y="4747923"/>
                      <a:ext cx="1071584" cy="2460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marL="457200" indent="-457200">
                        <a:spcBef>
                          <a:spcPct val="30000"/>
                        </a:spcBef>
                        <a:defRPr/>
                      </a:pPr>
                      <a:r>
                        <a:rPr lang="de-DE" altLang="fr-FR" sz="1600" dirty="0">
                          <a:latin typeface="+mn-lt"/>
                        </a:rPr>
                        <a:t>Mehr als 80</a:t>
                      </a:r>
                    </a:p>
                  </p:txBody>
                </p:sp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id="{BDC13900-26B3-C742-9974-03452BDD2B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6143" y="4759036"/>
                      <a:ext cx="223842" cy="22383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10579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sz="1600" dirty="0"/>
                    </a:p>
                  </p:txBody>
                </p:sp>
              </p:grpSp>
            </p:grpSp>
            <p:grpSp>
              <p:nvGrpSpPr>
                <p:cNvPr id="38937" name="Group 114">
                  <a:extLst>
                    <a:ext uri="{FF2B5EF4-FFF2-40B4-BE49-F238E27FC236}">
                      <a16:creationId xmlns:a16="http://schemas.microsoft.com/office/drawing/2014/main" id="{FF8A7F05-F500-47CE-A2AC-3AE6A43677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5889" y="4356610"/>
                  <a:ext cx="4272829" cy="246221"/>
                  <a:chOff x="1045889" y="4632378"/>
                  <a:chExt cx="4272829" cy="246221"/>
                </a:xfrm>
              </p:grpSpPr>
              <p:grpSp>
                <p:nvGrpSpPr>
                  <p:cNvPr id="38938" name="Group 62">
                    <a:extLst>
                      <a:ext uri="{FF2B5EF4-FFF2-40B4-BE49-F238E27FC236}">
                        <a16:creationId xmlns:a16="http://schemas.microsoft.com/office/drawing/2014/main" id="{A2340DF2-0C81-4C8D-80C0-3B0C19BC714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5889" y="4632378"/>
                    <a:ext cx="819313" cy="246221"/>
                    <a:chOff x="1045889" y="5100458"/>
                    <a:chExt cx="819313" cy="246221"/>
                  </a:xfrm>
                </p:grpSpPr>
                <p:sp>
                  <p:nvSpPr>
                    <p:cNvPr id="61" name="Rectangle 3">
                      <a:extLst>
                        <a:ext uri="{FF2B5EF4-FFF2-40B4-BE49-F238E27FC236}">
                          <a16:creationId xmlns:a16="http://schemas.microsoft.com/office/drawing/2014/main" id="{39BEFBA9-25EF-F64C-9D7A-BBE471EA634E}"/>
                        </a:ext>
                      </a:extLst>
                    </p:cNvPr>
                    <p:cNvSpPr>
                      <a:spLocks noChangeArrowheads="1"/>
                    </p:cNvSpPr>
                    <p:nvPr>
                      <p:custDataLst>
                        <p:tags r:id="rId11"/>
                      </p:custDataLst>
                    </p:nvPr>
                  </p:nvSpPr>
                  <p:spPr bwMode="gray">
                    <a:xfrm>
                      <a:off x="1341368" y="5101028"/>
                      <a:ext cx="523886" cy="24606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marL="457200" indent="-457200">
                        <a:spcBef>
                          <a:spcPct val="30000"/>
                        </a:spcBef>
                        <a:defRPr/>
                      </a:pPr>
                      <a:r>
                        <a:rPr lang="de-DE" altLang="fr-FR" sz="1600" dirty="0">
                          <a:latin typeface="+mn-lt"/>
                        </a:rPr>
                        <a:t>51-60</a:t>
                      </a:r>
                    </a:p>
                  </p:txBody>
                </p:sp>
                <p:sp>
                  <p:nvSpPr>
                    <p:cNvPr id="62" name="Oval 61">
                      <a:extLst>
                        <a:ext uri="{FF2B5EF4-FFF2-40B4-BE49-F238E27FC236}">
                          <a16:creationId xmlns:a16="http://schemas.microsoft.com/office/drawing/2014/main" id="{EE950ACD-6B5D-084F-99BD-DB545F04E9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6087" y="5112140"/>
                      <a:ext cx="223842" cy="223838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10579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sz="1600" dirty="0"/>
                    </a:p>
                  </p:txBody>
                </p:sp>
              </p:grpSp>
              <p:grpSp>
                <p:nvGrpSpPr>
                  <p:cNvPr id="38939" name="Group 71">
                    <a:extLst>
                      <a:ext uri="{FF2B5EF4-FFF2-40B4-BE49-F238E27FC236}">
                        <a16:creationId xmlns:a16="http://schemas.microsoft.com/office/drawing/2014/main" id="{A8D88022-C980-47AB-B28C-644DF94A16C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70039" y="4632378"/>
                    <a:ext cx="1548679" cy="246221"/>
                    <a:chOff x="1045889" y="5100458"/>
                    <a:chExt cx="1548679" cy="246221"/>
                  </a:xfrm>
                </p:grpSpPr>
                <p:sp>
                  <p:nvSpPr>
                    <p:cNvPr id="73" name="Rectangle 3">
                      <a:extLst>
                        <a:ext uri="{FF2B5EF4-FFF2-40B4-BE49-F238E27FC236}">
                          <a16:creationId xmlns:a16="http://schemas.microsoft.com/office/drawing/2014/main" id="{EA40217A-9EEF-7645-9F9D-09AD4C4AE02B}"/>
                        </a:ext>
                      </a:extLst>
                    </p:cNvPr>
                    <p:cNvSpPr>
                      <a:spLocks noChangeArrowheads="1"/>
                    </p:cNvSpPr>
                    <p:nvPr>
                      <p:custDataLst>
                        <p:tags r:id="rId10"/>
                      </p:custDataLst>
                    </p:nvPr>
                  </p:nvSpPr>
                  <p:spPr bwMode="gray">
                    <a:xfrm>
                      <a:off x="1341423" y="5101028"/>
                      <a:ext cx="1252563" cy="24606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marL="457200" indent="-457200">
                        <a:spcBef>
                          <a:spcPct val="30000"/>
                        </a:spcBef>
                        <a:defRPr/>
                      </a:pPr>
                      <a:r>
                        <a:rPr lang="de-DE" altLang="fr-FR" sz="1600" dirty="0">
                          <a:latin typeface="+mn-lt"/>
                        </a:rPr>
                        <a:t>Jugend 14-17</a:t>
                      </a:r>
                    </a:p>
                  </p:txBody>
                </p:sp>
                <p:sp>
                  <p:nvSpPr>
                    <p:cNvPr id="74" name="Oval 73">
                      <a:extLst>
                        <a:ext uri="{FF2B5EF4-FFF2-40B4-BE49-F238E27FC236}">
                          <a16:creationId xmlns:a16="http://schemas.microsoft.com/office/drawing/2014/main" id="{59AF6E0C-0E45-704F-940F-364E02676D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6142" y="5112140"/>
                      <a:ext cx="223842" cy="223838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10579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sz="1600" dirty="0"/>
                    </a:p>
                  </p:txBody>
                </p:sp>
              </p:grpSp>
            </p:grpSp>
          </p:grpSp>
          <p:grpSp>
            <p:nvGrpSpPr>
              <p:cNvPr id="38923" name="Group 120">
                <a:extLst>
                  <a:ext uri="{FF2B5EF4-FFF2-40B4-BE49-F238E27FC236}">
                    <a16:creationId xmlns:a16="http://schemas.microsoft.com/office/drawing/2014/main" id="{55E2C8E3-3E65-4F17-9B15-5B6669FC6A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5889" y="4845320"/>
                <a:ext cx="7425284" cy="586676"/>
                <a:chOff x="1045889" y="4810500"/>
                <a:chExt cx="7425284" cy="586676"/>
              </a:xfrm>
            </p:grpSpPr>
            <p:sp>
              <p:nvSpPr>
                <p:cNvPr id="83" name="Rectangle 3">
                  <a:extLst>
                    <a:ext uri="{FF2B5EF4-FFF2-40B4-BE49-F238E27FC236}">
                      <a16:creationId xmlns:a16="http://schemas.microsoft.com/office/drawing/2014/main" id="{17D64619-6220-9E4D-AEBD-C40D7857CF2B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gray">
                <a:xfrm>
                  <a:off x="1046087" y="4810789"/>
                  <a:ext cx="7424889" cy="276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marL="457200" indent="-457200">
                    <a:spcBef>
                      <a:spcPct val="30000"/>
                    </a:spcBef>
                    <a:defRPr/>
                  </a:pPr>
                  <a:r>
                    <a:rPr lang="de-DE" altLang="fr-FR" sz="1600" b="1" dirty="0">
                      <a:latin typeface="+mn-lt"/>
                    </a:rPr>
                    <a:t>Geschlecht</a:t>
                  </a:r>
                </a:p>
              </p:txBody>
            </p:sp>
            <p:grpSp>
              <p:nvGrpSpPr>
                <p:cNvPr id="38928" name="Group 118">
                  <a:extLst>
                    <a:ext uri="{FF2B5EF4-FFF2-40B4-BE49-F238E27FC236}">
                      <a16:creationId xmlns:a16="http://schemas.microsoft.com/office/drawing/2014/main" id="{047BC7D7-7376-409F-ACD6-030258EB77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5889" y="5150955"/>
                  <a:ext cx="3440871" cy="246221"/>
                  <a:chOff x="1045889" y="5441241"/>
                  <a:chExt cx="3440871" cy="246221"/>
                </a:xfrm>
              </p:grpSpPr>
              <p:sp>
                <p:nvSpPr>
                  <p:cNvPr id="108" name="Rectangle 3">
                    <a:extLst>
                      <a:ext uri="{FF2B5EF4-FFF2-40B4-BE49-F238E27FC236}">
                        <a16:creationId xmlns:a16="http://schemas.microsoft.com/office/drawing/2014/main" id="{15430C66-1F13-A745-9679-B671691D5998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7"/>
                    </p:custDataLst>
                  </p:nvPr>
                </p:nvSpPr>
                <p:spPr bwMode="gray">
                  <a:xfrm>
                    <a:off x="1341368" y="5440800"/>
                    <a:ext cx="512772" cy="2460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pPr marL="457200" indent="-457200">
                      <a:spcBef>
                        <a:spcPct val="30000"/>
                      </a:spcBef>
                      <a:defRPr/>
                    </a:pPr>
                    <a:r>
                      <a:rPr lang="de-DE" altLang="fr-FR" sz="1600" dirty="0">
                        <a:latin typeface="+mn-lt"/>
                      </a:rPr>
                      <a:t>Mann</a:t>
                    </a:r>
                  </a:p>
                </p:txBody>
              </p:sp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07938929-27DB-A142-A87B-2AD44461167E}"/>
                      </a:ext>
                    </a:extLst>
                  </p:cNvPr>
                  <p:cNvSpPr/>
                  <p:nvPr/>
                </p:nvSpPr>
                <p:spPr>
                  <a:xfrm>
                    <a:off x="1046087" y="5451912"/>
                    <a:ext cx="223842" cy="223838"/>
                  </a:xfrm>
                  <a:prstGeom prst="ellipse">
                    <a:avLst/>
                  </a:prstGeom>
                  <a:noFill/>
                  <a:ln w="9525">
                    <a:solidFill>
                      <a:srgbClr val="1057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GB" sz="1600" dirty="0"/>
                  </a:p>
                </p:txBody>
              </p:sp>
              <p:sp>
                <p:nvSpPr>
                  <p:cNvPr id="96" name="Rectangle 3">
                    <a:extLst>
                      <a:ext uri="{FF2B5EF4-FFF2-40B4-BE49-F238E27FC236}">
                        <a16:creationId xmlns:a16="http://schemas.microsoft.com/office/drawing/2014/main" id="{E6635352-DC64-2A40-9C6F-0B4EF9AE26FD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8"/>
                    </p:custDataLst>
                  </p:nvPr>
                </p:nvSpPr>
                <p:spPr bwMode="gray">
                  <a:xfrm>
                    <a:off x="4063985" y="5440800"/>
                    <a:ext cx="422284" cy="2460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pPr marL="457200" indent="-457200">
                      <a:spcBef>
                        <a:spcPct val="30000"/>
                      </a:spcBef>
                      <a:defRPr/>
                    </a:pPr>
                    <a:r>
                      <a:rPr lang="de-DE" altLang="fr-FR" sz="1600" dirty="0">
                        <a:latin typeface="+mn-lt"/>
                      </a:rPr>
                      <a:t>Frau</a:t>
                    </a:r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5E30A9C1-43BA-7C4E-B934-6028C4C3339A}"/>
                      </a:ext>
                    </a:extLst>
                  </p:cNvPr>
                  <p:cNvSpPr/>
                  <p:nvPr/>
                </p:nvSpPr>
                <p:spPr>
                  <a:xfrm>
                    <a:off x="3770292" y="5451912"/>
                    <a:ext cx="223842" cy="223838"/>
                  </a:xfrm>
                  <a:prstGeom prst="ellipse">
                    <a:avLst/>
                  </a:prstGeom>
                  <a:noFill/>
                  <a:ln w="9525">
                    <a:solidFill>
                      <a:srgbClr val="1057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GB" sz="1600" dirty="0"/>
                  </a:p>
                </p:txBody>
              </p:sp>
            </p:grpSp>
          </p:grpSp>
          <p:grpSp>
            <p:nvGrpSpPr>
              <p:cNvPr id="38924" name="Group 122">
                <a:extLst>
                  <a:ext uri="{FF2B5EF4-FFF2-40B4-BE49-F238E27FC236}">
                    <a16:creationId xmlns:a16="http://schemas.microsoft.com/office/drawing/2014/main" id="{3E9B843E-A952-44C0-BBC6-D42A021EB4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5889" y="5579757"/>
                <a:ext cx="7425284" cy="625342"/>
                <a:chOff x="1045889" y="5579757"/>
                <a:chExt cx="7425284" cy="625342"/>
              </a:xfrm>
            </p:grpSpPr>
            <p:sp>
              <p:nvSpPr>
                <p:cNvPr id="110" name="Rectangle 3">
                  <a:extLst>
                    <a:ext uri="{FF2B5EF4-FFF2-40B4-BE49-F238E27FC236}">
                      <a16:creationId xmlns:a16="http://schemas.microsoft.com/office/drawing/2014/main" id="{5C3848F3-293D-D540-B1BC-5DBCDBCCFB77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gray">
                <a:xfrm>
                  <a:off x="1046087" y="5579034"/>
                  <a:ext cx="7424889" cy="2778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marL="457200" indent="-457200">
                    <a:spcBef>
                      <a:spcPct val="30000"/>
                    </a:spcBef>
                    <a:defRPr/>
                  </a:pPr>
                  <a:r>
                    <a:rPr lang="de-DE" altLang="fr-FR" sz="1600" b="1" dirty="0">
                      <a:latin typeface="+mn-lt"/>
                    </a:rPr>
                    <a:t>Code/Schlüssel</a:t>
                  </a:r>
                </a:p>
              </p:txBody>
            </p:sp>
            <p:sp>
              <p:nvSpPr>
                <p:cNvPr id="120" name="Rectangle 3">
                  <a:extLst>
                    <a:ext uri="{FF2B5EF4-FFF2-40B4-BE49-F238E27FC236}">
                      <a16:creationId xmlns:a16="http://schemas.microsoft.com/office/drawing/2014/main" id="{96F03ABD-E35D-A445-9859-AC898615A983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gray">
                <a:xfrm>
                  <a:off x="1046087" y="5926696"/>
                  <a:ext cx="7424889" cy="277813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marL="457200" indent="-457200">
                    <a:spcBef>
                      <a:spcPct val="30000"/>
                    </a:spcBef>
                    <a:defRPr/>
                  </a:pPr>
                  <a:endParaRPr lang="de-DE" altLang="fr-FR" sz="1600" b="1" dirty="0">
                    <a:latin typeface="+mn-lt"/>
                  </a:endParaRPr>
                </a:p>
              </p:txBody>
            </p:sp>
          </p:grpSp>
        </p:grpSp>
      </p:grpSp>
      <p:sp>
        <p:nvSpPr>
          <p:cNvPr id="38915" name="Rectangle 17">
            <a:extLst>
              <a:ext uri="{FF2B5EF4-FFF2-40B4-BE49-F238E27FC236}">
                <a16:creationId xmlns:a16="http://schemas.microsoft.com/office/drawing/2014/main" id="{2773484A-2F55-43ED-BB2B-2FB7ED85053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798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3000" b="1">
                <a:solidFill>
                  <a:schemeClr val="tx2"/>
                </a:solidFill>
              </a:rPr>
              <a:t>Fragebogen</a:t>
            </a:r>
          </a:p>
        </p:txBody>
      </p:sp>
      <p:sp>
        <p:nvSpPr>
          <p:cNvPr id="38916" name="Titel 2">
            <a:extLst>
              <a:ext uri="{FF2B5EF4-FFF2-40B4-BE49-F238E27FC236}">
                <a16:creationId xmlns:a16="http://schemas.microsoft.com/office/drawing/2014/main" id="{F0BE7B36-8638-47C5-8526-03D28DC6D98F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800" b="1">
                <a:solidFill>
                  <a:schemeClr val="bg1"/>
                </a:solidFill>
              </a:rPr>
              <a:t>Wollen Sie eine Sport- und Erlebnishalle?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24B70FE2-7494-4509-AA9E-3AAEA34DB36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</p:spTree>
    <p:extLst>
      <p:ext uri="{BB962C8B-B14F-4D97-AF65-F5344CB8AC3E}">
        <p14:creationId xmlns:p14="http://schemas.microsoft.com/office/powerpoint/2010/main" val="40887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>
            <a:extLst>
              <a:ext uri="{FF2B5EF4-FFF2-40B4-BE49-F238E27FC236}">
                <a16:creationId xmlns:a16="http://schemas.microsoft.com/office/drawing/2014/main" id="{47E1F75D-DCDE-40C0-9905-226204C41A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94C1EF-8679-4C3C-B0A7-A32661A62B3C}" type="slidenum">
              <a:rPr lang="fr-CH" altLang="de-DE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fr-CH" altLang="de-DE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F11BE-E0ED-B848-B506-D63E778AF405}"/>
              </a:ext>
            </a:extLst>
          </p:cNvPr>
          <p:cNvSpPr/>
          <p:nvPr/>
        </p:nvSpPr>
        <p:spPr>
          <a:xfrm>
            <a:off x="698500" y="1470025"/>
            <a:ext cx="7866063" cy="4965700"/>
          </a:xfrm>
          <a:prstGeom prst="rect">
            <a:avLst/>
          </a:prstGeom>
          <a:noFill/>
          <a:ln w="9525">
            <a:solidFill>
              <a:srgbClr val="1057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/>
          </a:p>
        </p:txBody>
      </p:sp>
      <p:grpSp>
        <p:nvGrpSpPr>
          <p:cNvPr id="39939" name="Group 50">
            <a:extLst>
              <a:ext uri="{FF2B5EF4-FFF2-40B4-BE49-F238E27FC236}">
                <a16:creationId xmlns:a16="http://schemas.microsoft.com/office/drawing/2014/main" id="{6F780BF4-044D-4D6B-B797-4E44AD676147}"/>
              </a:ext>
            </a:extLst>
          </p:cNvPr>
          <p:cNvGrpSpPr>
            <a:grpSpLocks/>
          </p:cNvGrpSpPr>
          <p:nvPr/>
        </p:nvGrpSpPr>
        <p:grpSpPr bwMode="auto">
          <a:xfrm>
            <a:off x="919163" y="2155825"/>
            <a:ext cx="7424737" cy="3984625"/>
            <a:chOff x="918889" y="2040504"/>
            <a:chExt cx="7425284" cy="3982925"/>
          </a:xfrm>
        </p:grpSpPr>
        <p:grpSp>
          <p:nvGrpSpPr>
            <p:cNvPr id="39944" name="Group 39">
              <a:extLst>
                <a:ext uri="{FF2B5EF4-FFF2-40B4-BE49-F238E27FC236}">
                  <a16:creationId xmlns:a16="http://schemas.microsoft.com/office/drawing/2014/main" id="{C278DBFB-F0A0-483E-8CED-47D9736E83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1940" y="2040504"/>
              <a:ext cx="6099182" cy="606872"/>
              <a:chOff x="1672565" y="2637658"/>
              <a:chExt cx="6099182" cy="606872"/>
            </a:xfrm>
          </p:grpSpPr>
          <p:grpSp>
            <p:nvGrpSpPr>
              <p:cNvPr id="39956" name="Group 35">
                <a:extLst>
                  <a:ext uri="{FF2B5EF4-FFF2-40B4-BE49-F238E27FC236}">
                    <a16:creationId xmlns:a16="http://schemas.microsoft.com/office/drawing/2014/main" id="{87A2C735-3E59-44E1-873F-8E96019AFE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2565" y="2637658"/>
                <a:ext cx="243656" cy="606872"/>
                <a:chOff x="1684676" y="2840854"/>
                <a:chExt cx="243656" cy="606872"/>
              </a:xfrm>
            </p:grpSpPr>
            <p:sp>
              <p:nvSpPr>
                <p:cNvPr id="39966" name="Rectangle 3">
                  <a:extLst>
                    <a:ext uri="{FF2B5EF4-FFF2-40B4-BE49-F238E27FC236}">
                      <a16:creationId xmlns:a16="http://schemas.microsoft.com/office/drawing/2014/main" id="{3E4CBA63-BFBE-48AF-B9C8-3C4FC79107C4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gray">
                <a:xfrm>
                  <a:off x="1684676" y="2840854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marL="457200" indent="-4572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30000"/>
                    </a:spcBef>
                    <a:buFontTx/>
                    <a:buNone/>
                  </a:pPr>
                  <a:r>
                    <a:rPr lang="de-DE" altLang="fr-FR" sz="1800"/>
                    <a:t>Ja</a:t>
                  </a:r>
                </a:p>
              </p:txBody>
            </p:sp>
            <p:sp>
              <p:nvSpPr>
                <p:cNvPr id="30" name="Oval 9">
                  <a:extLst>
                    <a:ext uri="{FF2B5EF4-FFF2-40B4-BE49-F238E27FC236}">
                      <a16:creationId xmlns:a16="http://schemas.microsoft.com/office/drawing/2014/main" id="{1811FC54-4615-0E49-B2B5-69CEDC7D1C9B}"/>
                    </a:ext>
                  </a:extLst>
                </p:cNvPr>
                <p:cNvSpPr/>
                <p:nvPr/>
              </p:nvSpPr>
              <p:spPr>
                <a:xfrm>
                  <a:off x="1694775" y="3221691"/>
                  <a:ext cx="223854" cy="225329"/>
                </a:xfrm>
                <a:prstGeom prst="ellipse">
                  <a:avLst/>
                </a:prstGeom>
                <a:noFill/>
                <a:ln w="9525">
                  <a:solidFill>
                    <a:srgbClr val="1057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39957" name="Group 34">
                <a:extLst>
                  <a:ext uri="{FF2B5EF4-FFF2-40B4-BE49-F238E27FC236}">
                    <a16:creationId xmlns:a16="http://schemas.microsoft.com/office/drawing/2014/main" id="{2404D10B-DBBC-4B63-9E2B-F469A2945B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37093" y="2637658"/>
                <a:ext cx="730969" cy="606872"/>
                <a:chOff x="3165352" y="2840854"/>
                <a:chExt cx="730969" cy="606872"/>
              </a:xfrm>
            </p:grpSpPr>
            <p:sp>
              <p:nvSpPr>
                <p:cNvPr id="39964" name="Rectangle 3">
                  <a:extLst>
                    <a:ext uri="{FF2B5EF4-FFF2-40B4-BE49-F238E27FC236}">
                      <a16:creationId xmlns:a16="http://schemas.microsoft.com/office/drawing/2014/main" id="{39B9D184-4925-47F7-AB48-697E2D576AD9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gray">
                <a:xfrm>
                  <a:off x="3165352" y="2840854"/>
                  <a:ext cx="730969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marL="457200" indent="-4572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30000"/>
                    </a:spcBef>
                    <a:buFontTx/>
                    <a:buNone/>
                  </a:pPr>
                  <a:r>
                    <a:rPr lang="de-DE" altLang="fr-FR" sz="1800"/>
                    <a:t>Eher ja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3D50A329-3AD1-714A-A1C3-52763A05267F}"/>
                    </a:ext>
                  </a:extLst>
                </p:cNvPr>
                <p:cNvSpPr/>
                <p:nvPr/>
              </p:nvSpPr>
              <p:spPr>
                <a:xfrm>
                  <a:off x="3419199" y="3221691"/>
                  <a:ext cx="223854" cy="225329"/>
                </a:xfrm>
                <a:prstGeom prst="ellipse">
                  <a:avLst/>
                </a:prstGeom>
                <a:noFill/>
                <a:ln w="9525">
                  <a:solidFill>
                    <a:srgbClr val="1057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39958" name="Group 32">
                <a:extLst>
                  <a:ext uri="{FF2B5EF4-FFF2-40B4-BE49-F238E27FC236}">
                    <a16:creationId xmlns:a16="http://schemas.microsoft.com/office/drawing/2014/main" id="{89585D86-4B8F-413C-B456-4CC8BA2B07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8934" y="2637658"/>
                <a:ext cx="987451" cy="606872"/>
                <a:chOff x="5109119" y="2840854"/>
                <a:chExt cx="987451" cy="606872"/>
              </a:xfrm>
            </p:grpSpPr>
            <p:sp>
              <p:nvSpPr>
                <p:cNvPr id="39962" name="Rectangle 3">
                  <a:extLst>
                    <a:ext uri="{FF2B5EF4-FFF2-40B4-BE49-F238E27FC236}">
                      <a16:creationId xmlns:a16="http://schemas.microsoft.com/office/drawing/2014/main" id="{28D0B845-7956-4F4D-ACC4-BA59019C4DF5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gray">
                <a:xfrm>
                  <a:off x="5109119" y="2840854"/>
                  <a:ext cx="98745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marL="457200" indent="-4572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30000"/>
                    </a:spcBef>
                    <a:buFontTx/>
                    <a:buNone/>
                  </a:pPr>
                  <a:r>
                    <a:rPr lang="de-DE" altLang="fr-FR" sz="1800"/>
                    <a:t>Eher nein</a:t>
                  </a:r>
                </a:p>
              </p:txBody>
            </p:sp>
            <p:sp>
              <p:nvSpPr>
                <p:cNvPr id="26" name="Oval 16">
                  <a:extLst>
                    <a:ext uri="{FF2B5EF4-FFF2-40B4-BE49-F238E27FC236}">
                      <a16:creationId xmlns:a16="http://schemas.microsoft.com/office/drawing/2014/main" id="{2F9F4BF0-1FFF-EA42-A0D8-869664EFF673}"/>
                    </a:ext>
                  </a:extLst>
                </p:cNvPr>
                <p:cNvSpPr/>
                <p:nvPr/>
              </p:nvSpPr>
              <p:spPr>
                <a:xfrm>
                  <a:off x="5471852" y="3221691"/>
                  <a:ext cx="225442" cy="225329"/>
                </a:xfrm>
                <a:prstGeom prst="ellipse">
                  <a:avLst/>
                </a:prstGeom>
                <a:solidFill>
                  <a:srgbClr val="10579E"/>
                </a:solidFill>
                <a:ln w="9525">
                  <a:solidFill>
                    <a:srgbClr val="1057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39959" name="Group 33">
                <a:extLst>
                  <a:ext uri="{FF2B5EF4-FFF2-40B4-BE49-F238E27FC236}">
                    <a16:creationId xmlns:a16="http://schemas.microsoft.com/office/drawing/2014/main" id="{E20B410D-4DDE-41C7-BBF2-601370B17B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97257" y="2637658"/>
                <a:ext cx="474490" cy="606872"/>
                <a:chOff x="7309368" y="2840854"/>
                <a:chExt cx="474490" cy="606872"/>
              </a:xfrm>
            </p:grpSpPr>
            <p:sp>
              <p:nvSpPr>
                <p:cNvPr id="39960" name="Rectangle 3">
                  <a:extLst>
                    <a:ext uri="{FF2B5EF4-FFF2-40B4-BE49-F238E27FC236}">
                      <a16:creationId xmlns:a16="http://schemas.microsoft.com/office/drawing/2014/main" id="{3A242C6A-0FB8-43D1-96B9-757BF4CD93BA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gray">
                <a:xfrm>
                  <a:off x="7309368" y="2840854"/>
                  <a:ext cx="4744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marL="457200" indent="-4572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30000"/>
                    </a:spcBef>
                    <a:buFontTx/>
                    <a:buNone/>
                  </a:pPr>
                  <a:r>
                    <a:rPr lang="de-DE" altLang="fr-FR" sz="1800"/>
                    <a:t>Nein</a:t>
                  </a: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00DA71A-0384-F74C-A337-4B4C3A6BAD6C}"/>
                    </a:ext>
                  </a:extLst>
                </p:cNvPr>
                <p:cNvSpPr/>
                <p:nvPr/>
              </p:nvSpPr>
              <p:spPr>
                <a:xfrm>
                  <a:off x="7434009" y="3221691"/>
                  <a:ext cx="223855" cy="225329"/>
                </a:xfrm>
                <a:prstGeom prst="ellipse">
                  <a:avLst/>
                </a:prstGeom>
                <a:noFill/>
                <a:ln w="9525">
                  <a:solidFill>
                    <a:srgbClr val="1057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</p:grpSp>
        <p:grpSp>
          <p:nvGrpSpPr>
            <p:cNvPr id="39945" name="Group 49">
              <a:extLst>
                <a:ext uri="{FF2B5EF4-FFF2-40B4-BE49-F238E27FC236}">
                  <a16:creationId xmlns:a16="http://schemas.microsoft.com/office/drawing/2014/main" id="{ECC3D09F-00C4-4FE8-8566-42B89A8A17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8889" y="3159035"/>
              <a:ext cx="7425284" cy="1288247"/>
              <a:chOff x="918889" y="2984727"/>
              <a:chExt cx="7425284" cy="1288247"/>
            </a:xfrm>
          </p:grpSpPr>
          <p:sp>
            <p:nvSpPr>
              <p:cNvPr id="39949" name="Rectangle 3">
                <a:extLst>
                  <a:ext uri="{FF2B5EF4-FFF2-40B4-BE49-F238E27FC236}">
                    <a16:creationId xmlns:a16="http://schemas.microsoft.com/office/drawing/2014/main" id="{54E37447-95D9-4722-BD7B-F98C9AB09F4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918889" y="2984727"/>
                <a:ext cx="742528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30000"/>
                  </a:spcBef>
                  <a:buFontTx/>
                  <a:buNone/>
                </a:pPr>
                <a:r>
                  <a:rPr lang="de-DE" altLang="fr-FR" sz="1800"/>
                  <a:t>Gibt es Faktoren/Bedingungen, welche Sie zu einem Ja oder Eher Ja für eine Sport- und Erlebnishalle bewegen könnten?</a:t>
                </a:r>
              </a:p>
            </p:txBody>
          </p:sp>
          <p:grpSp>
            <p:nvGrpSpPr>
              <p:cNvPr id="39950" name="Group 35">
                <a:extLst>
                  <a:ext uri="{FF2B5EF4-FFF2-40B4-BE49-F238E27FC236}">
                    <a16:creationId xmlns:a16="http://schemas.microsoft.com/office/drawing/2014/main" id="{F14B7BAB-CC77-40FF-8D2E-73B38046C4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1940" y="3666102"/>
                <a:ext cx="243656" cy="606872"/>
                <a:chOff x="1684676" y="2840854"/>
                <a:chExt cx="243656" cy="606872"/>
              </a:xfrm>
            </p:grpSpPr>
            <p:sp>
              <p:nvSpPr>
                <p:cNvPr id="39954" name="Rectangle 3">
                  <a:extLst>
                    <a:ext uri="{FF2B5EF4-FFF2-40B4-BE49-F238E27FC236}">
                      <a16:creationId xmlns:a16="http://schemas.microsoft.com/office/drawing/2014/main" id="{3DD52CA1-93B1-46D5-B064-9C935E98AB23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gray">
                <a:xfrm>
                  <a:off x="1684676" y="2840854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marL="457200" indent="-4572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30000"/>
                    </a:spcBef>
                    <a:buFontTx/>
                    <a:buNone/>
                  </a:pPr>
                  <a:r>
                    <a:rPr lang="de-DE" altLang="fr-FR" sz="1800"/>
                    <a:t>Ja</a:t>
                  </a:r>
                </a:p>
              </p:txBody>
            </p:sp>
            <p:sp>
              <p:nvSpPr>
                <p:cNvPr id="46" name="Oval 9">
                  <a:extLst>
                    <a:ext uri="{FF2B5EF4-FFF2-40B4-BE49-F238E27FC236}">
                      <a16:creationId xmlns:a16="http://schemas.microsoft.com/office/drawing/2014/main" id="{BFB56542-21AD-504D-9158-CF4087D4EA67}"/>
                    </a:ext>
                  </a:extLst>
                </p:cNvPr>
                <p:cNvSpPr/>
                <p:nvPr/>
              </p:nvSpPr>
              <p:spPr>
                <a:xfrm>
                  <a:off x="1694775" y="3222830"/>
                  <a:ext cx="223854" cy="225329"/>
                </a:xfrm>
                <a:prstGeom prst="ellipse">
                  <a:avLst/>
                </a:prstGeom>
                <a:solidFill>
                  <a:srgbClr val="10579E"/>
                </a:solidFill>
                <a:ln w="9525">
                  <a:solidFill>
                    <a:srgbClr val="1057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39951" name="Group 33">
                <a:extLst>
                  <a:ext uri="{FF2B5EF4-FFF2-40B4-BE49-F238E27FC236}">
                    <a16:creationId xmlns:a16="http://schemas.microsoft.com/office/drawing/2014/main" id="{535953F3-0F93-455A-83FD-C1B77CBDF2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6632" y="3666102"/>
                <a:ext cx="474490" cy="606872"/>
                <a:chOff x="7309368" y="2840854"/>
                <a:chExt cx="474490" cy="606872"/>
              </a:xfrm>
            </p:grpSpPr>
            <p:sp>
              <p:nvSpPr>
                <p:cNvPr id="39952" name="Rectangle 3">
                  <a:extLst>
                    <a:ext uri="{FF2B5EF4-FFF2-40B4-BE49-F238E27FC236}">
                      <a16:creationId xmlns:a16="http://schemas.microsoft.com/office/drawing/2014/main" id="{4FCE09C0-D8D4-4048-9EC7-930C870D6CC6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gray">
                <a:xfrm>
                  <a:off x="7309368" y="2840854"/>
                  <a:ext cx="4744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marL="457200" indent="-4572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30000"/>
                    </a:spcBef>
                    <a:buFontTx/>
                    <a:buNone/>
                  </a:pPr>
                  <a:r>
                    <a:rPr lang="de-DE" altLang="fr-FR" sz="1800"/>
                    <a:t>Nein</a:t>
                  </a: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067DD0AD-2FD2-424A-BB01-004DC5CB80DD}"/>
                    </a:ext>
                  </a:extLst>
                </p:cNvPr>
                <p:cNvSpPr/>
                <p:nvPr/>
              </p:nvSpPr>
              <p:spPr>
                <a:xfrm>
                  <a:off x="7434009" y="3222830"/>
                  <a:ext cx="223855" cy="225329"/>
                </a:xfrm>
                <a:prstGeom prst="ellipse">
                  <a:avLst/>
                </a:prstGeom>
                <a:noFill/>
                <a:ln w="9525">
                  <a:solidFill>
                    <a:srgbClr val="1057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</p:grpSp>
        <p:grpSp>
          <p:nvGrpSpPr>
            <p:cNvPr id="39946" name="Group 48">
              <a:extLst>
                <a:ext uri="{FF2B5EF4-FFF2-40B4-BE49-F238E27FC236}">
                  <a16:creationId xmlns:a16="http://schemas.microsoft.com/office/drawing/2014/main" id="{1BB5E597-E2F2-4E72-B287-121728ECC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8889" y="4958940"/>
              <a:ext cx="7425284" cy="1064489"/>
              <a:chOff x="918889" y="4770254"/>
              <a:chExt cx="7425284" cy="1064489"/>
            </a:xfrm>
          </p:grpSpPr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665ED94A-DC47-4845-BCC7-C4422C7397B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918889" y="4769985"/>
                <a:ext cx="7425284" cy="277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457200" indent="-457200">
                  <a:spcBef>
                    <a:spcPct val="30000"/>
                  </a:spcBef>
                  <a:defRPr/>
                </a:pPr>
                <a:r>
                  <a:rPr lang="de-DE" altLang="fr-FR" sz="1800" dirty="0">
                    <a:latin typeface="+mn-lt"/>
                  </a:rPr>
                  <a:t>Welche Faktoren/Bedingungen sind das?</a:t>
                </a:r>
              </a:p>
            </p:txBody>
          </p:sp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FD6F7CF8-7278-F644-B035-7982528428A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918889" y="5119086"/>
                <a:ext cx="7425284" cy="715657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457200" indent="-457200">
                  <a:spcBef>
                    <a:spcPct val="30000"/>
                  </a:spcBef>
                  <a:defRPr/>
                </a:pPr>
                <a:endParaRPr lang="de-DE" altLang="fr-FR" sz="1600" b="1" dirty="0">
                  <a:latin typeface="+mn-lt"/>
                </a:endParaRPr>
              </a:p>
            </p:txBody>
          </p:sp>
        </p:grpSp>
      </p:grpSp>
      <p:sp>
        <p:nvSpPr>
          <p:cNvPr id="39940" name="Rectangle 17">
            <a:extLst>
              <a:ext uri="{FF2B5EF4-FFF2-40B4-BE49-F238E27FC236}">
                <a16:creationId xmlns:a16="http://schemas.microsoft.com/office/drawing/2014/main" id="{F757EC6A-9D3E-4250-9576-976D58BFAFC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798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3000" b="1">
                <a:solidFill>
                  <a:schemeClr val="tx2"/>
                </a:solidFill>
              </a:rPr>
              <a:t>Fragebogen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04C97DF8-274D-E446-A128-9CFC23C6EA5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73125" y="1639888"/>
            <a:ext cx="7424738" cy="392112"/>
          </a:xfrm>
          <a:prstGeom prst="rect">
            <a:avLst/>
          </a:prstGeom>
          <a:solidFill>
            <a:srgbClr val="10579E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>
            <a:spAutoFit/>
          </a:bodyPr>
          <a:lstStyle/>
          <a:p>
            <a:pPr marL="457200" indent="-457200">
              <a:spcBef>
                <a:spcPct val="30000"/>
              </a:spcBef>
              <a:defRPr/>
            </a:pPr>
            <a:r>
              <a:rPr lang="de-DE" altLang="fr-FR" sz="1600" b="1" dirty="0">
                <a:solidFill>
                  <a:schemeClr val="bg1"/>
                </a:solidFill>
                <a:latin typeface="+mn-lt"/>
              </a:rPr>
              <a:t>Nein, aber: Faktoren und Bedingungen</a:t>
            </a:r>
          </a:p>
        </p:txBody>
      </p:sp>
      <p:sp>
        <p:nvSpPr>
          <p:cNvPr id="39942" name="Titel 2">
            <a:extLst>
              <a:ext uri="{FF2B5EF4-FFF2-40B4-BE49-F238E27FC236}">
                <a16:creationId xmlns:a16="http://schemas.microsoft.com/office/drawing/2014/main" id="{53252041-97EB-4997-898B-7303F3F3E7EF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800" b="1">
                <a:solidFill>
                  <a:schemeClr val="bg1"/>
                </a:solidFill>
              </a:rPr>
              <a:t>Wollen Sie eine Sport- und Erlebnishalle?</a:t>
            </a:r>
          </a:p>
        </p:txBody>
      </p:sp>
      <p:sp>
        <p:nvSpPr>
          <p:cNvPr id="39943" name="Rectangle 5">
            <a:extLst>
              <a:ext uri="{FF2B5EF4-FFF2-40B4-BE49-F238E27FC236}">
                <a16:creationId xmlns:a16="http://schemas.microsoft.com/office/drawing/2014/main" id="{C8543951-5B7D-41F5-AB41-EDA450F546D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</p:spTree>
    <p:extLst>
      <p:ext uri="{BB962C8B-B14F-4D97-AF65-F5344CB8AC3E}">
        <p14:creationId xmlns:p14="http://schemas.microsoft.com/office/powerpoint/2010/main" val="2435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1" name="Object 21">
            <a:extLst>
              <a:ext uri="{FF2B5EF4-FFF2-40B4-BE49-F238E27FC236}">
                <a16:creationId xmlns:a16="http://schemas.microsoft.com/office/drawing/2014/main" id="{891B368E-1A5D-43B8-9260-90CC0A0348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40961" name="Object 21">
                        <a:extLst>
                          <a:ext uri="{FF2B5EF4-FFF2-40B4-BE49-F238E27FC236}">
                            <a16:creationId xmlns:a16="http://schemas.microsoft.com/office/drawing/2014/main" id="{891B368E-1A5D-43B8-9260-90CC0A0348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F3C76DC-AD3A-FA40-A244-CD4FB183BB2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360488"/>
            <a:ext cx="9144000" cy="350202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>
                  <a:alpha val="4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5000"/>
              </a:spcBef>
              <a:buFontTx/>
              <a:buChar char="•"/>
              <a:defRPr/>
            </a:pPr>
            <a:endParaRPr lang="da-DK" altLang="de-DE">
              <a:solidFill>
                <a:srgbClr val="FFFFFF"/>
              </a:solidFill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3FC8B79-6D81-43C1-AFCB-1C375249A601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9925" y="1847850"/>
            <a:ext cx="78041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CH" altLang="de-DE" sz="4000"/>
              <a:t>Stimmungsbarometer Projekt Sport- und Erlebnishalle Saastal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CH" altLang="de-DE" sz="4000" b="1"/>
              <a:t>Ausgewertete Ergebnisse der HES-SO</a:t>
            </a:r>
            <a:endParaRPr lang="en-US" altLang="de-DE" sz="4000" b="1"/>
          </a:p>
        </p:txBody>
      </p:sp>
    </p:spTree>
    <p:extLst>
      <p:ext uri="{BB962C8B-B14F-4D97-AF65-F5344CB8AC3E}">
        <p14:creationId xmlns:p14="http://schemas.microsoft.com/office/powerpoint/2010/main" val="41648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7">
            <a:extLst>
              <a:ext uri="{FF2B5EF4-FFF2-40B4-BE49-F238E27FC236}">
                <a16:creationId xmlns:a16="http://schemas.microsoft.com/office/drawing/2014/main" id="{5CC281CF-C339-46F9-8718-4BD258F5870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798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3000" b="1">
                <a:solidFill>
                  <a:schemeClr val="tx2"/>
                </a:solidFill>
              </a:rPr>
              <a:t>Teilnahme an der Umfrage</a:t>
            </a:r>
          </a:p>
        </p:txBody>
      </p:sp>
      <p:sp>
        <p:nvSpPr>
          <p:cNvPr id="43010" name="Rectangle 7">
            <a:extLst>
              <a:ext uri="{FF2B5EF4-FFF2-40B4-BE49-F238E27FC236}">
                <a16:creationId xmlns:a16="http://schemas.microsoft.com/office/drawing/2014/main" id="{90ED77EB-8DBF-4EAD-9A44-047AF0ACC16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8950" y="1452563"/>
            <a:ext cx="142875" cy="5068887"/>
          </a:xfrm>
          <a:prstGeom prst="rect">
            <a:avLst/>
          </a:prstGeom>
          <a:solidFill>
            <a:srgbClr val="0064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43011" name="Rectangle 9">
            <a:extLst>
              <a:ext uri="{FF2B5EF4-FFF2-40B4-BE49-F238E27FC236}">
                <a16:creationId xmlns:a16="http://schemas.microsoft.com/office/drawing/2014/main" id="{9A5D88FA-FC38-4F86-B930-BE765902017B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93725" y="1452563"/>
            <a:ext cx="7472363" cy="5068887"/>
          </a:xfrm>
          <a:prstGeom prst="rect">
            <a:avLst/>
          </a:prstGeom>
          <a:gradFill rotWithShape="1">
            <a:gsLst>
              <a:gs pos="0">
                <a:srgbClr val="EAEEF4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43012" name="Rectangle 9">
            <a:extLst>
              <a:ext uri="{FF2B5EF4-FFF2-40B4-BE49-F238E27FC236}">
                <a16:creationId xmlns:a16="http://schemas.microsoft.com/office/drawing/2014/main" id="{FF63F0A0-713B-4104-9668-86539EDE3B9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43013" name="Rectangle 21">
            <a:extLst>
              <a:ext uri="{FF2B5EF4-FFF2-40B4-BE49-F238E27FC236}">
                <a16:creationId xmlns:a16="http://schemas.microsoft.com/office/drawing/2014/main" id="{56710A1C-DB7A-4634-985E-92710E533BF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88950" y="1452563"/>
            <a:ext cx="8496300" cy="5068887"/>
          </a:xfrm>
          <a:prstGeom prst="rect">
            <a:avLst/>
          </a:prstGeom>
          <a:noFill/>
          <a:ln w="9525">
            <a:solidFill>
              <a:srgbClr val="00649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43014" name="Rectangle 3">
            <a:extLst>
              <a:ext uri="{FF2B5EF4-FFF2-40B4-BE49-F238E27FC236}">
                <a16:creationId xmlns:a16="http://schemas.microsoft.com/office/drawing/2014/main" id="{5ECDD117-6DB7-4527-B204-86817D496BB4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31825" y="1535113"/>
            <a:ext cx="8154988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de-DE" altLang="fr-FR" sz="2600"/>
              <a:t>Eingegangene Umfragen: Rund 1‘500 (Total)</a:t>
            </a:r>
          </a:p>
          <a:p>
            <a:pPr>
              <a:spcBef>
                <a:spcPct val="30000"/>
              </a:spcBef>
            </a:pPr>
            <a:r>
              <a:rPr lang="de-DE" altLang="fr-FR" sz="2600"/>
              <a:t>Valide Umfragen stimmberechtigte Erwachsene: 1‘090</a:t>
            </a:r>
          </a:p>
          <a:p>
            <a:pPr>
              <a:spcBef>
                <a:spcPct val="30000"/>
              </a:spcBef>
            </a:pPr>
            <a:r>
              <a:rPr lang="de-DE" altLang="fr-FR" sz="2600"/>
              <a:t>Valide Umfragen Jugendliche unter 18 Jahre: 77</a:t>
            </a:r>
          </a:p>
          <a:p>
            <a:pPr>
              <a:spcBef>
                <a:spcPct val="30000"/>
              </a:spcBef>
            </a:pPr>
            <a:r>
              <a:rPr lang="de-DE" altLang="fr-FR" sz="2600"/>
              <a:t>Gründe für nicht valide Umfragen: </a:t>
            </a:r>
          </a:p>
          <a:p>
            <a:pPr lvl="1">
              <a:spcBef>
                <a:spcPct val="30000"/>
              </a:spcBef>
            </a:pPr>
            <a:r>
              <a:rPr lang="de-DE" altLang="fr-FR"/>
              <a:t>Falsche Codes</a:t>
            </a:r>
          </a:p>
          <a:p>
            <a:pPr lvl="1">
              <a:spcBef>
                <a:spcPct val="30000"/>
              </a:spcBef>
            </a:pPr>
            <a:r>
              <a:rPr lang="de-DE" altLang="fr-FR"/>
              <a:t>Keine Antworten bei der Frage: „Möchten Sie eine Sport- und Erlebnishalle Saastal?“</a:t>
            </a:r>
          </a:p>
        </p:txBody>
      </p:sp>
      <p:sp>
        <p:nvSpPr>
          <p:cNvPr id="43015" name="Slide Number Placeholder 1">
            <a:extLst>
              <a:ext uri="{FF2B5EF4-FFF2-40B4-BE49-F238E27FC236}">
                <a16:creationId xmlns:a16="http://schemas.microsoft.com/office/drawing/2014/main" id="{0AA2D206-2E5B-4F39-8065-60147903F0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73E2C6-23C2-4B2E-9E4C-B58CCFD14C0B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fr-CH" altLang="fr-FR" sz="1200"/>
          </a:p>
        </p:txBody>
      </p:sp>
      <p:sp>
        <p:nvSpPr>
          <p:cNvPr id="43016" name="Titel 2">
            <a:extLst>
              <a:ext uri="{FF2B5EF4-FFF2-40B4-BE49-F238E27FC236}">
                <a16:creationId xmlns:a16="http://schemas.microsoft.com/office/drawing/2014/main" id="{22F8D92A-8BFA-4695-9C28-FCCF4CB78412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800" b="1">
                <a:solidFill>
                  <a:schemeClr val="bg1"/>
                </a:solidFill>
              </a:rPr>
              <a:t>Wollen Sie eine Sport- und Erlebnishalle?</a:t>
            </a:r>
          </a:p>
        </p:txBody>
      </p:sp>
      <p:sp>
        <p:nvSpPr>
          <p:cNvPr id="43017" name="Rectangle 5">
            <a:extLst>
              <a:ext uri="{FF2B5EF4-FFF2-40B4-BE49-F238E27FC236}">
                <a16:creationId xmlns:a16="http://schemas.microsoft.com/office/drawing/2014/main" id="{8C988E1A-A6DF-49A2-B745-157E2A6B9D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</p:spTree>
    <p:extLst>
      <p:ext uri="{BB962C8B-B14F-4D97-AF65-F5344CB8AC3E}">
        <p14:creationId xmlns:p14="http://schemas.microsoft.com/office/powerpoint/2010/main" val="13834501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25760" y="1997839"/>
            <a:ext cx="8892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6000" b="1" dirty="0"/>
              <a:t>2. Protokoll der Urversammlung vom 11.12.2017</a:t>
            </a:r>
          </a:p>
        </p:txBody>
      </p:sp>
    </p:spTree>
    <p:extLst>
      <p:ext uri="{BB962C8B-B14F-4D97-AF65-F5344CB8AC3E}">
        <p14:creationId xmlns:p14="http://schemas.microsoft.com/office/powerpoint/2010/main" val="66664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7">
            <a:extLst>
              <a:ext uri="{FF2B5EF4-FFF2-40B4-BE49-F238E27FC236}">
                <a16:creationId xmlns:a16="http://schemas.microsoft.com/office/drawing/2014/main" id="{6A201500-FD67-4F90-99B3-F2761AEA866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79803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b="1">
                <a:solidFill>
                  <a:schemeClr val="tx2"/>
                </a:solidFill>
              </a:rPr>
              <a:t>Beschreibung der Teilnehmer (≥ 18 Jahre)</a:t>
            </a:r>
          </a:p>
        </p:txBody>
      </p:sp>
      <p:sp>
        <p:nvSpPr>
          <p:cNvPr id="45058" name="Rectangle 9">
            <a:extLst>
              <a:ext uri="{FF2B5EF4-FFF2-40B4-BE49-F238E27FC236}">
                <a16:creationId xmlns:a16="http://schemas.microsoft.com/office/drawing/2014/main" id="{911E0566-FB76-465C-BD29-397F7EA7A3F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45059" name="Slide Number Placeholder 1">
            <a:extLst>
              <a:ext uri="{FF2B5EF4-FFF2-40B4-BE49-F238E27FC236}">
                <a16:creationId xmlns:a16="http://schemas.microsoft.com/office/drawing/2014/main" id="{ABFB6E28-59D1-44DB-B9EB-044554087D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6AC0A6-B458-48C7-A61C-C42115D8D212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fr-CH" altLang="fr-FR" sz="1200"/>
          </a:p>
        </p:txBody>
      </p:sp>
      <p:sp>
        <p:nvSpPr>
          <p:cNvPr id="45060" name="Titel 2">
            <a:extLst>
              <a:ext uri="{FF2B5EF4-FFF2-40B4-BE49-F238E27FC236}">
                <a16:creationId xmlns:a16="http://schemas.microsoft.com/office/drawing/2014/main" id="{B71E5C7C-2F39-462E-BC84-9D9BDBD5D607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800" b="1">
                <a:solidFill>
                  <a:schemeClr val="bg1"/>
                </a:solidFill>
              </a:rPr>
              <a:t>Wollen Sie eine Sport- und Erlebnishalle?</a:t>
            </a:r>
          </a:p>
        </p:txBody>
      </p:sp>
      <p:sp>
        <p:nvSpPr>
          <p:cNvPr id="45061" name="Rectangle 17">
            <a:extLst>
              <a:ext uri="{FF2B5EF4-FFF2-40B4-BE49-F238E27FC236}">
                <a16:creationId xmlns:a16="http://schemas.microsoft.com/office/drawing/2014/main" id="{D1D25EC0-F770-4AD0-B874-A46B963082B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01650" y="1528763"/>
            <a:ext cx="8056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Anzahl Personen pro Gemeinde, welche an der Umfrage teilgenommen haben </a:t>
            </a:r>
            <a:r>
              <a:rPr lang="de-DE" altLang="fr-FR" sz="2000">
                <a:solidFill>
                  <a:schemeClr val="tx2"/>
                </a:solidFill>
              </a:rPr>
              <a:t>(nur valide Umfragen der stimmberechtigten Erwachsenen über 18 Jahre)</a:t>
            </a:r>
          </a:p>
        </p:txBody>
      </p:sp>
      <p:pic>
        <p:nvPicPr>
          <p:cNvPr id="45062" name="Grafik 2">
            <a:extLst>
              <a:ext uri="{FF2B5EF4-FFF2-40B4-BE49-F238E27FC236}">
                <a16:creationId xmlns:a16="http://schemas.microsoft.com/office/drawing/2014/main" id="{C34E2B2B-513F-425D-BE5F-4FB2BDAFD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740025"/>
            <a:ext cx="83693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angle 5">
            <a:extLst>
              <a:ext uri="{FF2B5EF4-FFF2-40B4-BE49-F238E27FC236}">
                <a16:creationId xmlns:a16="http://schemas.microsoft.com/office/drawing/2014/main" id="{EA7E4BB5-8712-468F-9E5E-EA2E2AA9B5A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</p:spTree>
    <p:extLst>
      <p:ext uri="{BB962C8B-B14F-4D97-AF65-F5344CB8AC3E}">
        <p14:creationId xmlns:p14="http://schemas.microsoft.com/office/powerpoint/2010/main" val="182462877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7">
            <a:extLst>
              <a:ext uri="{FF2B5EF4-FFF2-40B4-BE49-F238E27FC236}">
                <a16:creationId xmlns:a16="http://schemas.microsoft.com/office/drawing/2014/main" id="{DB0B09EE-4436-4656-BC48-000FEBA9BF0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79803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b="1">
                <a:solidFill>
                  <a:schemeClr val="tx2"/>
                </a:solidFill>
              </a:rPr>
              <a:t>Beschreibung der Teilnehmer (≥ 18 Jahre)</a:t>
            </a:r>
          </a:p>
        </p:txBody>
      </p:sp>
      <p:sp>
        <p:nvSpPr>
          <p:cNvPr id="47106" name="Rectangle 9">
            <a:extLst>
              <a:ext uri="{FF2B5EF4-FFF2-40B4-BE49-F238E27FC236}">
                <a16:creationId xmlns:a16="http://schemas.microsoft.com/office/drawing/2014/main" id="{E5FFFF23-D07A-406F-805A-ED697E2A0D8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47107" name="Slide Number Placeholder 1">
            <a:extLst>
              <a:ext uri="{FF2B5EF4-FFF2-40B4-BE49-F238E27FC236}">
                <a16:creationId xmlns:a16="http://schemas.microsoft.com/office/drawing/2014/main" id="{E20A50D5-96B0-4839-95CA-1A7E588F1C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AF931B-107E-442D-8652-DB81801117B8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fr-CH" altLang="fr-FR" sz="1200"/>
          </a:p>
        </p:txBody>
      </p:sp>
      <p:sp>
        <p:nvSpPr>
          <p:cNvPr id="47108" name="Titel 2">
            <a:extLst>
              <a:ext uri="{FF2B5EF4-FFF2-40B4-BE49-F238E27FC236}">
                <a16:creationId xmlns:a16="http://schemas.microsoft.com/office/drawing/2014/main" id="{61DD0B2A-5B92-4AFF-8F1B-3D99F1BFDE44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800" b="1">
                <a:solidFill>
                  <a:schemeClr val="bg1"/>
                </a:solidFill>
              </a:rPr>
              <a:t>Wollen Sie eine Sport- und Erlebnishalle?</a:t>
            </a:r>
          </a:p>
        </p:txBody>
      </p:sp>
      <p:sp>
        <p:nvSpPr>
          <p:cNvPr id="47109" name="Rectangle 17">
            <a:extLst>
              <a:ext uri="{FF2B5EF4-FFF2-40B4-BE49-F238E27FC236}">
                <a16:creationId xmlns:a16="http://schemas.microsoft.com/office/drawing/2014/main" id="{494E53BA-E239-4D8C-9C2B-E844F8F309DB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01650" y="1528763"/>
            <a:ext cx="8056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Alterskategorien der Personen pro Gemeinde, welche an der Umfrage teilgenommen haben </a:t>
            </a:r>
            <a:r>
              <a:rPr lang="de-DE" altLang="fr-FR" sz="2000">
                <a:solidFill>
                  <a:schemeClr val="tx2"/>
                </a:solidFill>
              </a:rPr>
              <a:t>(nur valide Umfragen der stimmberechtigten Erwachsenen über 18 Jahre)</a:t>
            </a:r>
          </a:p>
        </p:txBody>
      </p:sp>
      <p:pic>
        <p:nvPicPr>
          <p:cNvPr id="47110" name="Grafik 2">
            <a:extLst>
              <a:ext uri="{FF2B5EF4-FFF2-40B4-BE49-F238E27FC236}">
                <a16:creationId xmlns:a16="http://schemas.microsoft.com/office/drawing/2014/main" id="{94CBD339-9C5D-412C-BBB6-89324F9D7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740025"/>
            <a:ext cx="84296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Rectangle 5">
            <a:extLst>
              <a:ext uri="{FF2B5EF4-FFF2-40B4-BE49-F238E27FC236}">
                <a16:creationId xmlns:a16="http://schemas.microsoft.com/office/drawing/2014/main" id="{79169F40-EACE-42F4-9B6F-4A95B65482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</p:spTree>
    <p:extLst>
      <p:ext uri="{BB962C8B-B14F-4D97-AF65-F5344CB8AC3E}">
        <p14:creationId xmlns:p14="http://schemas.microsoft.com/office/powerpoint/2010/main" val="46007235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7">
            <a:extLst>
              <a:ext uri="{FF2B5EF4-FFF2-40B4-BE49-F238E27FC236}">
                <a16:creationId xmlns:a16="http://schemas.microsoft.com/office/drawing/2014/main" id="{BB75512D-476B-45C5-8764-230BDFD6A4B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79803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b="1">
                <a:solidFill>
                  <a:schemeClr val="tx2"/>
                </a:solidFill>
              </a:rPr>
              <a:t>Beschreibung der Teilnehmer (≥ 18 Jahre)</a:t>
            </a:r>
          </a:p>
        </p:txBody>
      </p:sp>
      <p:sp>
        <p:nvSpPr>
          <p:cNvPr id="49154" name="Rectangle 9">
            <a:extLst>
              <a:ext uri="{FF2B5EF4-FFF2-40B4-BE49-F238E27FC236}">
                <a16:creationId xmlns:a16="http://schemas.microsoft.com/office/drawing/2014/main" id="{224F070C-6024-434F-BE6A-DAAFB9F93DB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49155" name="Slide Number Placeholder 1">
            <a:extLst>
              <a:ext uri="{FF2B5EF4-FFF2-40B4-BE49-F238E27FC236}">
                <a16:creationId xmlns:a16="http://schemas.microsoft.com/office/drawing/2014/main" id="{78489B55-F1D6-4565-AC61-541EBB56E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1EBF82-194D-4887-AB76-CF5939EE0C6B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fr-CH" altLang="fr-FR" sz="1200"/>
          </a:p>
        </p:txBody>
      </p:sp>
      <p:sp>
        <p:nvSpPr>
          <p:cNvPr id="49156" name="Titel 2">
            <a:extLst>
              <a:ext uri="{FF2B5EF4-FFF2-40B4-BE49-F238E27FC236}">
                <a16:creationId xmlns:a16="http://schemas.microsoft.com/office/drawing/2014/main" id="{AFD45C2F-3509-4086-9F08-A3C7B14E1C8C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800" b="1">
                <a:solidFill>
                  <a:schemeClr val="bg1"/>
                </a:solidFill>
              </a:rPr>
              <a:t>Wollen Sie eine Sport- und Erlebnishalle?</a:t>
            </a:r>
          </a:p>
        </p:txBody>
      </p:sp>
      <p:sp>
        <p:nvSpPr>
          <p:cNvPr id="49157" name="Rectangle 17">
            <a:extLst>
              <a:ext uri="{FF2B5EF4-FFF2-40B4-BE49-F238E27FC236}">
                <a16:creationId xmlns:a16="http://schemas.microsoft.com/office/drawing/2014/main" id="{9307EAC3-0D29-47C6-BF21-AD1A5CF5959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01650" y="1528763"/>
            <a:ext cx="8056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Geschlecht der Personen pro Gemeinde, welche an der Umfrage teilgenommen haben </a:t>
            </a:r>
            <a:r>
              <a:rPr lang="de-DE" altLang="fr-FR" sz="2000">
                <a:solidFill>
                  <a:schemeClr val="tx2"/>
                </a:solidFill>
              </a:rPr>
              <a:t>(nur valide Umfragen der stimmberechtigten Erwachsenen über 18 Jahre)</a:t>
            </a:r>
          </a:p>
        </p:txBody>
      </p:sp>
      <p:sp>
        <p:nvSpPr>
          <p:cNvPr id="49158" name="Rectangle 5">
            <a:extLst>
              <a:ext uri="{FF2B5EF4-FFF2-40B4-BE49-F238E27FC236}">
                <a16:creationId xmlns:a16="http://schemas.microsoft.com/office/drawing/2014/main" id="{E60B721B-3A9B-4DF5-BA3F-788E32341C2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  <p:pic>
        <p:nvPicPr>
          <p:cNvPr id="49159" name="Grafik 2">
            <a:extLst>
              <a:ext uri="{FF2B5EF4-FFF2-40B4-BE49-F238E27FC236}">
                <a16:creationId xmlns:a16="http://schemas.microsoft.com/office/drawing/2014/main" id="{EA9DAEC6-C0AB-4B70-9C42-6CC78E5C8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740025"/>
            <a:ext cx="6934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76070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7">
            <a:extLst>
              <a:ext uri="{FF2B5EF4-FFF2-40B4-BE49-F238E27FC236}">
                <a16:creationId xmlns:a16="http://schemas.microsoft.com/office/drawing/2014/main" id="{74839466-DEE6-4D3D-824E-217A853FCCC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63023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Hauptfrage 1: Möchten Sie eine Sport- und Erlebnishalle Saastal?</a:t>
            </a:r>
          </a:p>
        </p:txBody>
      </p:sp>
      <p:sp>
        <p:nvSpPr>
          <p:cNvPr id="51202" name="Rectangle 9">
            <a:extLst>
              <a:ext uri="{FF2B5EF4-FFF2-40B4-BE49-F238E27FC236}">
                <a16:creationId xmlns:a16="http://schemas.microsoft.com/office/drawing/2014/main" id="{789B82F8-0326-48D5-BA36-4174D9D8A17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51203" name="Titel 2">
            <a:extLst>
              <a:ext uri="{FF2B5EF4-FFF2-40B4-BE49-F238E27FC236}">
                <a16:creationId xmlns:a16="http://schemas.microsoft.com/office/drawing/2014/main" id="{A5B8EFEC-DE0C-4FF2-AD22-E4E57A29BC03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700" b="1">
                <a:solidFill>
                  <a:schemeClr val="bg1"/>
                </a:solidFill>
              </a:rPr>
              <a:t>Möchten Sie eine Sport- und Erlebnishalle Saastal?</a:t>
            </a:r>
          </a:p>
        </p:txBody>
      </p:sp>
      <p:sp>
        <p:nvSpPr>
          <p:cNvPr id="51204" name="Slide Number Placeholder 1">
            <a:extLst>
              <a:ext uri="{FF2B5EF4-FFF2-40B4-BE49-F238E27FC236}">
                <a16:creationId xmlns:a16="http://schemas.microsoft.com/office/drawing/2014/main" id="{86477D20-91D4-4490-9082-B270EA69D8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EB9332-32D9-48AA-A099-F233ACE1A2CD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fr-CH" altLang="fr-FR" sz="1200"/>
          </a:p>
        </p:txBody>
      </p:sp>
      <p:sp>
        <p:nvSpPr>
          <p:cNvPr id="51205" name="Rectangle 17">
            <a:extLst>
              <a:ext uri="{FF2B5EF4-FFF2-40B4-BE49-F238E27FC236}">
                <a16:creationId xmlns:a16="http://schemas.microsoft.com/office/drawing/2014/main" id="{AA4C948D-B37C-4EFE-9135-0C1F3131DDCF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01650" y="1528763"/>
            <a:ext cx="8056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>
                <a:solidFill>
                  <a:schemeClr val="tx2"/>
                </a:solidFill>
              </a:rPr>
              <a:t>Alle Gemeinden (nur stimmberechtigte Erwachsene über 18 Jahre)</a:t>
            </a:r>
          </a:p>
        </p:txBody>
      </p:sp>
      <p:pic>
        <p:nvPicPr>
          <p:cNvPr id="51206" name="Grafik 2">
            <a:extLst>
              <a:ext uri="{FF2B5EF4-FFF2-40B4-BE49-F238E27FC236}">
                <a16:creationId xmlns:a16="http://schemas.microsoft.com/office/drawing/2014/main" id="{D8CD263B-A34C-4B64-8EA7-11E943C93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2136775"/>
            <a:ext cx="613727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17">
            <a:extLst>
              <a:ext uri="{FF2B5EF4-FFF2-40B4-BE49-F238E27FC236}">
                <a16:creationId xmlns:a16="http://schemas.microsoft.com/office/drawing/2014/main" id="{82B463C6-8271-4AC2-8F78-6D0F0306D33D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01650" y="6146800"/>
            <a:ext cx="6302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1400">
                <a:solidFill>
                  <a:schemeClr val="tx2"/>
                </a:solidFill>
              </a:rPr>
              <a:t>Inkl. nicht-stimmberechtigte Personen unter 18 Jahre: 47% Ja und 53% Nein.</a:t>
            </a:r>
          </a:p>
        </p:txBody>
      </p:sp>
      <p:sp>
        <p:nvSpPr>
          <p:cNvPr id="51208" name="Rectangle 5">
            <a:extLst>
              <a:ext uri="{FF2B5EF4-FFF2-40B4-BE49-F238E27FC236}">
                <a16:creationId xmlns:a16="http://schemas.microsoft.com/office/drawing/2014/main" id="{00995D00-BC26-458D-9947-B42CB28CB8C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</p:spTree>
    <p:extLst>
      <p:ext uri="{BB962C8B-B14F-4D97-AF65-F5344CB8AC3E}">
        <p14:creationId xmlns:p14="http://schemas.microsoft.com/office/powerpoint/2010/main" val="51248199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7">
            <a:extLst>
              <a:ext uri="{FF2B5EF4-FFF2-40B4-BE49-F238E27FC236}">
                <a16:creationId xmlns:a16="http://schemas.microsoft.com/office/drawing/2014/main" id="{9602DDF7-08EF-4B7F-9AAB-F825916CCA3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63023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Hauptfrage 1: Möchten Sie eine Sport- und Erlebnishalle Saastal?</a:t>
            </a:r>
          </a:p>
        </p:txBody>
      </p:sp>
      <p:sp>
        <p:nvSpPr>
          <p:cNvPr id="53250" name="Rectangle 9">
            <a:extLst>
              <a:ext uri="{FF2B5EF4-FFF2-40B4-BE49-F238E27FC236}">
                <a16:creationId xmlns:a16="http://schemas.microsoft.com/office/drawing/2014/main" id="{10181D7A-B410-4F8E-BC52-0F3F07212A08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53251" name="Titel 2">
            <a:extLst>
              <a:ext uri="{FF2B5EF4-FFF2-40B4-BE49-F238E27FC236}">
                <a16:creationId xmlns:a16="http://schemas.microsoft.com/office/drawing/2014/main" id="{CBE562BB-FC74-4B27-B03C-F66E31455FEB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700" b="1">
                <a:solidFill>
                  <a:schemeClr val="bg1"/>
                </a:solidFill>
              </a:rPr>
              <a:t>Möchten Sie eine Sport- und Erlebnishalle Saastal?</a:t>
            </a:r>
          </a:p>
        </p:txBody>
      </p:sp>
      <p:sp>
        <p:nvSpPr>
          <p:cNvPr id="53252" name="Slide Number Placeholder 1">
            <a:extLst>
              <a:ext uri="{FF2B5EF4-FFF2-40B4-BE49-F238E27FC236}">
                <a16:creationId xmlns:a16="http://schemas.microsoft.com/office/drawing/2014/main" id="{60566374-3FED-4A8F-9282-DB4C66ED9D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3443AC-BA1B-4770-ADFC-740463CAA1D7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fr-CH" altLang="fr-FR" sz="1200"/>
          </a:p>
        </p:txBody>
      </p:sp>
      <p:sp>
        <p:nvSpPr>
          <p:cNvPr id="53253" name="Rectangle 17">
            <a:extLst>
              <a:ext uri="{FF2B5EF4-FFF2-40B4-BE49-F238E27FC236}">
                <a16:creationId xmlns:a16="http://schemas.microsoft.com/office/drawing/2014/main" id="{EE852814-9B51-466E-A71A-E935FD01956F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01650" y="1528763"/>
            <a:ext cx="8056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Alle Gemeinden </a:t>
            </a:r>
            <a:r>
              <a:rPr lang="de-DE" altLang="fr-FR" sz="2000">
                <a:solidFill>
                  <a:schemeClr val="tx2"/>
                </a:solidFill>
              </a:rPr>
              <a:t>(nur stimmberechtigte Erwachsene über 18 Jahre)</a:t>
            </a:r>
          </a:p>
        </p:txBody>
      </p:sp>
      <p:sp>
        <p:nvSpPr>
          <p:cNvPr id="53254" name="Rectangle 5">
            <a:extLst>
              <a:ext uri="{FF2B5EF4-FFF2-40B4-BE49-F238E27FC236}">
                <a16:creationId xmlns:a16="http://schemas.microsoft.com/office/drawing/2014/main" id="{B0427747-6019-4C18-BC0A-163304617D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  <p:pic>
        <p:nvPicPr>
          <p:cNvPr id="53255" name="Grafik 2">
            <a:extLst>
              <a:ext uri="{FF2B5EF4-FFF2-40B4-BE49-F238E27FC236}">
                <a16:creationId xmlns:a16="http://schemas.microsoft.com/office/drawing/2014/main" id="{D91512BF-87E9-49CE-A8DC-DA11AFBB9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247900"/>
            <a:ext cx="842327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Rectangle 17">
            <a:extLst>
              <a:ext uri="{FF2B5EF4-FFF2-40B4-BE49-F238E27FC236}">
                <a16:creationId xmlns:a16="http://schemas.microsoft.com/office/drawing/2014/main" id="{9CA1BD9C-1CA3-4773-A50B-755FA59341C6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01650" y="5940425"/>
            <a:ext cx="6302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1400">
                <a:solidFill>
                  <a:schemeClr val="tx2"/>
                </a:solidFill>
              </a:rPr>
              <a:t>Nein, aber: 16.9%</a:t>
            </a:r>
          </a:p>
        </p:txBody>
      </p:sp>
      <p:sp>
        <p:nvSpPr>
          <p:cNvPr id="53257" name="Rectangle 17">
            <a:extLst>
              <a:ext uri="{FF2B5EF4-FFF2-40B4-BE49-F238E27FC236}">
                <a16:creationId xmlns:a16="http://schemas.microsoft.com/office/drawing/2014/main" id="{E4521C9B-E8AF-48ED-9A98-0C1F9B7E013C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01650" y="6146800"/>
            <a:ext cx="6302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1400">
                <a:solidFill>
                  <a:schemeClr val="tx2"/>
                </a:solidFill>
              </a:rPr>
              <a:t>Inkl. nicht-stimmberechtigte Personen unter 18 Jahre: 47% Ja und 53% Nein.</a:t>
            </a:r>
          </a:p>
        </p:txBody>
      </p:sp>
    </p:spTree>
    <p:extLst>
      <p:ext uri="{BB962C8B-B14F-4D97-AF65-F5344CB8AC3E}">
        <p14:creationId xmlns:p14="http://schemas.microsoft.com/office/powerpoint/2010/main" val="114102465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7">
            <a:extLst>
              <a:ext uri="{FF2B5EF4-FFF2-40B4-BE49-F238E27FC236}">
                <a16:creationId xmlns:a16="http://schemas.microsoft.com/office/drawing/2014/main" id="{8EDCA312-5915-44B7-A366-F3188CC1975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63023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Hauptfrage 1: Möchten Sie eine Sport- und Erlebnishalle Saastal? Anteil Nein, aber...</a:t>
            </a:r>
          </a:p>
        </p:txBody>
      </p:sp>
      <p:sp>
        <p:nvSpPr>
          <p:cNvPr id="55298" name="Rectangle 9">
            <a:extLst>
              <a:ext uri="{FF2B5EF4-FFF2-40B4-BE49-F238E27FC236}">
                <a16:creationId xmlns:a16="http://schemas.microsoft.com/office/drawing/2014/main" id="{2B7892F7-928A-42BA-863E-29B1E679E34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55299" name="Titel 2">
            <a:extLst>
              <a:ext uri="{FF2B5EF4-FFF2-40B4-BE49-F238E27FC236}">
                <a16:creationId xmlns:a16="http://schemas.microsoft.com/office/drawing/2014/main" id="{4971AEDF-394E-42D1-B1AB-4D0C10C93927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700" b="1">
                <a:solidFill>
                  <a:schemeClr val="bg1"/>
                </a:solidFill>
              </a:rPr>
              <a:t>Möchten Sie eine Sport- und Erlebnishalle Saastal?</a:t>
            </a:r>
          </a:p>
        </p:txBody>
      </p:sp>
      <p:sp>
        <p:nvSpPr>
          <p:cNvPr id="55300" name="Slide Number Placeholder 1">
            <a:extLst>
              <a:ext uri="{FF2B5EF4-FFF2-40B4-BE49-F238E27FC236}">
                <a16:creationId xmlns:a16="http://schemas.microsoft.com/office/drawing/2014/main" id="{24E835FF-3A53-4964-94AA-4E00AAA246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85F155-AE0C-4F8F-864F-8D714597D136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fr-CH" altLang="fr-FR" sz="1200"/>
          </a:p>
        </p:txBody>
      </p:sp>
      <p:sp>
        <p:nvSpPr>
          <p:cNvPr id="55301" name="Rectangle 17">
            <a:extLst>
              <a:ext uri="{FF2B5EF4-FFF2-40B4-BE49-F238E27FC236}">
                <a16:creationId xmlns:a16="http://schemas.microsoft.com/office/drawing/2014/main" id="{88FC6E7D-9794-4EE8-AFA0-989C4F15A9B7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01650" y="1528763"/>
            <a:ext cx="8056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Alle Gemeinden </a:t>
            </a:r>
            <a:r>
              <a:rPr lang="de-DE" altLang="fr-FR" sz="2000">
                <a:solidFill>
                  <a:schemeClr val="tx2"/>
                </a:solidFill>
              </a:rPr>
              <a:t>(nur stimmberechtigte Erwachsene über 18 Jahre)</a:t>
            </a:r>
          </a:p>
        </p:txBody>
      </p:sp>
      <p:sp>
        <p:nvSpPr>
          <p:cNvPr id="55302" name="Rectangle 5">
            <a:extLst>
              <a:ext uri="{FF2B5EF4-FFF2-40B4-BE49-F238E27FC236}">
                <a16:creationId xmlns:a16="http://schemas.microsoft.com/office/drawing/2014/main" id="{CDBB2B72-1A32-4940-BFE7-D44F05B7D05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  <p:pic>
        <p:nvPicPr>
          <p:cNvPr id="55303" name="Grafik 1">
            <a:extLst>
              <a:ext uri="{FF2B5EF4-FFF2-40B4-BE49-F238E27FC236}">
                <a16:creationId xmlns:a16="http://schemas.microsoft.com/office/drawing/2014/main" id="{1B1EEF90-E681-4AF4-9B2E-FF7330835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Grafik 3">
            <a:extLst>
              <a:ext uri="{FF2B5EF4-FFF2-40B4-BE49-F238E27FC236}">
                <a16:creationId xmlns:a16="http://schemas.microsoft.com/office/drawing/2014/main" id="{029D5F87-3D64-4212-8BF5-31922A1BE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082800"/>
            <a:ext cx="70993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82345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7">
            <a:extLst>
              <a:ext uri="{FF2B5EF4-FFF2-40B4-BE49-F238E27FC236}">
                <a16:creationId xmlns:a16="http://schemas.microsoft.com/office/drawing/2014/main" id="{8ACD33AF-795F-4B59-9A29-2A6354DA890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63023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Hauptfrage 1: Möchten Sie eine Sport- und Erlebnishalle Saastal?</a:t>
            </a:r>
          </a:p>
        </p:txBody>
      </p:sp>
      <p:sp>
        <p:nvSpPr>
          <p:cNvPr id="57346" name="Rectangle 9">
            <a:extLst>
              <a:ext uri="{FF2B5EF4-FFF2-40B4-BE49-F238E27FC236}">
                <a16:creationId xmlns:a16="http://schemas.microsoft.com/office/drawing/2014/main" id="{3968D2F9-02E5-432C-9401-22C68C39913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57347" name="Titel 2">
            <a:extLst>
              <a:ext uri="{FF2B5EF4-FFF2-40B4-BE49-F238E27FC236}">
                <a16:creationId xmlns:a16="http://schemas.microsoft.com/office/drawing/2014/main" id="{75C7F219-EBD9-4CDE-A01E-12B01E6D9C6B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700" b="1">
                <a:solidFill>
                  <a:schemeClr val="bg1"/>
                </a:solidFill>
              </a:rPr>
              <a:t>Möchten Sie eine Sport- und Erlebnishalle Saastal?</a:t>
            </a:r>
          </a:p>
        </p:txBody>
      </p:sp>
      <p:sp>
        <p:nvSpPr>
          <p:cNvPr id="57348" name="Slide Number Placeholder 1">
            <a:extLst>
              <a:ext uri="{FF2B5EF4-FFF2-40B4-BE49-F238E27FC236}">
                <a16:creationId xmlns:a16="http://schemas.microsoft.com/office/drawing/2014/main" id="{17EBE937-1A90-40E1-93F1-BEC7416DE3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122C9E-54F0-41B9-8BB8-C68C52E2E419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fr-CH" altLang="fr-FR" sz="1200"/>
          </a:p>
        </p:txBody>
      </p:sp>
      <p:sp>
        <p:nvSpPr>
          <p:cNvPr id="57349" name="Rectangle 17">
            <a:extLst>
              <a:ext uri="{FF2B5EF4-FFF2-40B4-BE49-F238E27FC236}">
                <a16:creationId xmlns:a16="http://schemas.microsoft.com/office/drawing/2014/main" id="{6DD42CD8-E99D-4D8C-ACCD-33B925E1DB1B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01650" y="1528763"/>
            <a:ext cx="8056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Saas-Grund </a:t>
            </a:r>
            <a:r>
              <a:rPr lang="de-DE" altLang="fr-FR" sz="2000">
                <a:solidFill>
                  <a:schemeClr val="tx2"/>
                </a:solidFill>
              </a:rPr>
              <a:t>(nur stimmberechtigte Erwachsene über 18 Jahre)</a:t>
            </a:r>
          </a:p>
        </p:txBody>
      </p:sp>
      <p:pic>
        <p:nvPicPr>
          <p:cNvPr id="57350" name="Grafik 2">
            <a:extLst>
              <a:ext uri="{FF2B5EF4-FFF2-40B4-BE49-F238E27FC236}">
                <a16:creationId xmlns:a16="http://schemas.microsoft.com/office/drawing/2014/main" id="{D28D91F9-89FB-456E-869B-7BB07E454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247900"/>
            <a:ext cx="8296275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Rectangle 5">
            <a:extLst>
              <a:ext uri="{FF2B5EF4-FFF2-40B4-BE49-F238E27FC236}">
                <a16:creationId xmlns:a16="http://schemas.microsoft.com/office/drawing/2014/main" id="{76681C2E-3BDB-478B-B362-98A981FEB2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  <p:sp>
        <p:nvSpPr>
          <p:cNvPr id="57352" name="Rectangle 17">
            <a:extLst>
              <a:ext uri="{FF2B5EF4-FFF2-40B4-BE49-F238E27FC236}">
                <a16:creationId xmlns:a16="http://schemas.microsoft.com/office/drawing/2014/main" id="{4A449815-1866-4088-A78A-3CF2596546BC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01650" y="5940425"/>
            <a:ext cx="6302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1400">
                <a:solidFill>
                  <a:schemeClr val="tx2"/>
                </a:solidFill>
              </a:rPr>
              <a:t>Nein, aber: 22.9%</a:t>
            </a:r>
          </a:p>
        </p:txBody>
      </p:sp>
    </p:spTree>
    <p:extLst>
      <p:ext uri="{BB962C8B-B14F-4D97-AF65-F5344CB8AC3E}">
        <p14:creationId xmlns:p14="http://schemas.microsoft.com/office/powerpoint/2010/main" val="126060982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7">
            <a:extLst>
              <a:ext uri="{FF2B5EF4-FFF2-40B4-BE49-F238E27FC236}">
                <a16:creationId xmlns:a16="http://schemas.microsoft.com/office/drawing/2014/main" id="{C46D38DB-3C5D-47DC-994D-F8AB782933F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63023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Hauptfrage 1: Möchten Sie eine Sport- und Erlebnishalle Saastal? Anteil Nein, aber...</a:t>
            </a:r>
          </a:p>
        </p:txBody>
      </p:sp>
      <p:sp>
        <p:nvSpPr>
          <p:cNvPr id="59394" name="Rectangle 9">
            <a:extLst>
              <a:ext uri="{FF2B5EF4-FFF2-40B4-BE49-F238E27FC236}">
                <a16:creationId xmlns:a16="http://schemas.microsoft.com/office/drawing/2014/main" id="{7C77C93C-0B56-4791-B29C-B75FF5CDB2E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59395" name="Titel 2">
            <a:extLst>
              <a:ext uri="{FF2B5EF4-FFF2-40B4-BE49-F238E27FC236}">
                <a16:creationId xmlns:a16="http://schemas.microsoft.com/office/drawing/2014/main" id="{EFD26A3E-6A3E-47F5-9C37-E6EC09F0D273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700" b="1">
                <a:solidFill>
                  <a:schemeClr val="bg1"/>
                </a:solidFill>
              </a:rPr>
              <a:t>Möchten Sie eine Sport- und Erlebnishalle Saastal?</a:t>
            </a:r>
          </a:p>
        </p:txBody>
      </p:sp>
      <p:sp>
        <p:nvSpPr>
          <p:cNvPr id="59396" name="Slide Number Placeholder 1">
            <a:extLst>
              <a:ext uri="{FF2B5EF4-FFF2-40B4-BE49-F238E27FC236}">
                <a16:creationId xmlns:a16="http://schemas.microsoft.com/office/drawing/2014/main" id="{DD89AABA-8BB0-4AA8-9C76-E39EDF114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37B72C-66BB-4D87-A680-1550EE503EE2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fr-CH" altLang="fr-FR" sz="1200"/>
          </a:p>
        </p:txBody>
      </p:sp>
      <p:sp>
        <p:nvSpPr>
          <p:cNvPr id="59397" name="Rectangle 17">
            <a:extLst>
              <a:ext uri="{FF2B5EF4-FFF2-40B4-BE49-F238E27FC236}">
                <a16:creationId xmlns:a16="http://schemas.microsoft.com/office/drawing/2014/main" id="{6D4BAA53-BB77-4A0E-9E37-52894752959C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01650" y="1528763"/>
            <a:ext cx="8056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Saas-Grund </a:t>
            </a:r>
            <a:r>
              <a:rPr lang="de-DE" altLang="fr-FR" sz="2000">
                <a:solidFill>
                  <a:schemeClr val="tx2"/>
                </a:solidFill>
              </a:rPr>
              <a:t>(nur stimmberechtigte Erwachsene über 18 Jahre)</a:t>
            </a:r>
          </a:p>
        </p:txBody>
      </p:sp>
      <p:sp>
        <p:nvSpPr>
          <p:cNvPr id="59398" name="Rectangle 5">
            <a:extLst>
              <a:ext uri="{FF2B5EF4-FFF2-40B4-BE49-F238E27FC236}">
                <a16:creationId xmlns:a16="http://schemas.microsoft.com/office/drawing/2014/main" id="{1482B141-25C0-491A-A50E-4806A126C28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  <p:pic>
        <p:nvPicPr>
          <p:cNvPr id="59399" name="Grafik 2">
            <a:extLst>
              <a:ext uri="{FF2B5EF4-FFF2-40B4-BE49-F238E27FC236}">
                <a16:creationId xmlns:a16="http://schemas.microsoft.com/office/drawing/2014/main" id="{AC7495A3-BC77-448E-9434-45FAF10F8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2193925"/>
            <a:ext cx="743585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06981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7">
            <a:extLst>
              <a:ext uri="{FF2B5EF4-FFF2-40B4-BE49-F238E27FC236}">
                <a16:creationId xmlns:a16="http://schemas.microsoft.com/office/drawing/2014/main" id="{EB6C402F-756C-42C7-804F-BF543D033DE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63023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Hauptfrage 1: Möchten Sie eine Sport- und Erlebnishalle Saastal?</a:t>
            </a:r>
          </a:p>
        </p:txBody>
      </p:sp>
      <p:sp>
        <p:nvSpPr>
          <p:cNvPr id="61442" name="Rectangle 9">
            <a:extLst>
              <a:ext uri="{FF2B5EF4-FFF2-40B4-BE49-F238E27FC236}">
                <a16:creationId xmlns:a16="http://schemas.microsoft.com/office/drawing/2014/main" id="{A78462E2-6A2D-447E-997A-0B555E4032D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61443" name="Titel 2">
            <a:extLst>
              <a:ext uri="{FF2B5EF4-FFF2-40B4-BE49-F238E27FC236}">
                <a16:creationId xmlns:a16="http://schemas.microsoft.com/office/drawing/2014/main" id="{334E18B2-1650-4ABB-9B17-EB4EC471D4C3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700" b="1">
                <a:solidFill>
                  <a:schemeClr val="bg1"/>
                </a:solidFill>
              </a:rPr>
              <a:t>Möchten Sie eine Sport- und Erlebnishalle Saastal?</a:t>
            </a:r>
          </a:p>
        </p:txBody>
      </p:sp>
      <p:sp>
        <p:nvSpPr>
          <p:cNvPr id="61444" name="Slide Number Placeholder 1">
            <a:extLst>
              <a:ext uri="{FF2B5EF4-FFF2-40B4-BE49-F238E27FC236}">
                <a16:creationId xmlns:a16="http://schemas.microsoft.com/office/drawing/2014/main" id="{724766D7-5C14-4950-A5AC-B20C96C48A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E1AC40-6D7E-417F-9551-95CD5B1C3F3F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fr-CH" altLang="fr-FR" sz="1200"/>
          </a:p>
        </p:txBody>
      </p:sp>
      <p:sp>
        <p:nvSpPr>
          <p:cNvPr id="61445" name="Rectangle 17">
            <a:extLst>
              <a:ext uri="{FF2B5EF4-FFF2-40B4-BE49-F238E27FC236}">
                <a16:creationId xmlns:a16="http://schemas.microsoft.com/office/drawing/2014/main" id="{54FC17BF-7047-4213-9C1A-B9575AC0E6E6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01650" y="1528763"/>
            <a:ext cx="8056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Saas-Fee</a:t>
            </a:r>
            <a:r>
              <a:rPr lang="de-DE" altLang="fr-FR" sz="2000">
                <a:solidFill>
                  <a:schemeClr val="tx2"/>
                </a:solidFill>
              </a:rPr>
              <a:t> (nur stimmberechtigte Erwachsene über 18 Jahre)</a:t>
            </a:r>
          </a:p>
        </p:txBody>
      </p:sp>
      <p:pic>
        <p:nvPicPr>
          <p:cNvPr id="61446" name="Grafik 2">
            <a:extLst>
              <a:ext uri="{FF2B5EF4-FFF2-40B4-BE49-F238E27FC236}">
                <a16:creationId xmlns:a16="http://schemas.microsoft.com/office/drawing/2014/main" id="{10F60FA4-ADDD-436D-9040-3D1B141E6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203450"/>
            <a:ext cx="864235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5">
            <a:extLst>
              <a:ext uri="{FF2B5EF4-FFF2-40B4-BE49-F238E27FC236}">
                <a16:creationId xmlns:a16="http://schemas.microsoft.com/office/drawing/2014/main" id="{4E01EACD-CAA6-4DD8-9C27-F65DD7A3B39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  <p:sp>
        <p:nvSpPr>
          <p:cNvPr id="61448" name="Rectangle 17">
            <a:extLst>
              <a:ext uri="{FF2B5EF4-FFF2-40B4-BE49-F238E27FC236}">
                <a16:creationId xmlns:a16="http://schemas.microsoft.com/office/drawing/2014/main" id="{C7980901-A437-4B05-BC1A-FF14EBE3A324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01650" y="5940425"/>
            <a:ext cx="6302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1400">
                <a:solidFill>
                  <a:schemeClr val="tx2"/>
                </a:solidFill>
              </a:rPr>
              <a:t>Nein, aber: 11.4%</a:t>
            </a:r>
          </a:p>
        </p:txBody>
      </p:sp>
    </p:spTree>
    <p:extLst>
      <p:ext uri="{BB962C8B-B14F-4D97-AF65-F5344CB8AC3E}">
        <p14:creationId xmlns:p14="http://schemas.microsoft.com/office/powerpoint/2010/main" val="2862290805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7">
            <a:extLst>
              <a:ext uri="{FF2B5EF4-FFF2-40B4-BE49-F238E27FC236}">
                <a16:creationId xmlns:a16="http://schemas.microsoft.com/office/drawing/2014/main" id="{BCA85489-4066-4704-9286-BE608E827C4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63023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Hauptfrage 1: Möchten Sie eine Sport- und Erlebnishalle Saastal? Anteil Nein, aber...</a:t>
            </a:r>
          </a:p>
        </p:txBody>
      </p:sp>
      <p:sp>
        <p:nvSpPr>
          <p:cNvPr id="63490" name="Rectangle 9">
            <a:extLst>
              <a:ext uri="{FF2B5EF4-FFF2-40B4-BE49-F238E27FC236}">
                <a16:creationId xmlns:a16="http://schemas.microsoft.com/office/drawing/2014/main" id="{32353C4E-C905-4619-84F0-5F6A5B89764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63491" name="Titel 2">
            <a:extLst>
              <a:ext uri="{FF2B5EF4-FFF2-40B4-BE49-F238E27FC236}">
                <a16:creationId xmlns:a16="http://schemas.microsoft.com/office/drawing/2014/main" id="{8A0B9758-22B6-4F17-87A4-456F30F6EDA8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700" b="1">
                <a:solidFill>
                  <a:schemeClr val="bg1"/>
                </a:solidFill>
              </a:rPr>
              <a:t>Möchten Sie eine Sport- und Erlebnishalle Saastal?</a:t>
            </a:r>
          </a:p>
        </p:txBody>
      </p:sp>
      <p:sp>
        <p:nvSpPr>
          <p:cNvPr id="63492" name="Slide Number Placeholder 1">
            <a:extLst>
              <a:ext uri="{FF2B5EF4-FFF2-40B4-BE49-F238E27FC236}">
                <a16:creationId xmlns:a16="http://schemas.microsoft.com/office/drawing/2014/main" id="{AAAFCFE8-D513-49D3-9924-1881F63A4E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E571D3-369E-4225-BFA1-8D16096415FA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fr-CH" altLang="fr-FR" sz="1200"/>
          </a:p>
        </p:txBody>
      </p:sp>
      <p:sp>
        <p:nvSpPr>
          <p:cNvPr id="63493" name="Rectangle 17">
            <a:extLst>
              <a:ext uri="{FF2B5EF4-FFF2-40B4-BE49-F238E27FC236}">
                <a16:creationId xmlns:a16="http://schemas.microsoft.com/office/drawing/2014/main" id="{8D168966-ADDF-4EB6-80A4-D2672BC0FDD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01650" y="1528763"/>
            <a:ext cx="8056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Saas-Fee</a:t>
            </a:r>
            <a:r>
              <a:rPr lang="de-DE" altLang="fr-FR" sz="2000">
                <a:solidFill>
                  <a:schemeClr val="tx2"/>
                </a:solidFill>
              </a:rPr>
              <a:t> (nur stimmberechtigte Erwachsene über 18 Jahre)</a:t>
            </a:r>
          </a:p>
        </p:txBody>
      </p:sp>
      <p:sp>
        <p:nvSpPr>
          <p:cNvPr id="63494" name="Rectangle 5">
            <a:extLst>
              <a:ext uri="{FF2B5EF4-FFF2-40B4-BE49-F238E27FC236}">
                <a16:creationId xmlns:a16="http://schemas.microsoft.com/office/drawing/2014/main" id="{BF4FF38D-39BF-48B6-9254-2DCC8F9533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  <p:pic>
        <p:nvPicPr>
          <p:cNvPr id="63495" name="Grafik 2">
            <a:extLst>
              <a:ext uri="{FF2B5EF4-FFF2-40B4-BE49-F238E27FC236}">
                <a16:creationId xmlns:a16="http://schemas.microsoft.com/office/drawing/2014/main" id="{BB307A3E-4686-4262-B269-2D5D81F9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122488"/>
            <a:ext cx="753268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4551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25760" y="2921169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6000" b="1" dirty="0"/>
              <a:t>3. Jahresrechnung 2017</a:t>
            </a:r>
          </a:p>
        </p:txBody>
      </p:sp>
    </p:spTree>
    <p:extLst>
      <p:ext uri="{BB962C8B-B14F-4D97-AF65-F5344CB8AC3E}">
        <p14:creationId xmlns:p14="http://schemas.microsoft.com/office/powerpoint/2010/main" val="11672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7">
            <a:extLst>
              <a:ext uri="{FF2B5EF4-FFF2-40B4-BE49-F238E27FC236}">
                <a16:creationId xmlns:a16="http://schemas.microsoft.com/office/drawing/2014/main" id="{A1BE44B0-5E05-4335-BCF5-249CFD6C0EC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63023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Hauptfrage 1: Möchten Sie eine Sport- und Erlebnishalle Saastal?</a:t>
            </a:r>
          </a:p>
        </p:txBody>
      </p:sp>
      <p:sp>
        <p:nvSpPr>
          <p:cNvPr id="65538" name="Rectangle 9">
            <a:extLst>
              <a:ext uri="{FF2B5EF4-FFF2-40B4-BE49-F238E27FC236}">
                <a16:creationId xmlns:a16="http://schemas.microsoft.com/office/drawing/2014/main" id="{9395C458-135C-41C5-A0F5-1607B5E01AE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65539" name="Titel 2">
            <a:extLst>
              <a:ext uri="{FF2B5EF4-FFF2-40B4-BE49-F238E27FC236}">
                <a16:creationId xmlns:a16="http://schemas.microsoft.com/office/drawing/2014/main" id="{B5933C37-DD56-48C5-BE98-DA30F88323EE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700" b="1">
                <a:solidFill>
                  <a:schemeClr val="bg1"/>
                </a:solidFill>
              </a:rPr>
              <a:t>Möchten Sie eine Sport- und Erlebnishalle Saastal?</a:t>
            </a:r>
          </a:p>
        </p:txBody>
      </p:sp>
      <p:sp>
        <p:nvSpPr>
          <p:cNvPr id="65540" name="Slide Number Placeholder 1">
            <a:extLst>
              <a:ext uri="{FF2B5EF4-FFF2-40B4-BE49-F238E27FC236}">
                <a16:creationId xmlns:a16="http://schemas.microsoft.com/office/drawing/2014/main" id="{39DF4B7F-1597-4D2B-BEAA-812AAF136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F3A11E-22BF-4909-BFB8-B9581A94FE89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fr-CH" altLang="fr-FR" sz="1200"/>
          </a:p>
        </p:txBody>
      </p:sp>
      <p:sp>
        <p:nvSpPr>
          <p:cNvPr id="65541" name="Rectangle 17">
            <a:extLst>
              <a:ext uri="{FF2B5EF4-FFF2-40B4-BE49-F238E27FC236}">
                <a16:creationId xmlns:a16="http://schemas.microsoft.com/office/drawing/2014/main" id="{DB086E23-CD75-4FF9-9DAC-4C083EE57CF4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01650" y="1528763"/>
            <a:ext cx="8056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Saas-Balen</a:t>
            </a:r>
            <a:r>
              <a:rPr lang="de-DE" altLang="fr-FR" sz="2000">
                <a:solidFill>
                  <a:schemeClr val="tx2"/>
                </a:solidFill>
              </a:rPr>
              <a:t> (nur stimmberechtigte Erwachsene über 18 Jahre)</a:t>
            </a:r>
          </a:p>
        </p:txBody>
      </p:sp>
      <p:pic>
        <p:nvPicPr>
          <p:cNvPr id="65542" name="Grafik 2">
            <a:extLst>
              <a:ext uri="{FF2B5EF4-FFF2-40B4-BE49-F238E27FC236}">
                <a16:creationId xmlns:a16="http://schemas.microsoft.com/office/drawing/2014/main" id="{8CB51D4F-D698-4E9E-961B-4007DB92C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247900"/>
            <a:ext cx="8385175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Rectangle 5">
            <a:extLst>
              <a:ext uri="{FF2B5EF4-FFF2-40B4-BE49-F238E27FC236}">
                <a16:creationId xmlns:a16="http://schemas.microsoft.com/office/drawing/2014/main" id="{209465B1-3091-4B0B-848A-FF6C83839A2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  <p:sp>
        <p:nvSpPr>
          <p:cNvPr id="65544" name="Rectangle 17">
            <a:extLst>
              <a:ext uri="{FF2B5EF4-FFF2-40B4-BE49-F238E27FC236}">
                <a16:creationId xmlns:a16="http://schemas.microsoft.com/office/drawing/2014/main" id="{18A89520-A70F-445D-8513-02AC640D6008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01650" y="5940425"/>
            <a:ext cx="6302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1400">
                <a:solidFill>
                  <a:schemeClr val="tx2"/>
                </a:solidFill>
              </a:rPr>
              <a:t>Nein, aber: 10.0%</a:t>
            </a:r>
          </a:p>
        </p:txBody>
      </p:sp>
    </p:spTree>
    <p:extLst>
      <p:ext uri="{BB962C8B-B14F-4D97-AF65-F5344CB8AC3E}">
        <p14:creationId xmlns:p14="http://schemas.microsoft.com/office/powerpoint/2010/main" val="1980093863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7">
            <a:extLst>
              <a:ext uri="{FF2B5EF4-FFF2-40B4-BE49-F238E27FC236}">
                <a16:creationId xmlns:a16="http://schemas.microsoft.com/office/drawing/2014/main" id="{C32435C8-075B-49AF-AAEB-A4A82DB5654C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63023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Hauptfrage 1: Möchten Sie eine Sport- und Erlebnishalle Saastal? Anteil Nein, aber...</a:t>
            </a:r>
          </a:p>
        </p:txBody>
      </p:sp>
      <p:sp>
        <p:nvSpPr>
          <p:cNvPr id="67586" name="Rectangle 9">
            <a:extLst>
              <a:ext uri="{FF2B5EF4-FFF2-40B4-BE49-F238E27FC236}">
                <a16:creationId xmlns:a16="http://schemas.microsoft.com/office/drawing/2014/main" id="{F9D4F50B-AE36-41C2-A617-D80DFECA137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67587" name="Titel 2">
            <a:extLst>
              <a:ext uri="{FF2B5EF4-FFF2-40B4-BE49-F238E27FC236}">
                <a16:creationId xmlns:a16="http://schemas.microsoft.com/office/drawing/2014/main" id="{131F1236-527D-4C2B-A1EF-65DDBDF4E67F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700" b="1">
                <a:solidFill>
                  <a:schemeClr val="bg1"/>
                </a:solidFill>
              </a:rPr>
              <a:t>Möchten Sie eine Sport- und Erlebnishalle Saastal?</a:t>
            </a:r>
          </a:p>
        </p:txBody>
      </p:sp>
      <p:sp>
        <p:nvSpPr>
          <p:cNvPr id="67588" name="Slide Number Placeholder 1">
            <a:extLst>
              <a:ext uri="{FF2B5EF4-FFF2-40B4-BE49-F238E27FC236}">
                <a16:creationId xmlns:a16="http://schemas.microsoft.com/office/drawing/2014/main" id="{2CA4BB6E-1E2D-42D5-A04B-56B0B6238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48EE5C-CD54-43F4-B893-64214F8FF78B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fr-CH" altLang="fr-FR" sz="1200"/>
          </a:p>
        </p:txBody>
      </p:sp>
      <p:sp>
        <p:nvSpPr>
          <p:cNvPr id="67589" name="Rectangle 17">
            <a:extLst>
              <a:ext uri="{FF2B5EF4-FFF2-40B4-BE49-F238E27FC236}">
                <a16:creationId xmlns:a16="http://schemas.microsoft.com/office/drawing/2014/main" id="{D9AA5893-CE63-42F9-A310-D63E987F975B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01650" y="1528763"/>
            <a:ext cx="8056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Saas-Balen</a:t>
            </a:r>
            <a:r>
              <a:rPr lang="de-DE" altLang="fr-FR" sz="2000">
                <a:solidFill>
                  <a:schemeClr val="tx2"/>
                </a:solidFill>
              </a:rPr>
              <a:t> (nur stimmberechtigte Erwachsene über 18 Jahre)</a:t>
            </a:r>
          </a:p>
        </p:txBody>
      </p:sp>
      <p:sp>
        <p:nvSpPr>
          <p:cNvPr id="67590" name="Rectangle 5">
            <a:extLst>
              <a:ext uri="{FF2B5EF4-FFF2-40B4-BE49-F238E27FC236}">
                <a16:creationId xmlns:a16="http://schemas.microsoft.com/office/drawing/2014/main" id="{E82E0D8A-6932-45D3-9356-A3C0114FC5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  <p:pic>
        <p:nvPicPr>
          <p:cNvPr id="67591" name="Grafik 2">
            <a:extLst>
              <a:ext uri="{FF2B5EF4-FFF2-40B4-BE49-F238E27FC236}">
                <a16:creationId xmlns:a16="http://schemas.microsoft.com/office/drawing/2014/main" id="{428AFB2F-FEC4-422D-BB55-3BA88A712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95500"/>
            <a:ext cx="77374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906828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7">
            <a:extLst>
              <a:ext uri="{FF2B5EF4-FFF2-40B4-BE49-F238E27FC236}">
                <a16:creationId xmlns:a16="http://schemas.microsoft.com/office/drawing/2014/main" id="{74E02945-ACAD-47D1-AD8A-1DC239BC0D9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63023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Hauptfrage 1: Möchten Sie eine Sport- und Erlebnishalle Saastal?</a:t>
            </a:r>
          </a:p>
        </p:txBody>
      </p:sp>
      <p:sp>
        <p:nvSpPr>
          <p:cNvPr id="69634" name="Rectangle 9">
            <a:extLst>
              <a:ext uri="{FF2B5EF4-FFF2-40B4-BE49-F238E27FC236}">
                <a16:creationId xmlns:a16="http://schemas.microsoft.com/office/drawing/2014/main" id="{EEF0132A-DA26-45C6-BB74-61C21B5541F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69635" name="Titel 2">
            <a:extLst>
              <a:ext uri="{FF2B5EF4-FFF2-40B4-BE49-F238E27FC236}">
                <a16:creationId xmlns:a16="http://schemas.microsoft.com/office/drawing/2014/main" id="{50B14466-B5F5-40B9-B1D0-D7FD1BD9DDD9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700" b="1">
                <a:solidFill>
                  <a:schemeClr val="bg1"/>
                </a:solidFill>
              </a:rPr>
              <a:t>Möchten Sie eine Sport- und Erlebnishalle Saastal?</a:t>
            </a:r>
          </a:p>
        </p:txBody>
      </p:sp>
      <p:sp>
        <p:nvSpPr>
          <p:cNvPr id="69636" name="Slide Number Placeholder 1">
            <a:extLst>
              <a:ext uri="{FF2B5EF4-FFF2-40B4-BE49-F238E27FC236}">
                <a16:creationId xmlns:a16="http://schemas.microsoft.com/office/drawing/2014/main" id="{39778D8B-A315-4230-85C3-314BD77DD0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9AD43A-CB72-47B6-A44A-63A9550FE565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fr-CH" altLang="fr-FR" sz="1200"/>
          </a:p>
        </p:txBody>
      </p:sp>
      <p:sp>
        <p:nvSpPr>
          <p:cNvPr id="69637" name="Rectangle 17">
            <a:extLst>
              <a:ext uri="{FF2B5EF4-FFF2-40B4-BE49-F238E27FC236}">
                <a16:creationId xmlns:a16="http://schemas.microsoft.com/office/drawing/2014/main" id="{3933B3E2-6777-4266-A4D9-7159A70D214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01650" y="1528763"/>
            <a:ext cx="8056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Saas-Almagell </a:t>
            </a:r>
            <a:r>
              <a:rPr lang="de-DE" altLang="fr-FR" sz="2000">
                <a:solidFill>
                  <a:schemeClr val="tx2"/>
                </a:solidFill>
              </a:rPr>
              <a:t>(nur stimmberechtigte Erwachsene über 18 Jahre)</a:t>
            </a:r>
          </a:p>
        </p:txBody>
      </p:sp>
      <p:pic>
        <p:nvPicPr>
          <p:cNvPr id="69638" name="Grafik 2">
            <a:extLst>
              <a:ext uri="{FF2B5EF4-FFF2-40B4-BE49-F238E27FC236}">
                <a16:creationId xmlns:a16="http://schemas.microsoft.com/office/drawing/2014/main" id="{85177758-132E-469F-B3C6-D7448B5DD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247900"/>
            <a:ext cx="8385175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Rectangle 5">
            <a:extLst>
              <a:ext uri="{FF2B5EF4-FFF2-40B4-BE49-F238E27FC236}">
                <a16:creationId xmlns:a16="http://schemas.microsoft.com/office/drawing/2014/main" id="{3EFE1033-3899-450E-9912-64D6A97D893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  <p:sp>
        <p:nvSpPr>
          <p:cNvPr id="69640" name="Rectangle 17">
            <a:extLst>
              <a:ext uri="{FF2B5EF4-FFF2-40B4-BE49-F238E27FC236}">
                <a16:creationId xmlns:a16="http://schemas.microsoft.com/office/drawing/2014/main" id="{8B8507F8-81F5-4848-8445-D4C0854C2EF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01650" y="5940425"/>
            <a:ext cx="6302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1400">
                <a:solidFill>
                  <a:schemeClr val="tx2"/>
                </a:solidFill>
              </a:rPr>
              <a:t>Nein, aber: 16.1%</a:t>
            </a:r>
          </a:p>
        </p:txBody>
      </p:sp>
    </p:spTree>
    <p:extLst>
      <p:ext uri="{BB962C8B-B14F-4D97-AF65-F5344CB8AC3E}">
        <p14:creationId xmlns:p14="http://schemas.microsoft.com/office/powerpoint/2010/main" val="1563463282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7">
            <a:extLst>
              <a:ext uri="{FF2B5EF4-FFF2-40B4-BE49-F238E27FC236}">
                <a16:creationId xmlns:a16="http://schemas.microsoft.com/office/drawing/2014/main" id="{96C7C93D-8B39-4C87-B66F-7E90842DABC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63023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Hauptfrage 1: Möchten Sie eine Sport- und Erlebnishalle Saastal? Anteil Nein, aber...</a:t>
            </a:r>
          </a:p>
        </p:txBody>
      </p:sp>
      <p:sp>
        <p:nvSpPr>
          <p:cNvPr id="71682" name="Rectangle 9">
            <a:extLst>
              <a:ext uri="{FF2B5EF4-FFF2-40B4-BE49-F238E27FC236}">
                <a16:creationId xmlns:a16="http://schemas.microsoft.com/office/drawing/2014/main" id="{DEFB375A-099A-45F6-B228-59B83F378F4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71683" name="Titel 2">
            <a:extLst>
              <a:ext uri="{FF2B5EF4-FFF2-40B4-BE49-F238E27FC236}">
                <a16:creationId xmlns:a16="http://schemas.microsoft.com/office/drawing/2014/main" id="{99E51534-FB5C-4E8B-AA61-348B47BF4861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700" b="1">
                <a:solidFill>
                  <a:schemeClr val="bg1"/>
                </a:solidFill>
              </a:rPr>
              <a:t>Möchten Sie eine Sport- und Erlebnishalle Saastal?</a:t>
            </a:r>
          </a:p>
        </p:txBody>
      </p:sp>
      <p:sp>
        <p:nvSpPr>
          <p:cNvPr id="71684" name="Slide Number Placeholder 1">
            <a:extLst>
              <a:ext uri="{FF2B5EF4-FFF2-40B4-BE49-F238E27FC236}">
                <a16:creationId xmlns:a16="http://schemas.microsoft.com/office/drawing/2014/main" id="{E2989886-57D7-4F67-95DC-EEECCC64CC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DE003E-080A-4B4F-9FBF-54E9D9560BE4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fr-CH" altLang="fr-FR" sz="1200"/>
          </a:p>
        </p:txBody>
      </p:sp>
      <p:sp>
        <p:nvSpPr>
          <p:cNvPr id="71685" name="Rectangle 17">
            <a:extLst>
              <a:ext uri="{FF2B5EF4-FFF2-40B4-BE49-F238E27FC236}">
                <a16:creationId xmlns:a16="http://schemas.microsoft.com/office/drawing/2014/main" id="{60A78C96-E1E5-45F2-A045-E28E126FD2BB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01650" y="1528763"/>
            <a:ext cx="8056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Saas-Almagell </a:t>
            </a:r>
            <a:r>
              <a:rPr lang="de-DE" altLang="fr-FR" sz="2000">
                <a:solidFill>
                  <a:schemeClr val="tx2"/>
                </a:solidFill>
              </a:rPr>
              <a:t>(nur stimmberechtigte Erwachsene über 18 Jahre)</a:t>
            </a:r>
          </a:p>
        </p:txBody>
      </p:sp>
      <p:sp>
        <p:nvSpPr>
          <p:cNvPr id="71686" name="Rectangle 5">
            <a:extLst>
              <a:ext uri="{FF2B5EF4-FFF2-40B4-BE49-F238E27FC236}">
                <a16:creationId xmlns:a16="http://schemas.microsoft.com/office/drawing/2014/main" id="{53AB8A8F-59EC-45E5-859B-F1F390C33B1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  <p:pic>
        <p:nvPicPr>
          <p:cNvPr id="71687" name="Grafik 2">
            <a:extLst>
              <a:ext uri="{FF2B5EF4-FFF2-40B4-BE49-F238E27FC236}">
                <a16:creationId xmlns:a16="http://schemas.microsoft.com/office/drawing/2014/main" id="{4BFC5CF6-B30B-4D8C-8374-08EF876CF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168525"/>
            <a:ext cx="70739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463743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7">
            <a:extLst>
              <a:ext uri="{FF2B5EF4-FFF2-40B4-BE49-F238E27FC236}">
                <a16:creationId xmlns:a16="http://schemas.microsoft.com/office/drawing/2014/main" id="{C9B38D91-37C5-42D4-B2AD-B7A269AE443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63023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Hauptfrage 1: Möchten Sie eine Sport- und Erlebnishalle Saastal?</a:t>
            </a:r>
          </a:p>
        </p:txBody>
      </p:sp>
      <p:sp>
        <p:nvSpPr>
          <p:cNvPr id="73730" name="Rectangle 9">
            <a:extLst>
              <a:ext uri="{FF2B5EF4-FFF2-40B4-BE49-F238E27FC236}">
                <a16:creationId xmlns:a16="http://schemas.microsoft.com/office/drawing/2014/main" id="{9F6E5E08-D0F7-4747-A827-9F8E3BD7DCE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73731" name="Titel 2">
            <a:extLst>
              <a:ext uri="{FF2B5EF4-FFF2-40B4-BE49-F238E27FC236}">
                <a16:creationId xmlns:a16="http://schemas.microsoft.com/office/drawing/2014/main" id="{FE6996B1-1372-4C2A-A934-BFEA797F6EF3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700" b="1">
                <a:solidFill>
                  <a:schemeClr val="bg1"/>
                </a:solidFill>
              </a:rPr>
              <a:t>Möchten Sie eine Sport- und Erlebnishalle Saastal?</a:t>
            </a:r>
          </a:p>
        </p:txBody>
      </p:sp>
      <p:sp>
        <p:nvSpPr>
          <p:cNvPr id="73732" name="Slide Number Placeholder 1">
            <a:extLst>
              <a:ext uri="{FF2B5EF4-FFF2-40B4-BE49-F238E27FC236}">
                <a16:creationId xmlns:a16="http://schemas.microsoft.com/office/drawing/2014/main" id="{607082CD-CFC5-464C-966E-C4804567BB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EED5E1-6087-4761-80F3-C04D3080E659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fr-CH" altLang="fr-FR" sz="1200"/>
          </a:p>
        </p:txBody>
      </p:sp>
      <p:sp>
        <p:nvSpPr>
          <p:cNvPr id="73733" name="Rectangle 17">
            <a:extLst>
              <a:ext uri="{FF2B5EF4-FFF2-40B4-BE49-F238E27FC236}">
                <a16:creationId xmlns:a16="http://schemas.microsoft.com/office/drawing/2014/main" id="{5A72CFBD-ADD7-4C4F-A3E5-C041F044640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01650" y="1528763"/>
            <a:ext cx="80565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Nach Altersverteilung </a:t>
            </a:r>
            <a:r>
              <a:rPr lang="de-DE" altLang="fr-FR" sz="2000">
                <a:solidFill>
                  <a:schemeClr val="tx2"/>
                </a:solidFill>
              </a:rPr>
              <a:t>(nur stimmberechtigte Erwachsene über 18 Jahre)</a:t>
            </a:r>
          </a:p>
        </p:txBody>
      </p:sp>
      <p:pic>
        <p:nvPicPr>
          <p:cNvPr id="73734" name="Grafik 2">
            <a:extLst>
              <a:ext uri="{FF2B5EF4-FFF2-40B4-BE49-F238E27FC236}">
                <a16:creationId xmlns:a16="http://schemas.microsoft.com/office/drawing/2014/main" id="{44F28AA2-A7E8-4C0F-BA41-DF0C1C92B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360613"/>
            <a:ext cx="72517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Rectangle 5">
            <a:extLst>
              <a:ext uri="{FF2B5EF4-FFF2-40B4-BE49-F238E27FC236}">
                <a16:creationId xmlns:a16="http://schemas.microsoft.com/office/drawing/2014/main" id="{BBD73456-0B1F-480A-938E-24666D27839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</p:spTree>
    <p:extLst>
      <p:ext uri="{BB962C8B-B14F-4D97-AF65-F5344CB8AC3E}">
        <p14:creationId xmlns:p14="http://schemas.microsoft.com/office/powerpoint/2010/main" val="3794611837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7">
            <a:extLst>
              <a:ext uri="{FF2B5EF4-FFF2-40B4-BE49-F238E27FC236}">
                <a16:creationId xmlns:a16="http://schemas.microsoft.com/office/drawing/2014/main" id="{0AD390DD-539C-4CFC-B378-C959EDF528D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63023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Hauptfrage 1: Möchten Sie eine Sport- und Erlebnishalle Saastal? Nein, aber...</a:t>
            </a:r>
          </a:p>
        </p:txBody>
      </p:sp>
      <p:sp>
        <p:nvSpPr>
          <p:cNvPr id="75778" name="Rectangle 9">
            <a:extLst>
              <a:ext uri="{FF2B5EF4-FFF2-40B4-BE49-F238E27FC236}">
                <a16:creationId xmlns:a16="http://schemas.microsoft.com/office/drawing/2014/main" id="{F93F625D-2C95-49AF-B7AE-23A6B78445F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75779" name="Titel 2">
            <a:extLst>
              <a:ext uri="{FF2B5EF4-FFF2-40B4-BE49-F238E27FC236}">
                <a16:creationId xmlns:a16="http://schemas.microsoft.com/office/drawing/2014/main" id="{3AF868CF-EA86-4256-93ED-7A11C054A75F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700" b="1">
                <a:solidFill>
                  <a:schemeClr val="bg1"/>
                </a:solidFill>
              </a:rPr>
              <a:t>Möchten Sie eine Sport- und Erlebnishalle Saastal?</a:t>
            </a:r>
          </a:p>
        </p:txBody>
      </p:sp>
      <p:sp>
        <p:nvSpPr>
          <p:cNvPr id="75780" name="Slide Number Placeholder 1">
            <a:extLst>
              <a:ext uri="{FF2B5EF4-FFF2-40B4-BE49-F238E27FC236}">
                <a16:creationId xmlns:a16="http://schemas.microsoft.com/office/drawing/2014/main" id="{F0299CA2-5085-473C-8C1E-A6C5A04CA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A5E3B9-76BF-4266-8EB6-999234D39298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fr-CH" altLang="fr-FR" sz="1200"/>
          </a:p>
        </p:txBody>
      </p:sp>
      <p:sp>
        <p:nvSpPr>
          <p:cNvPr id="75781" name="Rectangle 17">
            <a:extLst>
              <a:ext uri="{FF2B5EF4-FFF2-40B4-BE49-F238E27FC236}">
                <a16:creationId xmlns:a16="http://schemas.microsoft.com/office/drawing/2014/main" id="{A742715D-84E1-4E04-B2C1-7F399452D15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01650" y="1528763"/>
            <a:ext cx="8056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>
                <a:solidFill>
                  <a:schemeClr val="tx2"/>
                </a:solidFill>
              </a:rPr>
              <a:t>Alle Gemeinden (nur stimmberechtigte Erwachsene über 18 Jahre)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DD29EBF3-3EEB-2A44-9407-7BAF6A6D7380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01650" y="2114550"/>
            <a:ext cx="80565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de-DE" altLang="fr-FR" sz="2400" b="1" dirty="0">
                <a:solidFill>
                  <a:schemeClr val="tx2"/>
                </a:solidFill>
              </a:rPr>
              <a:t>Nein, aber... : 16.9%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fr-FR" sz="20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altLang="fr-FR" sz="2200" b="1" dirty="0">
                <a:solidFill>
                  <a:schemeClr val="tx2"/>
                </a:solidFill>
              </a:rPr>
              <a:t>Genannte Bedingungen: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de-DE" altLang="fr-FR" sz="2200" dirty="0">
                <a:solidFill>
                  <a:schemeClr val="tx2"/>
                </a:solidFill>
              </a:rPr>
              <a:t>Mehr als die Hälfte nennt finanzielle Gründe. Z.B.: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de-DE" altLang="fr-FR" sz="2000" dirty="0">
                <a:solidFill>
                  <a:schemeClr val="tx2"/>
                </a:solidFill>
              </a:rPr>
              <a:t>Finanzielle Situation der Bergbahnen, 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de-DE" altLang="fr-FR" sz="2000" dirty="0">
                <a:solidFill>
                  <a:schemeClr val="tx2"/>
                </a:solidFill>
              </a:rPr>
              <a:t>finanzielle Situation der Gemeinde, 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de-DE" altLang="fr-FR" sz="2000" dirty="0">
                <a:solidFill>
                  <a:schemeClr val="tx2"/>
                </a:solidFill>
              </a:rPr>
              <a:t>Projektkosten, 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de-DE" altLang="fr-FR" sz="2000" dirty="0">
                <a:solidFill>
                  <a:schemeClr val="tx2"/>
                </a:solidFill>
              </a:rPr>
              <a:t>Unterhaltskosten.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de-DE" altLang="fr-FR" sz="2000" dirty="0">
                <a:solidFill>
                  <a:schemeClr val="tx2"/>
                </a:solidFill>
              </a:rPr>
              <a:t>Etc...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de-DE" altLang="fr-FR" sz="2200" dirty="0">
                <a:solidFill>
                  <a:schemeClr val="tx2"/>
                </a:solidFill>
              </a:rPr>
              <a:t>Rund 5% nennt den Standort als Bedingung.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de-DE" altLang="fr-FR" sz="2200" dirty="0">
                <a:solidFill>
                  <a:schemeClr val="tx2"/>
                </a:solidFill>
              </a:rPr>
              <a:t>Rund 5% ist der Meinung, dass der Zeitpunkt ungünstig ist.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de-DE" altLang="fr-FR" sz="2200" dirty="0">
                <a:solidFill>
                  <a:schemeClr val="tx2"/>
                </a:solidFill>
              </a:rPr>
              <a:t>Die restlichen Personen nennen verschiedene andere Gründe.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fr-FR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fr-FR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fr-FR" sz="2000" dirty="0">
              <a:solidFill>
                <a:schemeClr val="tx2"/>
              </a:solidFill>
            </a:endParaRPr>
          </a:p>
        </p:txBody>
      </p:sp>
      <p:sp>
        <p:nvSpPr>
          <p:cNvPr id="75783" name="Rectangle 5">
            <a:extLst>
              <a:ext uri="{FF2B5EF4-FFF2-40B4-BE49-F238E27FC236}">
                <a16:creationId xmlns:a16="http://schemas.microsoft.com/office/drawing/2014/main" id="{06B28955-5A0B-40BC-8FED-0A4712215D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</p:spTree>
    <p:extLst>
      <p:ext uri="{BB962C8B-B14F-4D97-AF65-F5344CB8AC3E}">
        <p14:creationId xmlns:p14="http://schemas.microsoft.com/office/powerpoint/2010/main" val="1336246467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7">
            <a:extLst>
              <a:ext uri="{FF2B5EF4-FFF2-40B4-BE49-F238E27FC236}">
                <a16:creationId xmlns:a16="http://schemas.microsoft.com/office/drawing/2014/main" id="{7B2D7BD0-E6F9-4C7C-B1A6-79F3DE0FD5B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6302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Hauptfrage 2: Finanzielle Unterstützung</a:t>
            </a:r>
          </a:p>
        </p:txBody>
      </p:sp>
      <p:sp>
        <p:nvSpPr>
          <p:cNvPr id="77826" name="Rectangle 9">
            <a:extLst>
              <a:ext uri="{FF2B5EF4-FFF2-40B4-BE49-F238E27FC236}">
                <a16:creationId xmlns:a16="http://schemas.microsoft.com/office/drawing/2014/main" id="{C91F1DC9-298D-4A60-BE23-51880F096DF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77827" name="Titel 2">
            <a:extLst>
              <a:ext uri="{FF2B5EF4-FFF2-40B4-BE49-F238E27FC236}">
                <a16:creationId xmlns:a16="http://schemas.microsoft.com/office/drawing/2014/main" id="{4B9142EC-BD0B-4C77-93A6-D867BC8E5D59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700" b="1">
                <a:solidFill>
                  <a:schemeClr val="bg1"/>
                </a:solidFill>
              </a:rPr>
              <a:t>Möchten Sie eine Sport- und Erlebnishalle Saastal?</a:t>
            </a:r>
          </a:p>
        </p:txBody>
      </p:sp>
      <p:sp>
        <p:nvSpPr>
          <p:cNvPr id="77828" name="Slide Number Placeholder 1">
            <a:extLst>
              <a:ext uri="{FF2B5EF4-FFF2-40B4-BE49-F238E27FC236}">
                <a16:creationId xmlns:a16="http://schemas.microsoft.com/office/drawing/2014/main" id="{51D20CBE-0E13-4693-8795-4BA063FE2C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C72B19-42FB-4A8B-B4FC-C80C0A2B811C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fr-CH" altLang="fr-FR" sz="1200"/>
          </a:p>
        </p:txBody>
      </p:sp>
      <p:sp>
        <p:nvSpPr>
          <p:cNvPr id="77829" name="Rectangle 17">
            <a:extLst>
              <a:ext uri="{FF2B5EF4-FFF2-40B4-BE49-F238E27FC236}">
                <a16:creationId xmlns:a16="http://schemas.microsoft.com/office/drawing/2014/main" id="{EC0A3715-946B-42A9-93DB-CA4DB1B82443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01650" y="1265238"/>
            <a:ext cx="8056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>
                <a:solidFill>
                  <a:schemeClr val="tx2"/>
                </a:solidFill>
              </a:rPr>
              <a:t>Alle Gemeinden (nur stimmberechtigte Erwachsene über 18 Jahre)</a:t>
            </a:r>
          </a:p>
        </p:txBody>
      </p:sp>
      <p:pic>
        <p:nvPicPr>
          <p:cNvPr id="77830" name="Grafik 3">
            <a:extLst>
              <a:ext uri="{FF2B5EF4-FFF2-40B4-BE49-F238E27FC236}">
                <a16:creationId xmlns:a16="http://schemas.microsoft.com/office/drawing/2014/main" id="{2AA319CE-2BBE-4A01-9867-1128C82E4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403475"/>
            <a:ext cx="83185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Rectangle 5">
            <a:extLst>
              <a:ext uri="{FF2B5EF4-FFF2-40B4-BE49-F238E27FC236}">
                <a16:creationId xmlns:a16="http://schemas.microsoft.com/office/drawing/2014/main" id="{1BC1C865-0711-4D0A-8E5A-F0F261760F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</p:spTree>
    <p:extLst>
      <p:ext uri="{BB962C8B-B14F-4D97-AF65-F5344CB8AC3E}">
        <p14:creationId xmlns:p14="http://schemas.microsoft.com/office/powerpoint/2010/main" val="2343278060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7">
            <a:extLst>
              <a:ext uri="{FF2B5EF4-FFF2-40B4-BE49-F238E27FC236}">
                <a16:creationId xmlns:a16="http://schemas.microsoft.com/office/drawing/2014/main" id="{3B6CD89B-B4C5-4833-9CEA-A43AAD13321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7838" y="811213"/>
            <a:ext cx="63023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 b="1">
                <a:solidFill>
                  <a:schemeClr val="tx2"/>
                </a:solidFill>
              </a:rPr>
              <a:t>Hauptfrage 3: Was für Angebote sollte die Sport- und Erlebnishalle haben?</a:t>
            </a:r>
          </a:p>
        </p:txBody>
      </p:sp>
      <p:sp>
        <p:nvSpPr>
          <p:cNvPr id="79874" name="Rectangle 9">
            <a:extLst>
              <a:ext uri="{FF2B5EF4-FFF2-40B4-BE49-F238E27FC236}">
                <a16:creationId xmlns:a16="http://schemas.microsoft.com/office/drawing/2014/main" id="{E20F0549-EEE0-440C-8302-48A261A79BF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368800" y="2247900"/>
            <a:ext cx="1231900" cy="3279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400"/>
          </a:p>
        </p:txBody>
      </p:sp>
      <p:sp>
        <p:nvSpPr>
          <p:cNvPr id="79875" name="Titel 2">
            <a:extLst>
              <a:ext uri="{FF2B5EF4-FFF2-40B4-BE49-F238E27FC236}">
                <a16:creationId xmlns:a16="http://schemas.microsoft.com/office/drawing/2014/main" id="{5DF1CA6B-0F47-43BB-8DC4-960E56F4389F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 rot="10800000">
            <a:off x="0" y="1277938"/>
            <a:ext cx="384175" cy="5581650"/>
          </a:xfrm>
          <a:prstGeom prst="rect">
            <a:avLst/>
          </a:prstGeom>
          <a:solidFill>
            <a:srgbClr val="105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700" b="1">
                <a:solidFill>
                  <a:schemeClr val="bg1"/>
                </a:solidFill>
              </a:rPr>
              <a:t>Möchten Sie eine Sport- und Erlebnishalle Saastal?</a:t>
            </a:r>
          </a:p>
        </p:txBody>
      </p:sp>
      <p:sp>
        <p:nvSpPr>
          <p:cNvPr id="79876" name="Slide Number Placeholder 1">
            <a:extLst>
              <a:ext uri="{FF2B5EF4-FFF2-40B4-BE49-F238E27FC236}">
                <a16:creationId xmlns:a16="http://schemas.microsoft.com/office/drawing/2014/main" id="{75003661-9717-48DF-937C-1771FBAE18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0413" y="6592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CA6707-87A5-4121-81A8-69E4550319FE}" type="slidenum">
              <a:rPr lang="fr-CH" altLang="fr-FR" sz="12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fr-CH" altLang="fr-FR" sz="1200"/>
          </a:p>
        </p:txBody>
      </p:sp>
      <p:sp>
        <p:nvSpPr>
          <p:cNvPr id="79877" name="Rectangle 17">
            <a:extLst>
              <a:ext uri="{FF2B5EF4-FFF2-40B4-BE49-F238E27FC236}">
                <a16:creationId xmlns:a16="http://schemas.microsoft.com/office/drawing/2014/main" id="{701A9CB6-C3CB-4B53-A325-ADD327DA5403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01650" y="1528763"/>
            <a:ext cx="8056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000">
                <a:solidFill>
                  <a:schemeClr val="tx2"/>
                </a:solidFill>
              </a:rPr>
              <a:t>Alle Gemeinden (nur stimmberechtigte Erwachsene über 18 Jahre)</a:t>
            </a:r>
          </a:p>
        </p:txBody>
      </p:sp>
      <p:sp>
        <p:nvSpPr>
          <p:cNvPr id="69639" name="Rectangle 17">
            <a:extLst>
              <a:ext uri="{FF2B5EF4-FFF2-40B4-BE49-F238E27FC236}">
                <a16:creationId xmlns:a16="http://schemas.microsoft.com/office/drawing/2014/main" id="{9785C1B5-97C3-0342-9E59-C21B62B26FFF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01650" y="1822450"/>
            <a:ext cx="8056563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de-DE" altLang="fr-FR" sz="2000" dirty="0">
                <a:solidFill>
                  <a:schemeClr val="tx2"/>
                </a:solidFill>
              </a:rPr>
              <a:t>Folgende Angebote wurden, nach der Häufigkeit geordnet, genannt: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fr-FR" sz="40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FontTx/>
              <a:buAutoNum type="arabicPeriod"/>
              <a:defRPr/>
            </a:pPr>
            <a:r>
              <a:rPr lang="de-DE" altLang="fr-FR" sz="1650" dirty="0">
                <a:solidFill>
                  <a:schemeClr val="tx2"/>
                </a:solidFill>
              </a:rPr>
              <a:t>Eishockey</a:t>
            </a:r>
          </a:p>
          <a:p>
            <a:pPr lvl="1">
              <a:spcBef>
                <a:spcPct val="0"/>
              </a:spcBef>
              <a:buFontTx/>
              <a:buAutoNum type="arabicPeriod"/>
              <a:defRPr/>
            </a:pPr>
            <a:r>
              <a:rPr lang="de-DE" altLang="fr-FR" sz="1650" dirty="0" err="1">
                <a:solidFill>
                  <a:schemeClr val="tx2"/>
                </a:solidFill>
              </a:rPr>
              <a:t>Seilpark</a:t>
            </a:r>
            <a:endParaRPr lang="de-DE" altLang="fr-FR" sz="165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FontTx/>
              <a:buAutoNum type="arabicPeriod"/>
              <a:defRPr/>
            </a:pPr>
            <a:r>
              <a:rPr lang="de-DE" altLang="fr-FR" sz="1650" dirty="0">
                <a:solidFill>
                  <a:schemeClr val="tx2"/>
                </a:solidFill>
              </a:rPr>
              <a:t>Tennis</a:t>
            </a:r>
          </a:p>
          <a:p>
            <a:pPr lvl="1">
              <a:spcBef>
                <a:spcPct val="0"/>
              </a:spcBef>
              <a:buFontTx/>
              <a:buAutoNum type="arabicPeriod"/>
              <a:defRPr/>
            </a:pPr>
            <a:r>
              <a:rPr lang="de-DE" altLang="fr-FR" sz="1650" dirty="0">
                <a:solidFill>
                  <a:schemeClr val="tx2"/>
                </a:solidFill>
              </a:rPr>
              <a:t>Restaurant</a:t>
            </a:r>
          </a:p>
          <a:p>
            <a:pPr lvl="1">
              <a:spcBef>
                <a:spcPct val="0"/>
              </a:spcBef>
              <a:buFontTx/>
              <a:buAutoNum type="arabicPeriod"/>
              <a:defRPr/>
            </a:pPr>
            <a:r>
              <a:rPr lang="de-DE" altLang="fr-FR" sz="1650" dirty="0" err="1">
                <a:solidFill>
                  <a:schemeClr val="tx2"/>
                </a:solidFill>
              </a:rPr>
              <a:t>Inndoorspielplatz</a:t>
            </a:r>
            <a:endParaRPr lang="de-DE" altLang="fr-FR" sz="165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FontTx/>
              <a:buAutoNum type="arabicPeriod"/>
              <a:defRPr/>
            </a:pPr>
            <a:r>
              <a:rPr lang="de-DE" altLang="fr-FR" sz="1650" dirty="0">
                <a:solidFill>
                  <a:schemeClr val="tx2"/>
                </a:solidFill>
              </a:rPr>
              <a:t>Bühne für Aufführungen</a:t>
            </a:r>
          </a:p>
          <a:p>
            <a:pPr lvl="1">
              <a:spcBef>
                <a:spcPct val="0"/>
              </a:spcBef>
              <a:buFontTx/>
              <a:buAutoNum type="arabicPeriod"/>
              <a:defRPr/>
            </a:pPr>
            <a:r>
              <a:rPr lang="de-DE" altLang="fr-FR" sz="1650" dirty="0">
                <a:solidFill>
                  <a:schemeClr val="tx2"/>
                </a:solidFill>
              </a:rPr>
              <a:t>Bowling</a:t>
            </a:r>
          </a:p>
          <a:p>
            <a:pPr lvl="1">
              <a:spcBef>
                <a:spcPct val="0"/>
              </a:spcBef>
              <a:buFontTx/>
              <a:buAutoNum type="arabicPeriod"/>
              <a:defRPr/>
            </a:pPr>
            <a:r>
              <a:rPr lang="de-DE" altLang="fr-FR" sz="1650" dirty="0">
                <a:solidFill>
                  <a:schemeClr val="tx2"/>
                </a:solidFill>
              </a:rPr>
              <a:t>Klettern</a:t>
            </a:r>
          </a:p>
          <a:p>
            <a:pPr lvl="1">
              <a:spcBef>
                <a:spcPct val="0"/>
              </a:spcBef>
              <a:buFontTx/>
              <a:buAutoNum type="arabicPeriod"/>
              <a:defRPr/>
            </a:pPr>
            <a:r>
              <a:rPr lang="de-DE" altLang="fr-FR" sz="1650" dirty="0">
                <a:solidFill>
                  <a:schemeClr val="tx2"/>
                </a:solidFill>
              </a:rPr>
              <a:t>Öffentliches Eislaufen</a:t>
            </a:r>
          </a:p>
          <a:p>
            <a:pPr lvl="1">
              <a:spcBef>
                <a:spcPct val="0"/>
              </a:spcBef>
              <a:buFontTx/>
              <a:buAutoNum type="arabicPeriod"/>
              <a:defRPr/>
            </a:pPr>
            <a:r>
              <a:rPr lang="de-DE" altLang="fr-FR" sz="1650" dirty="0" err="1">
                <a:solidFill>
                  <a:schemeClr val="tx2"/>
                </a:solidFill>
              </a:rPr>
              <a:t>Fussball</a:t>
            </a:r>
            <a:endParaRPr lang="de-DE" altLang="fr-FR" sz="165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FontTx/>
              <a:buAutoNum type="arabicPeriod"/>
              <a:defRPr/>
            </a:pPr>
            <a:r>
              <a:rPr lang="de-DE" altLang="fr-FR" sz="1650" dirty="0">
                <a:solidFill>
                  <a:schemeClr val="tx2"/>
                </a:solidFill>
              </a:rPr>
              <a:t>Unihockey</a:t>
            </a:r>
          </a:p>
          <a:p>
            <a:pPr lvl="1">
              <a:spcBef>
                <a:spcPct val="0"/>
              </a:spcBef>
              <a:buFontTx/>
              <a:buAutoNum type="arabicPeriod"/>
              <a:defRPr/>
            </a:pPr>
            <a:r>
              <a:rPr lang="de-DE" altLang="fr-FR" sz="1650" dirty="0">
                <a:solidFill>
                  <a:schemeClr val="tx2"/>
                </a:solidFill>
              </a:rPr>
              <a:t>Volleyball</a:t>
            </a:r>
          </a:p>
          <a:p>
            <a:pPr lvl="1">
              <a:spcBef>
                <a:spcPct val="0"/>
              </a:spcBef>
              <a:buFontTx/>
              <a:buAutoNum type="arabicPeriod"/>
              <a:defRPr/>
            </a:pPr>
            <a:r>
              <a:rPr lang="de-DE" altLang="fr-FR" sz="1650" dirty="0">
                <a:solidFill>
                  <a:schemeClr val="tx2"/>
                </a:solidFill>
              </a:rPr>
              <a:t>Curling</a:t>
            </a:r>
          </a:p>
          <a:p>
            <a:pPr lvl="1">
              <a:spcBef>
                <a:spcPct val="0"/>
              </a:spcBef>
              <a:buFontTx/>
              <a:buAutoNum type="arabicPeriod"/>
              <a:defRPr/>
            </a:pPr>
            <a:r>
              <a:rPr lang="de-DE" altLang="fr-FR" sz="1650" dirty="0">
                <a:solidFill>
                  <a:schemeClr val="tx2"/>
                </a:solidFill>
              </a:rPr>
              <a:t>Tanzkurse</a:t>
            </a:r>
          </a:p>
          <a:p>
            <a:pPr lvl="1">
              <a:spcBef>
                <a:spcPct val="0"/>
              </a:spcBef>
              <a:buFontTx/>
              <a:buAutoNum type="arabicPeriod"/>
              <a:defRPr/>
            </a:pPr>
            <a:r>
              <a:rPr lang="de-DE" altLang="fr-FR" sz="1650" dirty="0">
                <a:solidFill>
                  <a:schemeClr val="tx2"/>
                </a:solidFill>
              </a:rPr>
              <a:t>Seminarräume</a:t>
            </a:r>
          </a:p>
          <a:p>
            <a:pPr lvl="1">
              <a:spcBef>
                <a:spcPct val="0"/>
              </a:spcBef>
              <a:buFontTx/>
              <a:buAutoNum type="arabicPeriod"/>
              <a:defRPr/>
            </a:pPr>
            <a:r>
              <a:rPr lang="de-DE" altLang="fr-FR" sz="1650" dirty="0">
                <a:solidFill>
                  <a:schemeClr val="tx2"/>
                </a:solidFill>
              </a:rPr>
              <a:t>Eiskunstlaufen</a:t>
            </a:r>
          </a:p>
          <a:p>
            <a:pPr lvl="1">
              <a:spcBef>
                <a:spcPct val="0"/>
              </a:spcBef>
              <a:buFontTx/>
              <a:buAutoNum type="arabicPeriod"/>
              <a:defRPr/>
            </a:pPr>
            <a:r>
              <a:rPr lang="de-DE" altLang="fr-FR" sz="1650" dirty="0">
                <a:solidFill>
                  <a:schemeClr val="tx2"/>
                </a:solidFill>
              </a:rPr>
              <a:t>Andere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fr-FR" sz="2000" dirty="0">
              <a:solidFill>
                <a:schemeClr val="tx2"/>
              </a:solidFill>
            </a:endParaRPr>
          </a:p>
        </p:txBody>
      </p:sp>
      <p:sp>
        <p:nvSpPr>
          <p:cNvPr id="79879" name="Rectangle 5">
            <a:extLst>
              <a:ext uri="{FF2B5EF4-FFF2-40B4-BE49-F238E27FC236}">
                <a16:creationId xmlns:a16="http://schemas.microsoft.com/office/drawing/2014/main" id="{4F3152CF-2F5A-4B3C-9AEF-8604A6FB81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400" y="6567488"/>
            <a:ext cx="658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fr-FR" sz="1200"/>
              <a:t>Stimmungsbarometer Projekt Sport- und Erlebnishalle Saastal; Patrick Kuonen, Projektleiter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fr-FR" sz="1200"/>
          </a:p>
        </p:txBody>
      </p:sp>
    </p:spTree>
    <p:extLst>
      <p:ext uri="{BB962C8B-B14F-4D97-AF65-F5344CB8AC3E}">
        <p14:creationId xmlns:p14="http://schemas.microsoft.com/office/powerpoint/2010/main" val="1215238624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25760" y="2459504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6000" b="1" dirty="0"/>
              <a:t>6. Anträge &amp;  Verschiedenes</a:t>
            </a:r>
          </a:p>
        </p:txBody>
      </p:sp>
    </p:spTree>
    <p:extLst>
      <p:ext uri="{BB962C8B-B14F-4D97-AF65-F5344CB8AC3E}">
        <p14:creationId xmlns:p14="http://schemas.microsoft.com/office/powerpoint/2010/main" val="78170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2843213" y="333375"/>
            <a:ext cx="5761037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CH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6B13"/>
                    </a:gs>
                    <a:gs pos="25000">
                      <a:srgbClr val="9CB86E"/>
                    </a:gs>
                    <a:gs pos="50000">
                      <a:srgbClr val="DDEBCF"/>
                    </a:gs>
                    <a:gs pos="75000">
                      <a:srgbClr val="9CB86E"/>
                    </a:gs>
                    <a:gs pos="100000">
                      <a:srgbClr val="156B13"/>
                    </a:gs>
                  </a:gsLst>
                  <a:lin ang="5400000" scaled="1"/>
                </a:gradFill>
                <a:latin typeface="Arial Black"/>
              </a:rPr>
              <a:t>Burgerversammlung</a:t>
            </a:r>
          </a:p>
          <a:p>
            <a:pPr algn="ctr"/>
            <a:r>
              <a:rPr lang="de-CH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6B13"/>
                    </a:gs>
                    <a:gs pos="25000">
                      <a:srgbClr val="9CB86E"/>
                    </a:gs>
                    <a:gs pos="50000">
                      <a:srgbClr val="DDEBCF"/>
                    </a:gs>
                    <a:gs pos="75000">
                      <a:srgbClr val="9CB86E"/>
                    </a:gs>
                    <a:gs pos="100000">
                      <a:srgbClr val="156B13"/>
                    </a:gs>
                  </a:gsLst>
                  <a:lin ang="5400000" scaled="1"/>
                </a:gradFill>
                <a:latin typeface="Arial Black"/>
              </a:rPr>
              <a:t>vom 25. Juni 2018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23850" y="3212976"/>
            <a:ext cx="8640638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500" b="1" dirty="0"/>
              <a:t>Traktanden:</a:t>
            </a:r>
          </a:p>
          <a:p>
            <a:pPr eaLnBrk="1" hangingPunct="1">
              <a:spcBef>
                <a:spcPct val="50000"/>
              </a:spcBef>
            </a:pPr>
            <a:endParaRPr lang="de-CH" sz="1000" b="1" dirty="0"/>
          </a:p>
          <a:p>
            <a:pPr marL="449263" lvl="0" indent="-449263">
              <a:buFont typeface="+mj-lt"/>
              <a:buAutoNum type="arabicPeriod"/>
            </a:pPr>
            <a:r>
              <a:rPr lang="de-CH" sz="1800" dirty="0"/>
              <a:t>Protokoll der Burgerversammlung vom 11.12.2017 (lag zur Einsichtnahme auf)</a:t>
            </a:r>
          </a:p>
          <a:p>
            <a:pPr marL="449263" lvl="0" indent="-449263">
              <a:buFont typeface="+mj-lt"/>
              <a:buAutoNum type="arabicPeriod"/>
            </a:pPr>
            <a:r>
              <a:rPr lang="de-CH" sz="1800" dirty="0"/>
              <a:t>Burgerrechnung 2017</a:t>
            </a:r>
          </a:p>
          <a:p>
            <a:pPr marL="849313" lvl="1" indent="-400050">
              <a:buFont typeface="+mj-lt"/>
              <a:buAutoNum type="alphaLcParenR"/>
            </a:pPr>
            <a:r>
              <a:rPr lang="de-CH" sz="1800" dirty="0"/>
              <a:t>Präsentation</a:t>
            </a:r>
          </a:p>
          <a:p>
            <a:pPr marL="849313" lvl="1" indent="-400050">
              <a:buFont typeface="+mj-lt"/>
              <a:buAutoNum type="alphaLcParenR"/>
            </a:pPr>
            <a:r>
              <a:rPr lang="de-CH" sz="1800" dirty="0"/>
              <a:t>Genehmigung</a:t>
            </a:r>
          </a:p>
          <a:p>
            <a:pPr marL="449263" lvl="0" indent="-449263">
              <a:buFont typeface="+mj-lt"/>
              <a:buAutoNum type="arabicPeriod"/>
            </a:pPr>
            <a:r>
              <a:rPr lang="de-CH" sz="1800" dirty="0"/>
              <a:t>Bericht der Revisionsstelle</a:t>
            </a:r>
          </a:p>
          <a:p>
            <a:pPr marL="449263" lvl="0" indent="-449263">
              <a:buFont typeface="+mj-lt"/>
              <a:buAutoNum type="arabicPeriod"/>
            </a:pPr>
            <a:r>
              <a:rPr lang="de-CH" sz="1800" dirty="0"/>
              <a:t>Erleichterte </a:t>
            </a:r>
            <a:r>
              <a:rPr lang="de-CH" sz="1800" dirty="0" err="1"/>
              <a:t>Einburgerungen</a:t>
            </a:r>
            <a:endParaRPr lang="de-CH" sz="1800" dirty="0"/>
          </a:p>
          <a:p>
            <a:pPr marL="449263" lvl="0" indent="-449263">
              <a:buFont typeface="+mj-lt"/>
              <a:buAutoNum type="arabicPeriod"/>
            </a:pPr>
            <a:r>
              <a:rPr lang="de-CH" sz="1800" dirty="0"/>
              <a:t>Anträge und Verschiedenes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60648"/>
            <a:ext cx="2087910" cy="289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18864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000" b="1" dirty="0"/>
              <a:t>Kurzüberblick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95536" y="1196752"/>
            <a:ext cx="85929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98525">
              <a:tabLst>
                <a:tab pos="2514600" algn="l"/>
                <a:tab pos="4487863" algn="r"/>
                <a:tab pos="5740400" algn="l"/>
                <a:tab pos="7983538" algn="r"/>
              </a:tabLst>
            </a:pPr>
            <a:r>
              <a:rPr lang="de-CH" dirty="0"/>
              <a:t>		                                          Veränderung zum Vorjahr</a:t>
            </a:r>
          </a:p>
          <a:p>
            <a:pPr defTabSz="898525">
              <a:tabLst>
                <a:tab pos="2870200" algn="l"/>
                <a:tab pos="4935538" algn="r"/>
                <a:tab pos="5918200" algn="l"/>
                <a:tab pos="7983538" algn="r"/>
              </a:tabLst>
            </a:pPr>
            <a:r>
              <a:rPr lang="de-CH" dirty="0"/>
              <a:t>Einnahmen:	Fr.	5’683’191.69	Fr.	- 35’031.59</a:t>
            </a:r>
          </a:p>
          <a:p>
            <a:pPr defTabSz="898525">
              <a:tabLst>
                <a:tab pos="2870200" algn="l"/>
                <a:tab pos="4935538" algn="r"/>
                <a:tab pos="5918200" algn="l"/>
                <a:tab pos="7983538" algn="r"/>
              </a:tabLst>
            </a:pPr>
            <a:r>
              <a:rPr lang="de-CH" dirty="0"/>
              <a:t>Ausgaben:	Fr.	6’025’283.35	Fr.	+ 386’902.82</a:t>
            </a:r>
          </a:p>
          <a:p>
            <a:pPr defTabSz="898525">
              <a:tabLst>
                <a:tab pos="2870200" algn="l"/>
                <a:tab pos="4935538" algn="r"/>
                <a:tab pos="5918200" algn="l"/>
                <a:tab pos="7983538" algn="r"/>
              </a:tabLst>
            </a:pPr>
            <a:r>
              <a:rPr lang="de-CH" dirty="0"/>
              <a:t>Ergebnis:	Fr.	- 342’091.66	Fr.	 - 421’934.41</a:t>
            </a:r>
          </a:p>
          <a:p>
            <a:pPr defTabSz="898525">
              <a:tabLst>
                <a:tab pos="2870200" algn="l"/>
                <a:tab pos="4935538" algn="r"/>
                <a:tab pos="5918200" algn="l"/>
                <a:tab pos="7983538" algn="r"/>
              </a:tabLst>
            </a:pPr>
            <a:r>
              <a:rPr lang="de-CH" dirty="0"/>
              <a:t>Cash Flow:	Fr.	669’832.02	Fr.	- 471’665.89</a:t>
            </a:r>
          </a:p>
          <a:p>
            <a:pPr defTabSz="898525">
              <a:tabLst>
                <a:tab pos="2870200" algn="l"/>
                <a:tab pos="4935538" algn="r"/>
                <a:tab pos="5918200" algn="l"/>
                <a:tab pos="7983538" algn="r"/>
              </a:tabLst>
            </a:pPr>
            <a:r>
              <a:rPr lang="de-CH" dirty="0"/>
              <a:t>Nettoinvestitionen </a:t>
            </a:r>
            <a:r>
              <a:rPr lang="de-CH" baseline="30000" dirty="0"/>
              <a:t>1</a:t>
            </a:r>
            <a:r>
              <a:rPr lang="de-CH" dirty="0"/>
              <a:t>:	Fr.	555’609.59	Fr.	+ 231’473.98</a:t>
            </a:r>
          </a:p>
          <a:p>
            <a:pPr defTabSz="898525">
              <a:tabLst>
                <a:tab pos="2870200" algn="l"/>
                <a:tab pos="4935538" algn="r"/>
                <a:tab pos="5918200" algn="l"/>
                <a:tab pos="7983538" algn="r"/>
              </a:tabLst>
            </a:pPr>
            <a:r>
              <a:rPr lang="de-CH" dirty="0"/>
              <a:t>Pro Kopfverschuldung:	Fr.	7’274.00	Fr.	+ 386.00</a:t>
            </a:r>
          </a:p>
          <a:p>
            <a:pPr defTabSz="898525">
              <a:tabLst>
                <a:tab pos="2870200" algn="l"/>
                <a:tab pos="4843463" algn="r"/>
                <a:tab pos="5740400" algn="l"/>
                <a:tab pos="7983538" algn="r"/>
              </a:tabLst>
            </a:pPr>
            <a:r>
              <a:rPr lang="de-CH" baseline="30000" dirty="0"/>
              <a:t>1</a:t>
            </a:r>
            <a:r>
              <a:rPr lang="de-CH" dirty="0"/>
              <a:t> = Nettoinvestitionen inkl. Investitionen im Finanzvermögen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25760" y="1997839"/>
            <a:ext cx="8892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6000" b="1" dirty="0"/>
              <a:t>1. Protokoll der Burgerversammlung vom 11.12.2017</a:t>
            </a:r>
          </a:p>
        </p:txBody>
      </p:sp>
    </p:spTree>
    <p:extLst>
      <p:ext uri="{BB962C8B-B14F-4D97-AF65-F5344CB8AC3E}">
        <p14:creationId xmlns:p14="http://schemas.microsoft.com/office/powerpoint/2010/main" val="6843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25760" y="2459504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6000" b="1" dirty="0"/>
              <a:t>2. Burgerrechnung 2017</a:t>
            </a:r>
          </a:p>
        </p:txBody>
      </p:sp>
    </p:spTree>
    <p:extLst>
      <p:ext uri="{BB962C8B-B14F-4D97-AF65-F5344CB8AC3E}">
        <p14:creationId xmlns:p14="http://schemas.microsoft.com/office/powerpoint/2010/main" val="2698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18864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000" b="1" dirty="0"/>
              <a:t>Kurzüberblick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95536" y="1196752"/>
            <a:ext cx="85929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98525">
              <a:tabLst>
                <a:tab pos="2514600" algn="l"/>
                <a:tab pos="4487863" algn="r"/>
                <a:tab pos="5740400" algn="l"/>
                <a:tab pos="7983538" algn="r"/>
              </a:tabLst>
            </a:pPr>
            <a:r>
              <a:rPr lang="de-CH" dirty="0"/>
              <a:t>		                                          Veränderung zum Vorjahr</a:t>
            </a:r>
          </a:p>
          <a:p>
            <a:pPr defTabSz="898525">
              <a:tabLst>
                <a:tab pos="2870200" algn="l"/>
                <a:tab pos="4935538" algn="r"/>
                <a:tab pos="5918200" algn="l"/>
                <a:tab pos="7983538" algn="r"/>
              </a:tabLst>
            </a:pPr>
            <a:r>
              <a:rPr lang="de-CH" dirty="0"/>
              <a:t>Einnahmen:	Fr.	477’684.26	Fr.	- 34’956.41</a:t>
            </a:r>
          </a:p>
          <a:p>
            <a:pPr defTabSz="898525">
              <a:tabLst>
                <a:tab pos="2870200" algn="l"/>
                <a:tab pos="4935538" algn="r"/>
                <a:tab pos="5918200" algn="l"/>
                <a:tab pos="7983538" algn="r"/>
              </a:tabLst>
            </a:pPr>
            <a:r>
              <a:rPr lang="de-CH" dirty="0"/>
              <a:t>Ausgaben:	Fr.	476’969.23	Fr.	- 8’782.37</a:t>
            </a:r>
          </a:p>
          <a:p>
            <a:pPr defTabSz="898525">
              <a:tabLst>
                <a:tab pos="2870200" algn="l"/>
                <a:tab pos="4935538" algn="r"/>
                <a:tab pos="5918200" algn="l"/>
                <a:tab pos="7983538" algn="r"/>
              </a:tabLst>
            </a:pPr>
            <a:r>
              <a:rPr lang="de-CH" dirty="0"/>
              <a:t>Ergebnis:	Fr.	715.03	Fr.	- 26’174.04</a:t>
            </a:r>
          </a:p>
          <a:p>
            <a:pPr defTabSz="898525">
              <a:tabLst>
                <a:tab pos="2870200" algn="l"/>
                <a:tab pos="4935538" algn="r"/>
                <a:tab pos="5918200" algn="l"/>
                <a:tab pos="7983538" algn="r"/>
              </a:tabLst>
            </a:pPr>
            <a:r>
              <a:rPr lang="de-CH" dirty="0"/>
              <a:t>Cash Flow:	Fr.	287’779.54	Fr.	- 5’754.18</a:t>
            </a:r>
          </a:p>
          <a:p>
            <a:pPr defTabSz="898525">
              <a:tabLst>
                <a:tab pos="2870200" algn="l"/>
                <a:tab pos="4935538" algn="r"/>
                <a:tab pos="5918200" algn="l"/>
                <a:tab pos="7983538" algn="r"/>
              </a:tabLst>
            </a:pPr>
            <a:r>
              <a:rPr lang="de-CH" dirty="0"/>
              <a:t>Nettoinvestitionen </a:t>
            </a:r>
            <a:r>
              <a:rPr lang="de-CH" baseline="30000" dirty="0"/>
              <a:t>1</a:t>
            </a:r>
            <a:r>
              <a:rPr lang="de-CH" dirty="0"/>
              <a:t>: 	Fr.	19’963.51	Fr.	- 106’163.54</a:t>
            </a:r>
          </a:p>
          <a:p>
            <a:pPr defTabSz="898525">
              <a:tabLst>
                <a:tab pos="2870200" algn="l"/>
                <a:tab pos="4843463" algn="r"/>
                <a:tab pos="5740400" algn="l"/>
                <a:tab pos="7983538" algn="r"/>
              </a:tabLst>
            </a:pPr>
            <a:endParaRPr lang="de-CH" dirty="0"/>
          </a:p>
          <a:p>
            <a:pPr defTabSz="898525">
              <a:tabLst>
                <a:tab pos="2870200" algn="l"/>
                <a:tab pos="4843463" algn="r"/>
                <a:tab pos="5740400" algn="l"/>
                <a:tab pos="7983538" algn="r"/>
              </a:tabLst>
            </a:pPr>
            <a:r>
              <a:rPr lang="de-CH" baseline="30000" dirty="0"/>
              <a:t>1</a:t>
            </a:r>
            <a:r>
              <a:rPr lang="de-CH" dirty="0"/>
              <a:t> = Nettoinvestitionen inkl. Investitionen im Finanzvermögen.</a:t>
            </a:r>
          </a:p>
        </p:txBody>
      </p:sp>
    </p:spTree>
    <p:extLst>
      <p:ext uri="{BB962C8B-B14F-4D97-AF65-F5344CB8AC3E}">
        <p14:creationId xmlns:p14="http://schemas.microsoft.com/office/powerpoint/2010/main" val="20998491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83BA892-98BF-4C1B-860A-1246FEB24A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7" t="19760" r="31100" b="11120"/>
          <a:stretch/>
        </p:blipFill>
        <p:spPr>
          <a:xfrm>
            <a:off x="539552" y="356659"/>
            <a:ext cx="8064896" cy="614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284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18864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000" b="1" dirty="0"/>
              <a:t>Investitionsrechnung 2017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09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Textfeld 5"/>
          <p:cNvSpPr txBox="1"/>
          <p:nvPr/>
        </p:nvSpPr>
        <p:spPr>
          <a:xfrm>
            <a:off x="539552" y="980728"/>
            <a:ext cx="82258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Im Jahre 2017 wurden im Verwaltungsvermögen Bruttoinvestitionen von Fr. 10’500.-- in den </a:t>
            </a:r>
            <a:r>
              <a:rPr lang="de-CH" dirty="0" err="1"/>
              <a:t>Bikeweg</a:t>
            </a:r>
            <a:r>
              <a:rPr lang="de-CH" dirty="0"/>
              <a:t> Mattmarkgebiet getätigt. Im Finanzvermögen wurden in die Restaurants </a:t>
            </a:r>
            <a:r>
              <a:rPr lang="de-CH" dirty="0" err="1"/>
              <a:t>Mattmark</a:t>
            </a:r>
            <a:r>
              <a:rPr lang="de-CH" dirty="0"/>
              <a:t> und Kreuzboden (Brandmeldeanlage) sowie ins Kaufinventar Restaurant Kreuzboden (Tischgarnituren) investiert. Die Investitionen beim Finanzvermögen werden gemäss Weisungen des Kantons nicht in der Investitions-rechnung ausgewiesen und müssen direkt über die Aktiven der Bilanz verbucht werden.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1" y="3163635"/>
            <a:ext cx="112926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D2FE9F2-D0AD-479C-BCB2-C774CE1192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62" t="47811" r="24013" b="27349"/>
          <a:stretch/>
        </p:blipFill>
        <p:spPr>
          <a:xfrm>
            <a:off x="594644" y="3445023"/>
            <a:ext cx="8009804" cy="28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100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18864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000" b="1" dirty="0"/>
              <a:t>Bestandesrechnung 2017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09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1268760"/>
            <a:ext cx="1373397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Textfeld 6"/>
          <p:cNvSpPr txBox="1"/>
          <p:nvPr/>
        </p:nvSpPr>
        <p:spPr>
          <a:xfrm>
            <a:off x="247290" y="4751046"/>
            <a:ext cx="86494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Auf dem Verwaltungsvermögen wurden die vom Kanton vorgeschriebenen 10% abgeschrieben. Auf dem Miet- &amp; Kaufinventaren der Bergrestaurants wurden ebenfalls 10% und auf den Liegenschaften Restaurant Kreuzboden und Restaurant Hohsaas 3% abgeschrieben. Zudem wurden die Aktien der Bergbahnen Hohsaas AG mit 40% auf neu Fr. 163'600.– abgeschrieben.</a:t>
            </a:r>
            <a:endParaRPr lang="de-CH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ADA3E3-B8B5-4D9A-A96B-1124C0514B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63" t="46980" r="26375" b="22818"/>
          <a:stretch/>
        </p:blipFill>
        <p:spPr>
          <a:xfrm>
            <a:off x="459086" y="836712"/>
            <a:ext cx="8225828" cy="382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670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25760" y="1412776"/>
            <a:ext cx="8892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6000" b="1" dirty="0"/>
              <a:t>Fragen ?</a:t>
            </a:r>
          </a:p>
          <a:p>
            <a:pPr algn="ctr"/>
            <a:endParaRPr lang="de-CH" sz="6000" b="1" dirty="0"/>
          </a:p>
          <a:p>
            <a:pPr algn="ctr"/>
            <a:endParaRPr lang="de-CH" sz="60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0" y="357301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6000" b="1" dirty="0"/>
              <a:t>Genehmigung  </a:t>
            </a:r>
            <a:r>
              <a:rPr lang="de-CH" sz="30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102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25760" y="2459504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6000" b="1" dirty="0"/>
              <a:t>3. Bericht der Revisionsstelle</a:t>
            </a:r>
          </a:p>
        </p:txBody>
      </p:sp>
    </p:spTree>
    <p:extLst>
      <p:ext uri="{BB962C8B-B14F-4D97-AF65-F5344CB8AC3E}">
        <p14:creationId xmlns:p14="http://schemas.microsoft.com/office/powerpoint/2010/main" val="392301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25760" y="2459504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6000" b="1" dirty="0"/>
              <a:t>4. Erleichterte </a:t>
            </a:r>
            <a:r>
              <a:rPr lang="de-CH" sz="6000" b="1" dirty="0" err="1"/>
              <a:t>Einburgerungen</a:t>
            </a:r>
            <a:endParaRPr lang="de-CH" sz="6000" b="1" dirty="0"/>
          </a:p>
        </p:txBody>
      </p:sp>
    </p:spTree>
    <p:extLst>
      <p:ext uri="{BB962C8B-B14F-4D97-AF65-F5344CB8AC3E}">
        <p14:creationId xmlns:p14="http://schemas.microsoft.com/office/powerpoint/2010/main" val="41175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25760" y="2459504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6000" b="1" dirty="0"/>
              <a:t>5. Anträge &amp;  Verschiedenes</a:t>
            </a:r>
          </a:p>
        </p:txBody>
      </p:sp>
    </p:spTree>
    <p:extLst>
      <p:ext uri="{BB962C8B-B14F-4D97-AF65-F5344CB8AC3E}">
        <p14:creationId xmlns:p14="http://schemas.microsoft.com/office/powerpoint/2010/main" val="279380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Inhaltsplatzhalt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100447"/>
              </p:ext>
            </p:extLst>
          </p:nvPr>
        </p:nvGraphicFramePr>
        <p:xfrm>
          <a:off x="125760" y="764704"/>
          <a:ext cx="8892480" cy="52596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21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2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830">
                <a:tc>
                  <a:txBody>
                    <a:bodyPr/>
                    <a:lstStyle/>
                    <a:p>
                      <a:r>
                        <a:rPr lang="de-CH" sz="1400" dirty="0"/>
                        <a:t>Bezeichnung</a:t>
                      </a:r>
                    </a:p>
                  </a:txBody>
                  <a:tcPr marT="45723" marB="45723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Betrag</a:t>
                      </a:r>
                    </a:p>
                  </a:txBody>
                  <a:tcPr marT="45723" marB="45723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Bemerkungen</a:t>
                      </a:r>
                    </a:p>
                  </a:txBody>
                  <a:tcPr marT="45723" marB="45723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226">
                <a:tc>
                  <a:txBody>
                    <a:bodyPr/>
                    <a:lstStyle/>
                    <a:p>
                      <a:r>
                        <a:rPr lang="de-CH" sz="1100" b="1" dirty="0"/>
                        <a:t>Personalaufwand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de-CH" sz="1100" b="1" dirty="0"/>
                        <a:t>CHF	888’777.25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Kleiner Mehraufwand gegenüber Vorjahr von Fr. 15’885.55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Keine grösseren Abweichungen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220">
                <a:tc>
                  <a:txBody>
                    <a:bodyPr/>
                    <a:lstStyle/>
                    <a:p>
                      <a:r>
                        <a:rPr lang="de-CH" sz="1100" b="1" dirty="0"/>
                        <a:t>Sachaufwand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de-CH" sz="1100" b="1" dirty="0"/>
                        <a:t>CHF 	1’768’281.72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Mehraufwand gegenüber Budget von Fr. </a:t>
                      </a: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486’831.72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Mehraufwand gegenüber Vorjahr um Fr. 189’815.71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Mehraufwand in den Bereichen Parkanlage Fr. 10’000.--, Spiel- &amp; Sportanlagen Fr. 35’000.--, Gemeindestrassen Fr. 93'000.--, Wasserversorgung Fr. 36’000.--, Abfallbewirtschaftung Fr. 25'000.--, Gewässerverbauungen Fr. 85'000.--, Lawinenverbauungen / Triftgletscher Fr. 66'000.--, Landwirtschaft Fr. 12'000.-- &amp; Forstwirtschaft Fr. 7'000.--.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206">
                <a:tc>
                  <a:txBody>
                    <a:bodyPr/>
                    <a:lstStyle/>
                    <a:p>
                      <a:r>
                        <a:rPr lang="de-CH" sz="1100" b="1" dirty="0"/>
                        <a:t>Passivzinsen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de-CH" sz="1100" b="1" dirty="0"/>
                        <a:t>CHF	</a:t>
                      </a:r>
                      <a:r>
                        <a:rPr lang="de-CH" sz="1100" b="1" baseline="0" dirty="0"/>
                        <a:t>192’785.94</a:t>
                      </a:r>
                      <a:endParaRPr lang="de-CH" sz="11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Gegenüber Vorjahr um Fr. 11’163.01 gesunken</a:t>
                      </a:r>
                      <a:endParaRPr lang="de-CH" sz="11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488">
                <a:tc>
                  <a:txBody>
                    <a:bodyPr/>
                    <a:lstStyle/>
                    <a:p>
                      <a:r>
                        <a:rPr lang="de-CH" sz="1100" b="1" dirty="0"/>
                        <a:t>Abschreibungen</a:t>
                      </a:r>
                      <a:r>
                        <a:rPr lang="de-CH" sz="1100" b="1" baseline="0" dirty="0"/>
                        <a:t> </a:t>
                      </a:r>
                      <a:r>
                        <a:rPr lang="de-CH" sz="1100" b="1" baseline="0" dirty="0" err="1"/>
                        <a:t>Verwaltungsverm</a:t>
                      </a:r>
                      <a:r>
                        <a:rPr lang="de-CH" sz="1100" b="1" baseline="0" dirty="0"/>
                        <a:t>. / Finanzvermögen / Steuerverluste</a:t>
                      </a:r>
                      <a:endParaRPr lang="de-CH" sz="11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de-CH" sz="1100" b="1" dirty="0"/>
                        <a:t>CHF	</a:t>
                      </a:r>
                      <a:r>
                        <a:rPr lang="de-CH" sz="1100" b="1" baseline="0" dirty="0"/>
                        <a:t>1’011’923.68</a:t>
                      </a:r>
                      <a:endParaRPr lang="de-CH" sz="11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Gesetzliche Abschreibungen von 10% werden</a:t>
                      </a: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eingehalten.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Abschreibungen Verwaltungsvermögen Fr. 729’645.22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Abschreibungen Finanzvermögen inkl. Aktien BB Hohsaas Fr. 282’278.46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Steuer- &amp; Debitorenverluste Fr. 18’614.09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658">
                <a:tc>
                  <a:txBody>
                    <a:bodyPr/>
                    <a:lstStyle/>
                    <a:p>
                      <a:r>
                        <a:rPr lang="de-CH" sz="1100" b="1" dirty="0"/>
                        <a:t>Beiträge ohne Zweckbindung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de-CH" sz="1100" b="1" dirty="0"/>
                        <a:t>CHF	20’012.70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Steuern überbaute Grundstücke Art. 188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473">
                <a:tc>
                  <a:txBody>
                    <a:bodyPr/>
                    <a:lstStyle/>
                    <a:p>
                      <a:r>
                        <a:rPr lang="de-CH" sz="1100" b="1" dirty="0"/>
                        <a:t>Entschädigung an Gemeinwesen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de-CH" sz="1100" b="1" dirty="0"/>
                        <a:t>CHF	356’270.98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Fr. 8’259.04 tiefer</a:t>
                      </a: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als im Vorjahr</a:t>
                      </a: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Hierunter fallen: </a:t>
                      </a:r>
                      <a:r>
                        <a:rPr lang="de-CH" sz="11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KESB</a:t>
                      </a: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1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Stalden</a:t>
                      </a: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-Saas, Stützpunktfeuerwehr Saastal, Schulgelder OS, ARA Saastal &amp; Jugendarbeit Saas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531">
                <a:tc>
                  <a:txBody>
                    <a:bodyPr/>
                    <a:lstStyle/>
                    <a:p>
                      <a:r>
                        <a:rPr lang="de-CH" sz="1100" b="1" dirty="0"/>
                        <a:t>Eigene Beiträge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de-CH" sz="1100" b="1" dirty="0"/>
                        <a:t>CHF</a:t>
                      </a:r>
                      <a:r>
                        <a:rPr lang="de-CH" sz="1100" b="1" baseline="0" dirty="0"/>
                        <a:t>	1’613’474.78</a:t>
                      </a:r>
                      <a:endParaRPr lang="de-CH" sz="11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Fr. 261’404.78 mehr Aufwand als budgetiert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Fr. 259’952.29 mehr Aufwand als im Vorjahr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Grössere Abweichungen in den Rubriken Primar- &amp; Orientierungsschule, Kantonsstrasse, Tourismus (Beitrag </a:t>
                      </a:r>
                      <a:r>
                        <a:rPr lang="de-CH" sz="11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WinterCard</a:t>
                      </a: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Schulzahnärztliche Pflege &amp; Fürsorge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054">
                <a:tc>
                  <a:txBody>
                    <a:bodyPr/>
                    <a:lstStyle/>
                    <a:p>
                      <a:r>
                        <a:rPr lang="de-CH" sz="1100" b="1" dirty="0"/>
                        <a:t>Interne Verrechnungen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de-CH" sz="1100" b="1" dirty="0"/>
                        <a:t>CHF	173’756.30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Interne Verrechnungen Personalaufwand Werkhof/Verwaltung sowie Darlehenszinsen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0" y="18864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000" b="1" dirty="0"/>
              <a:t>Laufende Rechnung - Aufwand</a:t>
            </a:r>
          </a:p>
        </p:txBody>
      </p:sp>
    </p:spTree>
    <p:extLst>
      <p:ext uri="{BB962C8B-B14F-4D97-AF65-F5344CB8AC3E}">
        <p14:creationId xmlns:p14="http://schemas.microsoft.com/office/powerpoint/2010/main" val="388287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Inhaltsplatzhalt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633697"/>
              </p:ext>
            </p:extLst>
          </p:nvPr>
        </p:nvGraphicFramePr>
        <p:xfrm>
          <a:off x="125760" y="764705"/>
          <a:ext cx="8892480" cy="60604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21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2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405">
                <a:tc>
                  <a:txBody>
                    <a:bodyPr/>
                    <a:lstStyle/>
                    <a:p>
                      <a:r>
                        <a:rPr lang="de-CH" sz="1400" dirty="0"/>
                        <a:t>Bezeichnung</a:t>
                      </a:r>
                    </a:p>
                  </a:txBody>
                  <a:tcPr marT="45723" marB="45723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Betrag</a:t>
                      </a:r>
                    </a:p>
                  </a:txBody>
                  <a:tcPr marT="45723" marB="45723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Bemerkungen</a:t>
                      </a:r>
                    </a:p>
                  </a:txBody>
                  <a:tcPr marT="45723" marB="45723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984">
                <a:tc>
                  <a:txBody>
                    <a:bodyPr/>
                    <a:lstStyle/>
                    <a:p>
                      <a:r>
                        <a:rPr lang="de-CH" sz="1100" b="1" dirty="0"/>
                        <a:t>Steuern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de-CH" sz="1100" b="1" dirty="0"/>
                        <a:t>CHF	2’887’009.33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Gegenüber Vorjahr Mindereinnahmen von Fr. 120’319.77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Gegenüber Budget Mehreinnahmen von rund Fr. 141’000.--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Definitive Veranlagungen Selbständige noch nicht vorgenommen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945">
                <a:tc>
                  <a:txBody>
                    <a:bodyPr/>
                    <a:lstStyle/>
                    <a:p>
                      <a:r>
                        <a:rPr lang="de-CH" sz="1100" b="1" dirty="0"/>
                        <a:t>Regalien &amp; Konzessionen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de-CH" sz="1100" b="1" dirty="0"/>
                        <a:t>CHF 	392’729.00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Gegenüber Vorjahr Fr.</a:t>
                      </a: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35’684.-- mehr Einnahmen</a:t>
                      </a: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Wasserzinsen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45">
                <a:tc>
                  <a:txBody>
                    <a:bodyPr/>
                    <a:lstStyle/>
                    <a:p>
                      <a:r>
                        <a:rPr lang="de-CH" sz="1100" b="1" dirty="0"/>
                        <a:t>Vermögenserträge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de-CH" sz="1100" b="1" dirty="0"/>
                        <a:t>CHF	</a:t>
                      </a:r>
                      <a:r>
                        <a:rPr lang="de-CH" sz="1100" b="1" baseline="0" dirty="0"/>
                        <a:t>102’423.05</a:t>
                      </a:r>
                      <a:endParaRPr lang="de-CH" sz="11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Mindereinnahmen (Vermietung Haus Apotheke) von Fr. 10’893.50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3082">
                <a:tc>
                  <a:txBody>
                    <a:bodyPr/>
                    <a:lstStyle/>
                    <a:p>
                      <a:r>
                        <a:rPr lang="de-CH" sz="1100" b="1" dirty="0"/>
                        <a:t>Entgelte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de-CH" sz="1100" b="1" dirty="0"/>
                        <a:t>CHF	</a:t>
                      </a:r>
                      <a:r>
                        <a:rPr lang="de-CH" sz="1100" b="1" baseline="0" dirty="0"/>
                        <a:t>996’756.03</a:t>
                      </a:r>
                      <a:endParaRPr lang="de-CH" sz="11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allgemeine Erträge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Rückerstattungen von Versicherungen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Feuerwehrersatzgebühr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Parkplatzgebühren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Kehrichtgebühren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Dienstleistungen an Dritte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Durchleitungsabgabe EV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Abwassergebühren (Mehreinnahmen aufgrund Gebührenanpassungen)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004">
                <a:tc>
                  <a:txBody>
                    <a:bodyPr/>
                    <a:lstStyle/>
                    <a:p>
                      <a:r>
                        <a:rPr lang="de-CH" sz="1100" b="1" dirty="0"/>
                        <a:t>Anteile und Beiträge ohne Zweckbindung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de-CH" sz="1100" b="1" dirty="0"/>
                        <a:t>CHF	499’184.55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dirty="0"/>
                        <a:t>Beitrag Finanzausgleich von Fr. 496’291.– (ca. Fr. 80’000.– Mindereinnahmen)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dirty="0"/>
                        <a:t>Für den Übergang vom alten zum neuen Finanzausgleichssystem erhält die Gemeinde einen Härteausgleichsbeitrag von Fr. 135’162.-- (4 Jahre</a:t>
                      </a:r>
                      <a:r>
                        <a:rPr lang="de-CH" sz="1100" b="1" baseline="0" dirty="0"/>
                        <a:t> fix &amp; 12 Jahre sinkend, </a:t>
                      </a:r>
                      <a:r>
                        <a:rPr lang="de-CH" sz="1100" b="1" baseline="0"/>
                        <a:t>aktuell 2. </a:t>
                      </a:r>
                      <a:r>
                        <a:rPr lang="de-CH" sz="1100" b="1" baseline="0" dirty="0"/>
                        <a:t>Jahr sinkend)</a:t>
                      </a:r>
                      <a:endParaRPr lang="de-CH" sz="1100" b="1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984">
                <a:tc>
                  <a:txBody>
                    <a:bodyPr/>
                    <a:lstStyle/>
                    <a:p>
                      <a:r>
                        <a:rPr lang="de-CH" sz="1100" b="1" dirty="0"/>
                        <a:t>Rückerstattung von Gemeinwesen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de-CH" sz="1100" b="1" dirty="0"/>
                        <a:t>CHF	279’877.10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Schulgelder Auswärtige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Allgemeiner Aufwand Forstrevier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Rückerstattungen Kanton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1004">
                <a:tc>
                  <a:txBody>
                    <a:bodyPr/>
                    <a:lstStyle/>
                    <a:p>
                      <a:r>
                        <a:rPr lang="de-CH" sz="1100" b="1" dirty="0"/>
                        <a:t>Beiträge für</a:t>
                      </a:r>
                      <a:r>
                        <a:rPr lang="de-CH" sz="1100" b="1" baseline="0" dirty="0"/>
                        <a:t> eigene Rechnung</a:t>
                      </a:r>
                      <a:endParaRPr lang="de-CH" sz="11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de-CH" sz="1100" b="1" dirty="0"/>
                        <a:t>CHF</a:t>
                      </a:r>
                      <a:r>
                        <a:rPr lang="de-CH" sz="1100" b="1" baseline="0" dirty="0"/>
                        <a:t>	 227’225.85</a:t>
                      </a:r>
                      <a:endParaRPr lang="de-CH" sz="11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Rückerstattung</a:t>
                      </a: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Kanton </a:t>
                      </a:r>
                      <a:r>
                        <a:rPr lang="de-CH" sz="11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Rail</a:t>
                      </a: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-Check &amp; Bibliothek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Subventionen Überwachung Triftgletscher (50%)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Anteil Bergbahnen Hohsaas AG Überwachung Triftgletscher (25%)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Rückerstattung Gästekarte</a:t>
                      </a:r>
                      <a:endParaRPr lang="de-CH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965">
                <a:tc>
                  <a:txBody>
                    <a:bodyPr/>
                    <a:lstStyle/>
                    <a:p>
                      <a:r>
                        <a:rPr lang="de-CH" sz="1100" b="1" dirty="0"/>
                        <a:t>Entnahme aus Spezialfinanzierungen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de-CH" sz="1100" b="1" dirty="0"/>
                        <a:t>CHF	124’230.48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Fehlbeiträge im Bereich Wasser von Fr. 51’487.65, Abwasser von Fr. 26’044.37 &amp; Abfall Fr. 46’698.46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945">
                <a:tc>
                  <a:txBody>
                    <a:bodyPr/>
                    <a:lstStyle/>
                    <a:p>
                      <a:r>
                        <a:rPr lang="de-CH" sz="1100" b="1" dirty="0"/>
                        <a:t>Interne Verrechnungen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de-CH" sz="1100" b="1" dirty="0"/>
                        <a:t>CHF	173’756.30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Interne Verrechnungen Personalaufwand sowie Darlehenszinsen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391">
                <a:tc>
                  <a:txBody>
                    <a:bodyPr/>
                    <a:lstStyle/>
                    <a:p>
                      <a:r>
                        <a:rPr lang="de-CH" sz="1100" b="1" dirty="0"/>
                        <a:t>Aufwandüberschuss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tabLst>
                          <a:tab pos="1252538" algn="r"/>
                        </a:tabLst>
                      </a:pPr>
                      <a:r>
                        <a:rPr lang="de-CH" sz="1100" b="1" dirty="0"/>
                        <a:t>CHF	342’091.66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CH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Vorjahr Ertragsüberschuss von Fr. 79’842.75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0" y="18864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000" b="1" dirty="0"/>
              <a:t>Laufende Rechnung - Ertrag</a:t>
            </a:r>
          </a:p>
        </p:txBody>
      </p:sp>
    </p:spTree>
    <p:extLst>
      <p:ext uri="{BB962C8B-B14F-4D97-AF65-F5344CB8AC3E}">
        <p14:creationId xmlns:p14="http://schemas.microsoft.com/office/powerpoint/2010/main" val="1529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CDCC06C-CA9D-499C-B60D-B34AB8F75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88" t="32210" r="30312" b="11220"/>
          <a:stretch/>
        </p:blipFill>
        <p:spPr>
          <a:xfrm>
            <a:off x="1835696" y="476672"/>
            <a:ext cx="5184576" cy="638132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3A8E79A-C789-497A-BFA0-F67D9B1750DC}"/>
              </a:ext>
            </a:extLst>
          </p:cNvPr>
          <p:cNvSpPr txBox="1"/>
          <p:nvPr/>
        </p:nvSpPr>
        <p:spPr>
          <a:xfrm>
            <a:off x="0" y="7767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000" b="1" dirty="0"/>
              <a:t>Vergleich grössere Abweichungen 2017 / 2016</a:t>
            </a:r>
          </a:p>
        </p:txBody>
      </p:sp>
    </p:spTree>
    <p:extLst>
      <p:ext uri="{BB962C8B-B14F-4D97-AF65-F5344CB8AC3E}">
        <p14:creationId xmlns:p14="http://schemas.microsoft.com/office/powerpoint/2010/main" val="393365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09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5" name="Textfeld 4"/>
          <p:cNvSpPr txBox="1"/>
          <p:nvPr/>
        </p:nvSpPr>
        <p:spPr>
          <a:xfrm>
            <a:off x="0" y="15938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000" b="1" dirty="0"/>
              <a:t>Investitionsrechnung 2017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AC8BB0-BDC4-4CFD-A3F6-6CA1ECAF61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4488" t="28456" r="31100" b="22711"/>
          <a:stretch/>
        </p:blipFill>
        <p:spPr>
          <a:xfrm>
            <a:off x="1727684" y="713380"/>
            <a:ext cx="5688632" cy="623908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u_kHS5YHk6CuhfdJs4tA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2IIM2RpUKiTcYk6zPf_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u_kHS5YHk6CuhfdJs4t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KWukSolkGKQGr8vo8gG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eItJli00KC.aR7iC8mi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2IIM2RpUKiTcYk6zPf_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.pGkA6al0exJR.SwrVbZ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eItJli00KC.aR7iC8mi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2IIM2RpUKiTcYk6zPf_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eItJli00KC.aR7iC8mi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KWukSolkGKQGr8vo8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2IIM2RpUKiTcYk6zPf_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eItJli00KC.aR7iC8mi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2IIM2RpUKiTcYk6zPf_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eItJli00KC.aR7iC8mi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2IIM2RpUKiTcYk6zPf_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eItJli00KC.aR7iC8mi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2IIM2RpUKiTcYk6zPf_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2IIM2RpUKiTcYk6zPf_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eItJli00KC.aR7iC8mi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2IIM2RpUKiTcYk6zPf_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eItJli00KC.aR7iC8mi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zq24KHrkyUAcGxxXk3A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eItJli00KC.aR7iC8mi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ZqI9s1PESoh0.cMgR8k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.5LusNi0yirc87mEXMF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lN4ciCkGYAkb67nQU5Q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2606</Words>
  <Application>Microsoft Office PowerPoint</Application>
  <PresentationFormat>Bildschirmpräsentation (4:3)</PresentationFormat>
  <Paragraphs>502</Paragraphs>
  <Slides>59</Slides>
  <Notes>37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59</vt:i4>
      </vt:variant>
    </vt:vector>
  </HeadingPairs>
  <TitlesOfParts>
    <vt:vector size="69" baseType="lpstr">
      <vt:lpstr>MS PGothic</vt:lpstr>
      <vt:lpstr>Arial</vt:lpstr>
      <vt:lpstr>Arial Black</vt:lpstr>
      <vt:lpstr>Calibri</vt:lpstr>
      <vt:lpstr>Calibri Light</vt:lpstr>
      <vt:lpstr>Times New Roman</vt:lpstr>
      <vt:lpstr>Wingdings</vt:lpstr>
      <vt:lpstr>ヒラギノ角ゴ Pro W3</vt:lpstr>
      <vt:lpstr>Larissa</vt:lpstr>
      <vt:lpstr>think-cell Slide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Gemeinde Saas Grund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Sandro Kalbermatten</dc:creator>
  <cp:lastModifiedBy>Sandro Kalbermatten</cp:lastModifiedBy>
  <cp:revision>97</cp:revision>
  <dcterms:created xsi:type="dcterms:W3CDTF">2008-05-28T07:58:19Z</dcterms:created>
  <dcterms:modified xsi:type="dcterms:W3CDTF">2018-06-25T14:56:45Z</dcterms:modified>
</cp:coreProperties>
</file>